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9.bin"/>
  <Override ContentType="application/vnd.openxmlformats-officedocument.oleObject" PartName="/ppt/embeddings/oleObject32.bin"/>
  <Override ContentType="application/vnd.openxmlformats-officedocument.oleObject" PartName="/ppt/embeddings/oleObject15.bin"/>
  <Override ContentType="application/vnd.openxmlformats-officedocument.oleObject" PartName="/ppt/embeddings/oleObject40.bin"/>
  <Override ContentType="application/vnd.openxmlformats-officedocument.oleObject" PartName="/ppt/embeddings/oleObject41.bin"/>
  <Override ContentType="application/vnd.openxmlformats-officedocument.oleObject" PartName="/ppt/embeddings/oleObject59.bin"/>
  <Override ContentType="application/vnd.openxmlformats-officedocument.oleObject" PartName="/ppt/embeddings/oleObject8.bin"/>
  <Override ContentType="application/vnd.openxmlformats-officedocument.oleObject" PartName="/ppt/embeddings/oleObject33.bin"/>
  <Override ContentType="application/vnd.openxmlformats-officedocument.oleObject" PartName="/ppt/embeddings/oleObject24.bin"/>
  <Override ContentType="application/vnd.openxmlformats-officedocument.oleObject" PartName="/ppt/embeddings/oleObject25.bin"/>
  <Override ContentType="application/vnd.openxmlformats-officedocument.oleObject" PartName="/ppt/embeddings/oleObject17.bin"/>
  <Override ContentType="application/vnd.openxmlformats-officedocument.oleObject" PartName="/ppt/embeddings/oleObject42.bin"/>
  <Override ContentType="application/vnd.openxmlformats-officedocument.oleObject" PartName="/ppt/embeddings/oleObject7.bin"/>
  <Override ContentType="application/vnd.openxmlformats-officedocument.oleObject" PartName="/ppt/embeddings/oleObject16.bin"/>
  <Override ContentType="application/vnd.openxmlformats-officedocument.oleObject" PartName="/ppt/embeddings/oleObject34.bin"/>
  <Override ContentType="application/vnd.openxmlformats-officedocument.oleObject" PartName="/ppt/embeddings/oleObject18.bin"/>
  <Override ContentType="application/vnd.openxmlformats-officedocument.oleObject" PartName="/ppt/embeddings/oleObject65.bin"/>
  <Override ContentType="application/vnd.openxmlformats-officedocument.oleObject" PartName="/ppt/embeddings/oleObject1.bin"/>
  <Override ContentType="application/vnd.openxmlformats-officedocument.oleObject" PartName="/ppt/embeddings/oleObject52.bin"/>
  <Override ContentType="application/vnd.openxmlformats-officedocument.oleObject" PartName="/ppt/embeddings/oleObject48.bin"/>
  <Override ContentType="application/vnd.openxmlformats-officedocument.oleObject" PartName="/ppt/embeddings/oleObject35.bin"/>
  <Override ContentType="application/vnd.openxmlformats-officedocument.oleObject" PartName="/ppt/embeddings/oleObject22.bin"/>
  <Override ContentType="application/vnd.openxmlformats-officedocument.oleObject" PartName="/ppt/embeddings/oleObject19.bin"/>
  <Override ContentType="application/vnd.openxmlformats-officedocument.oleObject" PartName="/ppt/embeddings/oleObject49.bin"/>
  <Override ContentType="application/vnd.openxmlformats-officedocument.oleObject" PartName="/ppt/embeddings/oleObject53.bin"/>
  <Override ContentType="application/vnd.openxmlformats-officedocument.oleObject" PartName="/ppt/embeddings/oleObject10.bin"/>
  <Override ContentType="application/vnd.openxmlformats-officedocument.oleObject" PartName="/ppt/embeddings/oleObject23.bin"/>
  <Override ContentType="application/vnd.openxmlformats-officedocument.oleObject" PartName="/ppt/embeddings/oleObject36.bin"/>
  <Override ContentType="application/vnd.openxmlformats-officedocument.oleObject" PartName="/ppt/embeddings/oleObject37.bin"/>
  <Override ContentType="application/vnd.openxmlformats-officedocument.oleObject" PartName="/ppt/embeddings/oleObject45.bin"/>
  <Override ContentType="application/vnd.openxmlformats-officedocument.oleObject" PartName="/ppt/embeddings/oleObject29.bin"/>
  <Override ContentType="application/vnd.openxmlformats-officedocument.oleObject" PartName="/ppt/embeddings/oleObject54.bin"/>
  <Override ContentType="application/vnd.openxmlformats-officedocument.oleObject" PartName="/ppt/embeddings/oleObject4.bin"/>
  <Override ContentType="application/vnd.openxmlformats-officedocument.oleObject" PartName="/ppt/embeddings/oleObject28.bin"/>
  <Override ContentType="application/vnd.openxmlformats-officedocument.oleObject" PartName="/ppt/embeddings/oleObject11.bin"/>
  <Override ContentType="application/vnd.openxmlformats-officedocument.oleObject" PartName="/ppt/embeddings/oleObject46.bin"/>
  <Override ContentType="application/vnd.openxmlformats-officedocument.oleObject" PartName="/ppt/embeddings/oleObject63.bin"/>
  <Override ContentType="application/vnd.openxmlformats-officedocument.oleObject" PartName="/ppt/embeddings/oleObject61.bin"/>
  <Override ContentType="application/vnd.openxmlformats-officedocument.oleObject" PartName="/ppt/embeddings/oleObject20.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55.bin"/>
  <Override ContentType="application/vnd.openxmlformats-officedocument.oleObject" PartName="/ppt/embeddings/oleObject2.bin"/>
  <Override ContentType="application/vnd.openxmlformats-officedocument.oleObject" PartName="/ppt/embeddings/oleObject47.bin"/>
  <Override ContentType="application/vnd.openxmlformats-officedocument.oleObject" PartName="/ppt/embeddings/oleObject21.bin"/>
  <Override ContentType="application/vnd.openxmlformats-officedocument.oleObject" PartName="/ppt/embeddings/oleObject64.bin"/>
  <Override ContentType="application/vnd.openxmlformats-officedocument.oleObject" PartName="/ppt/embeddings/oleObject38.bin"/>
  <Override ContentType="application/vnd.openxmlformats-officedocument.oleObject" PartName="/ppt/embeddings/oleObject60.bin"/>
  <Override ContentType="application/vnd.openxmlformats-officedocument.oleObject" PartName="/ppt/embeddings/oleObject13.bin"/>
  <Override ContentType="application/vnd.openxmlformats-officedocument.oleObject" PartName="/ppt/embeddings/oleObject26.bin"/>
  <Override ContentType="application/vnd.openxmlformats-officedocument.oleObject" PartName="/ppt/embeddings/oleObject51.bin"/>
  <Override ContentType="application/vnd.openxmlformats-officedocument.oleObject" PartName="/ppt/embeddings/oleObject6.bin"/>
  <Override ContentType="application/vnd.openxmlformats-officedocument.oleObject" PartName="/ppt/embeddings/oleObject30.bin"/>
  <Override ContentType="application/vnd.openxmlformats-officedocument.oleObject" PartName="/ppt/embeddings/oleObject43.bin"/>
  <Override ContentType="application/vnd.openxmlformats-officedocument.oleObject" PartName="/ppt/embeddings/oleObject56.bin"/>
  <Override ContentType="application/vnd.openxmlformats-officedocument.oleObject" PartName="/ppt/embeddings/oleObject39.bin"/>
  <Override ContentType="application/vnd.openxmlformats-officedocument.oleObject" PartName="/ppt/embeddings/oleObject44.bin"/>
  <Override ContentType="application/vnd.openxmlformats-officedocument.oleObject" PartName="/ppt/embeddings/oleObject50.bin"/>
  <Override ContentType="application/vnd.openxmlformats-officedocument.oleObject" PartName="/ppt/embeddings/oleObject14.bin"/>
  <Override ContentType="application/vnd.openxmlformats-officedocument.oleObject" PartName="/ppt/embeddings/oleObject31.bin"/>
  <Override ContentType="application/vnd.openxmlformats-officedocument.oleObject" PartName="/ppt/embeddings/oleObject57.bin"/>
  <Override ContentType="application/vnd.openxmlformats-officedocument.oleObject" PartName="/ppt/embeddings/oleObject5.bin"/>
  <Override ContentType="application/vnd.openxmlformats-officedocument.oleObject" PartName="/ppt/embeddings/oleObject58.bin"/>
  <Override ContentType="application/vnd.openxmlformats-officedocument.oleObject" PartName="/ppt/embeddings/oleObject27.bin"/>
  <Override ContentType="application/vnd.openxmlformats-officedocument.oleObject" PartName="/ppt/embeddings/oleObject62.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Lst>
  <p:sldSz cy="6858000" cx="9144000"/>
  <p:notesSz cx="6858000" cy="9144000"/>
  <p:embeddedFontLst>
    <p:embeddedFont>
      <p:font typeface="Tahoma"/>
      <p:regular r:id="rId267"/>
      <p:bold r:id="rId2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69" roundtripDataSignature="AMtx7mgK7BpJfEyRc9L8qUcUa+WCnmO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84A91D-9FD3-47C1-B081-7CE01F13D575}">
  <a:tblStyle styleId="{FF84A91D-9FD3-47C1-B081-7CE01F13D57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3102EF8-BE3B-4DE3-8C50-E2094A8D26ED}"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0EF"/>
          </a:solidFill>
        </a:fill>
      </a:tcStyle>
    </a:wholeTbl>
    <a:band1H>
      <a:tcTxStyle/>
      <a:tcStyle>
        <a:fill>
          <a:solidFill>
            <a:srgbClr val="DBDFDD"/>
          </a:solidFill>
        </a:fill>
      </a:tcStyle>
    </a:band1H>
    <a:band2H>
      <a:tcTxStyle/>
    </a:band2H>
    <a:band1V>
      <a:tcTxStyle/>
      <a:tcStyle>
        <a:fill>
          <a:solidFill>
            <a:srgbClr val="DBDFD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customschemas.google.com/relationships/presentationmetadata" Target="metadata"/><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font" Target="fonts/Tahoma-bold.fntdata"/><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font" Target="fonts/Tahoma-regular.fntdata"/><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55.png"/><Relationship Id="rId3" Type="http://schemas.openxmlformats.org/officeDocument/2006/relationships/image" Target="../media/image53.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1.png"/><Relationship Id="rId3" Type="http://schemas.openxmlformats.org/officeDocument/2006/relationships/image" Target="../media/image41.png"/><Relationship Id="rId4" Type="http://schemas.openxmlformats.org/officeDocument/2006/relationships/image" Target="../media/image4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3.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68.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72.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part, we are going to speak about</a:t>
            </a:r>
            <a:r>
              <a:rPr lang="en-US" strike="noStrike"/>
              <a:t> </a:t>
            </a:r>
            <a:r>
              <a:rPr lang="en-US"/>
              <a:t>process standards. </a:t>
            </a:r>
            <a:r>
              <a:rPr lang="en-US" strike="noStrike"/>
              <a:t>Several </a:t>
            </a:r>
            <a:r>
              <a:rPr lang="en-US"/>
              <a:t>software development processes have been described so far. What is the common background for these processes or what rules should these processes follow? Obviously, standards started as a set of good practices that were recognized in the usage of the processes. Companies that created or followed these processes made an expert group that formulated the key issues that the processes should cover. On the other hand, when you try to define a new process, that process should follow all these best practices.</a:t>
            </a:r>
            <a:endParaRPr/>
          </a:p>
        </p:txBody>
      </p:sp>
      <p:sp>
        <p:nvSpPr>
          <p:cNvPr id="1152" name="Google Shape;1152;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many standards that can influence or be taken into an account during the development of the new software. Now, we are going to speak only about a small set of them. That set of standards is covering the development processes and prescribes the necessary things to do. These standards are:</a:t>
            </a:r>
            <a:endParaRPr/>
          </a:p>
          <a:p>
            <a:pPr indent="0" lvl="0" marL="0" rtl="0" algn="l">
              <a:spcBef>
                <a:spcPts val="0"/>
              </a:spcBef>
              <a:spcAft>
                <a:spcPts val="0"/>
              </a:spcAft>
              <a:buNone/>
            </a:pPr>
            <a:r>
              <a:rPr lang="en-US">
                <a:solidFill>
                  <a:srgbClr val="000000"/>
                </a:solidFill>
                <a:latin typeface="Arial"/>
                <a:ea typeface="Arial"/>
                <a:cs typeface="Arial"/>
                <a:sym typeface="Arial"/>
              </a:rPr>
              <a:t>ISO/IEC 12207 -</a:t>
            </a:r>
            <a:r>
              <a:rPr i="1" lang="en-US"/>
              <a:t>Systems and Software Engineering — Software Life Cycle Processes</a:t>
            </a:r>
            <a:r>
              <a:rPr baseline="30000" i="0" lang="en-US"/>
              <a:t> </a:t>
            </a:r>
            <a:r>
              <a:rPr lang="en-US"/>
              <a:t>is an international standard for software lifecycle processes. It aims to be </a:t>
            </a:r>
            <a:r>
              <a:rPr i="1" lang="en-US"/>
              <a:t>the</a:t>
            </a:r>
            <a:r>
              <a:rPr lang="en-US"/>
              <a:t> standard that defines all the tasks required for developing and maintaining software.</a:t>
            </a:r>
            <a:endParaRPr/>
          </a:p>
          <a:p>
            <a:pPr indent="0" lvl="0" marL="0" rtl="0" algn="l">
              <a:spcBef>
                <a:spcPts val="0"/>
              </a:spcBef>
              <a:spcAft>
                <a:spcPts val="0"/>
              </a:spcAft>
              <a:buNone/>
            </a:pPr>
            <a:r>
              <a:rPr lang="en-US"/>
              <a:t>ISO 15288 - Systems and Software Engineering -- System life cycle processes - is a System Engineering standard covering processes and life cycle stages.</a:t>
            </a:r>
            <a:endParaRPr/>
          </a:p>
          <a:p>
            <a:pPr indent="0" lvl="0" marL="0" rtl="0" algn="l">
              <a:spcBef>
                <a:spcPts val="0"/>
              </a:spcBef>
              <a:spcAft>
                <a:spcPts val="0"/>
              </a:spcAft>
              <a:buNone/>
            </a:pPr>
            <a:r>
              <a:rPr lang="en-US"/>
              <a:t>ISO/IEC 15504 Information technology — Process assessment, also known as SPICE (Software Process Improvement and Capability Determination), is a set of technical standards documents for the computer software development process and related business management functions.</a:t>
            </a:r>
            <a:endParaRPr/>
          </a:p>
          <a:p>
            <a:pPr indent="0" lvl="0" marL="0" rtl="0" algn="l">
              <a:spcBef>
                <a:spcPts val="0"/>
              </a:spcBef>
              <a:spcAft>
                <a:spcPts val="0"/>
              </a:spcAft>
              <a:buNone/>
            </a:pPr>
            <a:r>
              <a:rPr lang="en-US"/>
              <a:t>ISO 9001:2008 Quality management systems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8" name="Google Shape;1158;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6" name="Google Shape;1176;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08:notes"/>
          <p:cNvSpPr txBox="1"/>
          <p:nvPr>
            <p:ph idx="1" type="body"/>
          </p:nvPr>
        </p:nvSpPr>
        <p:spPr>
          <a:xfrm>
            <a:off x="710690" y="3444211"/>
            <a:ext cx="5608561" cy="5131443"/>
          </a:xfrm>
          <a:prstGeom prst="rect">
            <a:avLst/>
          </a:prstGeom>
          <a:noFill/>
          <a:ln>
            <a:noFill/>
          </a:ln>
        </p:spPr>
        <p:txBody>
          <a:bodyPr anchorCtr="0" anchor="t" bIns="46975" lIns="95650" spcFirstLastPara="1" rIns="95650" wrap="square" tIns="46975">
            <a:noAutofit/>
          </a:bodyPr>
          <a:lstStyle/>
          <a:p>
            <a:pPr indent="0" lvl="0" marL="0" rtl="0" algn="l">
              <a:spcBef>
                <a:spcPts val="0"/>
              </a:spcBef>
              <a:spcAft>
                <a:spcPts val="0"/>
              </a:spcAft>
              <a:buNone/>
            </a:pPr>
            <a:r>
              <a:rPr lang="en-US"/>
              <a:t>The ratings for a process instance can be converted into a single capability level for the process instance.</a:t>
            </a:r>
            <a:endParaRPr/>
          </a:p>
          <a:p>
            <a:pPr indent="0" lvl="0" marL="0" rtl="0" algn="l">
              <a:spcBef>
                <a:spcPts val="0"/>
              </a:spcBef>
              <a:spcAft>
                <a:spcPts val="0"/>
              </a:spcAft>
              <a:buNone/>
            </a:pPr>
            <a:r>
              <a:rPr lang="en-US"/>
              <a:t>This must be done according to the algorithm defined in the standard.</a:t>
            </a:r>
            <a:endParaRPr/>
          </a:p>
          <a:p>
            <a:pPr indent="0" lvl="0" marL="0" rtl="0" algn="l">
              <a:spcBef>
                <a:spcPts val="0"/>
              </a:spcBef>
              <a:spcAft>
                <a:spcPts val="0"/>
              </a:spcAft>
              <a:buNone/>
            </a:pPr>
            <a:r>
              <a:rPr lang="en-US"/>
              <a:t>The capability level is derived according to the graph on the slide.</a:t>
            </a:r>
            <a:endParaRPr/>
          </a:p>
          <a:p>
            <a:pPr indent="0" lvl="0" marL="0" rtl="0" algn="l">
              <a:spcBef>
                <a:spcPts val="0"/>
              </a:spcBef>
              <a:spcAft>
                <a:spcPts val="0"/>
              </a:spcAft>
              <a:buNone/>
            </a:pPr>
            <a:r>
              <a:rPr lang="en-US"/>
              <a:t>To achieve a capability level, the process instance must be rated as fully achieving all the attributes at the lower levels, and largely achieving the attributes at that level.</a:t>
            </a:r>
            <a:endParaRPr/>
          </a:p>
          <a:p>
            <a:pPr indent="0" lvl="0" marL="0" rtl="0" algn="l">
              <a:spcBef>
                <a:spcPts val="0"/>
              </a:spcBef>
              <a:spcAft>
                <a:spcPts val="0"/>
              </a:spcAft>
              <a:buNone/>
            </a:pPr>
            <a:r>
              <a:t/>
            </a:r>
            <a:endParaRPr/>
          </a:p>
        </p:txBody>
      </p:sp>
      <p:sp>
        <p:nvSpPr>
          <p:cNvPr id="1220" name="Google Shape;1220;p108:notes"/>
          <p:cNvSpPr/>
          <p:nvPr>
            <p:ph idx="2" type="sldImg"/>
          </p:nvPr>
        </p:nvSpPr>
        <p:spPr>
          <a:xfrm>
            <a:off x="1833563" y="822325"/>
            <a:ext cx="3119437" cy="23399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09:notes"/>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Tampere University of Technology, Pori</a:t>
            </a:r>
            <a:endParaRPr/>
          </a:p>
        </p:txBody>
      </p:sp>
      <p:sp>
        <p:nvSpPr>
          <p:cNvPr id="1228" name="Google Shape;1228;p10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19.9.2020</a:t>
            </a:r>
            <a:endParaRPr/>
          </a:p>
        </p:txBody>
      </p:sp>
      <p:sp>
        <p:nvSpPr>
          <p:cNvPr id="1229" name="Google Shape;1229;p10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CoSE - Centre of Software ExpertiseTimo Varkoi</a:t>
            </a:r>
            <a:br>
              <a:rPr lang="en-US"/>
            </a:br>
            <a:r>
              <a:rPr lang="en-US"/>
              <a:t>TUT Pori</a:t>
            </a:r>
            <a:endParaRPr/>
          </a:p>
        </p:txBody>
      </p:sp>
      <p:sp>
        <p:nvSpPr>
          <p:cNvPr id="1230" name="Google Shape;1230;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1" name="Google Shape;1231;p109:notes"/>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2" name="Google Shape;1232;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Process assessment model provides a level of detail that ensures consistent assessment results. The process reference model alone cannot be used as the basis for conducting reliable and consistent assessments of process capability since the level of detail is not sufficient.</a:t>
            </a:r>
            <a:endParaRPr/>
          </a:p>
          <a:p>
            <a:pPr indent="0" lvl="0" marL="0" rtl="0" algn="l">
              <a:spcBef>
                <a:spcPts val="0"/>
              </a:spcBef>
              <a:spcAft>
                <a:spcPts val="0"/>
              </a:spcAft>
              <a:buNone/>
            </a:pPr>
            <a:r>
              <a:rPr lang="en-US"/>
              <a:t>Process assessment model is needed to form the basis for the collection of evidence and rating of process capability. Any process assessment model must provide at least two dimensional view of process capability. In one dimension it describes a set of process entities that relate to the process defined in the specific Process Reference Model – Process dimension. In the other dimension, the model describes the capabilities that relate to the process capability levels and process attributes defined in ISO/IEC 15504-2 – capability dimension.</a:t>
            </a:r>
            <a:endParaRPr/>
          </a:p>
        </p:txBody>
      </p:sp>
      <p:sp>
        <p:nvSpPr>
          <p:cNvPr id="1241" name="Google Shape;1241;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Indicators</a:t>
            </a:r>
            <a:endParaRPr/>
          </a:p>
          <a:p>
            <a:pPr indent="0" lvl="0" marL="0" rtl="0" algn="l">
              <a:spcBef>
                <a:spcPts val="0"/>
              </a:spcBef>
              <a:spcAft>
                <a:spcPts val="0"/>
              </a:spcAft>
              <a:buNone/>
            </a:pPr>
            <a:r>
              <a:rPr lang="en-US"/>
              <a:t>A process assessment model must document a set of indicators of process performance and process capability that enable judgments of process capability. The assessment indicators represent various types of objective evidence that might be found when the process is used.</a:t>
            </a:r>
            <a:endParaRPr/>
          </a:p>
          <a:p>
            <a:pPr indent="0" lvl="0" marL="0" rtl="0" algn="l">
              <a:spcBef>
                <a:spcPts val="0"/>
              </a:spcBef>
              <a:spcAft>
                <a:spcPts val="0"/>
              </a:spcAft>
              <a:buNone/>
            </a:pPr>
            <a:r>
              <a:rPr lang="en-US"/>
              <a:t>There are two sets of indicators:</a:t>
            </a:r>
            <a:endParaRPr/>
          </a:p>
          <a:p>
            <a:pPr indent="0" lvl="0" marL="0" rtl="0" algn="l">
              <a:spcBef>
                <a:spcPts val="0"/>
              </a:spcBef>
              <a:spcAft>
                <a:spcPts val="0"/>
              </a:spcAft>
              <a:buNone/>
            </a:pPr>
            <a:r>
              <a:rPr lang="en-US"/>
              <a:t>Factors that indicate the performance of the process. – provides coverage for the purposes and outcomes of the process </a:t>
            </a:r>
            <a:endParaRPr/>
          </a:p>
          <a:p>
            <a:pPr indent="0" lvl="0" marL="0" rtl="0" algn="l">
              <a:spcBef>
                <a:spcPts val="0"/>
              </a:spcBef>
              <a:spcAft>
                <a:spcPts val="0"/>
              </a:spcAft>
              <a:buNone/>
            </a:pPr>
            <a:r>
              <a:rPr lang="en-US"/>
              <a:t>Factors that indicate the capability of the process – provide coverage for the process attributes at the various capability levels.</a:t>
            </a:r>
            <a:endParaRPr/>
          </a:p>
          <a:p>
            <a:pPr indent="0" lvl="0" marL="0" rtl="0" algn="l">
              <a:spcBef>
                <a:spcPts val="0"/>
              </a:spcBef>
              <a:spcAft>
                <a:spcPts val="0"/>
              </a:spcAft>
              <a:buNone/>
            </a:pPr>
            <a:r>
              <a:t/>
            </a:r>
            <a:endParaRPr/>
          </a:p>
        </p:txBody>
      </p:sp>
      <p:sp>
        <p:nvSpPr>
          <p:cNvPr id="1251" name="Google Shape;1251;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0" name="Google Shape;126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13:notes"/>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Tampere University of Technology, Pori</a:t>
            </a:r>
            <a:endParaRPr/>
          </a:p>
        </p:txBody>
      </p:sp>
      <p:sp>
        <p:nvSpPr>
          <p:cNvPr id="1282" name="Google Shape;1282;p11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19.9.2020</a:t>
            </a:r>
            <a:endParaRPr/>
          </a:p>
        </p:txBody>
      </p:sp>
      <p:sp>
        <p:nvSpPr>
          <p:cNvPr id="1283" name="Google Shape;1283;p113: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CoSE - Centre of Software ExpertiseTimo Varkoi</a:t>
            </a:r>
            <a:br>
              <a:rPr lang="en-US"/>
            </a:br>
            <a:r>
              <a:rPr lang="en-US"/>
              <a:t>TUT Pori</a:t>
            </a:r>
            <a:endParaRPr/>
          </a:p>
        </p:txBody>
      </p:sp>
      <p:sp>
        <p:nvSpPr>
          <p:cNvPr id="1284" name="Google Shape;1284;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5" name="Google Shape;1285;p113:notes"/>
          <p:cNvSpPr/>
          <p:nvPr>
            <p:ph idx="3" type="sldImg"/>
          </p:nvPr>
        </p:nvSpPr>
        <p:spPr>
          <a:xfrm>
            <a:off x="1106488" y="652463"/>
            <a:ext cx="4646612" cy="34845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6" name="Google Shape;1286;p113:notes"/>
          <p:cNvSpPr txBox="1"/>
          <p:nvPr>
            <p:ph idx="1" type="body"/>
          </p:nvPr>
        </p:nvSpPr>
        <p:spPr>
          <a:xfrm>
            <a:off x="928484" y="4353862"/>
            <a:ext cx="5001034" cy="413720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trike="noStrike"/>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5" name="Google Shape;1295;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 name="Google Shape;1315;p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1" name="Google Shape;1321;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the overall assessment result is  Fully achieved, we should reward the project team and ensure that the experiences of the assessed process instance are utilized in other projects. Attention to possible findings and improvement opportunities should be given. </a:t>
            </a:r>
            <a:endParaRPr/>
          </a:p>
          <a:p>
            <a:pPr indent="0" lvl="0" marL="0" rtl="0" algn="l">
              <a:spcBef>
                <a:spcPts val="0"/>
              </a:spcBef>
              <a:spcAft>
                <a:spcPts val="0"/>
              </a:spcAft>
              <a:buNone/>
            </a:pPr>
            <a:r>
              <a:rPr lang="en-US"/>
              <a:t>If the process purpose is  Largely achieved, we need to ensure that the improvement ideas are properly addressed and necessary resources to  plan and implement the improvements are reserved. </a:t>
            </a:r>
            <a:endParaRPr/>
          </a:p>
          <a:p>
            <a:pPr indent="0" lvl="0" marL="0" rtl="0" algn="l">
              <a:spcBef>
                <a:spcPts val="0"/>
              </a:spcBef>
              <a:spcAft>
                <a:spcPts val="0"/>
              </a:spcAft>
              <a:buNone/>
            </a:pPr>
            <a:r>
              <a:rPr lang="en-US"/>
              <a:t>If the result is  Not achieved or  Partially achieved, we need to make sure that the process is understood correctly and plan actions to establish or rework the process with adequate resources and knowledge. For example, in case of software requirements analysis process,</a:t>
            </a:r>
            <a:endParaRPr/>
          </a:p>
          <a:p>
            <a:pPr indent="0" lvl="0" marL="0" rtl="0" algn="l">
              <a:spcBef>
                <a:spcPts val="0"/>
              </a:spcBef>
              <a:spcAft>
                <a:spcPts val="0"/>
              </a:spcAft>
              <a:buNone/>
            </a:pPr>
            <a:r>
              <a:rPr lang="en-US"/>
              <a:t>low capability imposes a serious risk to the VSE business; additional information can be found in Deployment Package – Software Requirements Analysis.</a:t>
            </a:r>
            <a:endParaRPr/>
          </a:p>
        </p:txBody>
      </p:sp>
      <p:sp>
        <p:nvSpPr>
          <p:cNvPr id="1330" name="Google Shape;1330;p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ISO 12207</a:t>
            </a:r>
            <a:endParaRPr/>
          </a:p>
          <a:p>
            <a:pPr indent="0" lvl="0" marL="0" rtl="0" algn="l">
              <a:spcBef>
                <a:spcPts val="0"/>
              </a:spcBef>
              <a:spcAft>
                <a:spcPts val="0"/>
              </a:spcAft>
              <a:buNone/>
            </a:pPr>
            <a:r>
              <a:rPr lang="en-US"/>
              <a:t>The primary lifecycle processes contain the core processes involved in creating a software product. These processes are divided into five different main processes:</a:t>
            </a:r>
            <a:endParaRPr/>
          </a:p>
          <a:p>
            <a:pPr indent="0" lvl="0" marL="0" rtl="0" algn="l">
              <a:spcBef>
                <a:spcPts val="0"/>
              </a:spcBef>
              <a:spcAft>
                <a:spcPts val="0"/>
              </a:spcAft>
              <a:buNone/>
            </a:pPr>
            <a:r>
              <a:rPr lang="en-US"/>
              <a:t>Acquisition</a:t>
            </a:r>
            <a:endParaRPr/>
          </a:p>
          <a:p>
            <a:pPr indent="0" lvl="0" marL="0" rtl="0" algn="l">
              <a:spcBef>
                <a:spcPts val="0"/>
              </a:spcBef>
              <a:spcAft>
                <a:spcPts val="0"/>
              </a:spcAft>
              <a:buNone/>
            </a:pPr>
            <a:r>
              <a:rPr lang="en-US"/>
              <a:t>Supply</a:t>
            </a:r>
            <a:endParaRPr/>
          </a:p>
          <a:p>
            <a:pPr indent="0" lvl="0" marL="0" rtl="0" algn="l">
              <a:spcBef>
                <a:spcPts val="0"/>
              </a:spcBef>
              <a:spcAft>
                <a:spcPts val="0"/>
              </a:spcAft>
              <a:buNone/>
            </a:pPr>
            <a:r>
              <a:rPr lang="en-US"/>
              <a:t>Development</a:t>
            </a:r>
            <a:endParaRPr/>
          </a:p>
          <a:p>
            <a:pPr indent="0" lvl="0" marL="0" rtl="0" algn="l">
              <a:spcBef>
                <a:spcPts val="0"/>
              </a:spcBef>
              <a:spcAft>
                <a:spcPts val="0"/>
              </a:spcAft>
              <a:buNone/>
            </a:pPr>
            <a:r>
              <a:rPr lang="en-US"/>
              <a:t>Operation</a:t>
            </a:r>
            <a:endParaRPr/>
          </a:p>
          <a:p>
            <a:pPr indent="0" lvl="0" marL="0" rtl="0" algn="l">
              <a:spcBef>
                <a:spcPts val="0"/>
              </a:spcBef>
              <a:spcAft>
                <a:spcPts val="0"/>
              </a:spcAft>
              <a:buNone/>
            </a:pPr>
            <a:r>
              <a:rPr lang="en-US"/>
              <a:t>Maintenance</a:t>
            </a:r>
            <a:endParaRPr/>
          </a:p>
          <a:p>
            <a:pPr indent="0" lvl="0" marL="0" marR="0" rtl="0" algn="l">
              <a:lnSpc>
                <a:spcPct val="100000"/>
              </a:lnSpc>
              <a:spcBef>
                <a:spcPts val="0"/>
              </a:spcBef>
              <a:spcAft>
                <a:spcPts val="0"/>
              </a:spcAft>
              <a:buClr>
                <a:schemeClr val="dk1"/>
              </a:buClr>
              <a:buSzPts val="1200"/>
              <a:buFont typeface="Calibri"/>
              <a:buNone/>
            </a:pPr>
            <a:r>
              <a:rPr b="1" lang="en-US"/>
              <a:t>ISO 15288</a:t>
            </a:r>
            <a:endParaRPr/>
          </a:p>
          <a:p>
            <a:pPr indent="0" lvl="0" marL="0" rtl="0" algn="l">
              <a:spcBef>
                <a:spcPts val="0"/>
              </a:spcBef>
              <a:spcAft>
                <a:spcPts val="0"/>
              </a:spcAft>
              <a:buNone/>
            </a:pPr>
            <a:r>
              <a:rPr lang="en-US"/>
              <a:t>The standard defines processes divided into four categories:</a:t>
            </a:r>
            <a:endParaRPr/>
          </a:p>
          <a:p>
            <a:pPr indent="0" lvl="0" marL="0" rtl="0" algn="l">
              <a:spcBef>
                <a:spcPts val="0"/>
              </a:spcBef>
              <a:spcAft>
                <a:spcPts val="0"/>
              </a:spcAft>
              <a:buNone/>
            </a:pPr>
            <a:r>
              <a:rPr lang="en-US"/>
              <a:t>Technical</a:t>
            </a:r>
            <a:endParaRPr/>
          </a:p>
          <a:p>
            <a:pPr indent="0" lvl="0" marL="0" rtl="0" algn="l">
              <a:spcBef>
                <a:spcPts val="0"/>
              </a:spcBef>
              <a:spcAft>
                <a:spcPts val="0"/>
              </a:spcAft>
              <a:buNone/>
            </a:pPr>
            <a:r>
              <a:rPr lang="en-US"/>
              <a:t>Project</a:t>
            </a:r>
            <a:endParaRPr/>
          </a:p>
          <a:p>
            <a:pPr indent="0" lvl="0" marL="0" rtl="0" algn="l">
              <a:spcBef>
                <a:spcPts val="0"/>
              </a:spcBef>
              <a:spcAft>
                <a:spcPts val="0"/>
              </a:spcAft>
              <a:buNone/>
            </a:pPr>
            <a:r>
              <a:rPr lang="en-US"/>
              <a:t>Agreement, and</a:t>
            </a:r>
            <a:endParaRPr/>
          </a:p>
          <a:p>
            <a:pPr indent="0" lvl="0" marL="0" rtl="0" algn="l">
              <a:spcBef>
                <a:spcPts val="0"/>
              </a:spcBef>
              <a:spcAft>
                <a:spcPts val="0"/>
              </a:spcAft>
              <a:buNone/>
            </a:pPr>
            <a:r>
              <a:rPr lang="en-US"/>
              <a:t>Enterprise</a:t>
            </a:r>
            <a:endParaRPr/>
          </a:p>
          <a:p>
            <a:pPr indent="0" lvl="0" marL="0" rtl="0" algn="l">
              <a:spcBef>
                <a:spcPts val="0"/>
              </a:spcBef>
              <a:spcAft>
                <a:spcPts val="0"/>
              </a:spcAft>
              <a:buNone/>
            </a:pPr>
            <a:r>
              <a:rPr lang="en-US"/>
              <a:t>Each process is defined by a purpose, outcomes, and activities. </a:t>
            </a:r>
            <a:endParaRPr/>
          </a:p>
          <a:p>
            <a:pPr indent="0" lvl="0" marL="0" rtl="0" algn="l">
              <a:spcBef>
                <a:spcPts val="0"/>
              </a:spcBef>
              <a:spcAft>
                <a:spcPts val="0"/>
              </a:spcAft>
              <a:buNone/>
            </a:pPr>
            <a:r>
              <a:t/>
            </a:r>
            <a:endParaRPr/>
          </a:p>
        </p:txBody>
      </p:sp>
      <p:sp>
        <p:nvSpPr>
          <p:cNvPr id="1355" name="Google Shape;1355;p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1381" name="Google Shape;1381;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Maturity Levels</a:t>
            </a:r>
            <a:endParaRPr/>
          </a:p>
          <a:p>
            <a:pPr indent="0" lvl="0" marL="0" rtl="0" algn="l">
              <a:spcBef>
                <a:spcPts val="0"/>
              </a:spcBef>
              <a:spcAft>
                <a:spcPts val="0"/>
              </a:spcAft>
              <a:buNone/>
            </a:pPr>
            <a:r>
              <a:rPr lang="en-US"/>
              <a:t>Once again how to understand </a:t>
            </a:r>
            <a:r>
              <a:rPr lang="en-US" strike="sngStrike"/>
              <a:t>to</a:t>
            </a:r>
            <a:r>
              <a:rPr lang="en-US"/>
              <a:t> the maturity capability levels? There is even the zero level – not performed process - no process is performed at all, everything is made ad-hoc. The first step is initial, there are some task performed, but not controlled. </a:t>
            </a:r>
            <a:endParaRPr/>
          </a:p>
          <a:p>
            <a:pPr indent="0" lvl="0" marL="0" rtl="0" algn="l">
              <a:spcBef>
                <a:spcPts val="0"/>
              </a:spcBef>
              <a:spcAft>
                <a:spcPts val="0"/>
              </a:spcAft>
              <a:buNone/>
            </a:pPr>
            <a:r>
              <a:rPr lang="en-US"/>
              <a:t>Second step is a repeatable process, the process is followed somehow and there exists some basic management control.</a:t>
            </a:r>
            <a:endParaRPr/>
          </a:p>
          <a:p>
            <a:pPr indent="0" lvl="0" marL="0" rtl="0" algn="l">
              <a:spcBef>
                <a:spcPts val="0"/>
              </a:spcBef>
              <a:spcAft>
                <a:spcPts val="0"/>
              </a:spcAft>
              <a:buNone/>
            </a:pPr>
            <a:r>
              <a:rPr lang="en-US"/>
              <a:t>Third step is a defined process – standard process is and there exists the guidance how to apply the process for every type of project.</a:t>
            </a:r>
            <a:endParaRPr/>
          </a:p>
          <a:p>
            <a:pPr indent="0" lvl="0" marL="0" rtl="0" algn="l">
              <a:spcBef>
                <a:spcPts val="0"/>
              </a:spcBef>
              <a:spcAft>
                <a:spcPts val="0"/>
              </a:spcAft>
              <a:buNone/>
            </a:pPr>
            <a:r>
              <a:rPr lang="en-US"/>
              <a:t>Fourth level means, that the process is accurately controlled and measured.</a:t>
            </a:r>
            <a:endParaRPr/>
          </a:p>
          <a:p>
            <a:pPr indent="0" lvl="0" marL="0" rtl="0" algn="l">
              <a:spcBef>
                <a:spcPts val="0"/>
              </a:spcBef>
              <a:spcAft>
                <a:spcPts val="0"/>
              </a:spcAft>
              <a:buNone/>
            </a:pPr>
            <a:r>
              <a:rPr lang="en-US"/>
              <a:t>Fifth level – Optimizing – means that there are controlled feedbacks from the process that might lead to the improvement of the standard process.</a:t>
            </a:r>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1389" name="Google Shape;1389;p125:notes"/>
          <p:cNvSpPr/>
          <p:nvPr>
            <p:ph idx="2" type="sldImg"/>
          </p:nvPr>
        </p:nvSpPr>
        <p:spPr>
          <a:xfrm>
            <a:off x="1198563" y="612775"/>
            <a:ext cx="4471987" cy="3352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390" name="Google Shape;1390;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Visibility Into the SW Process</a:t>
            </a:r>
            <a:endParaRPr/>
          </a:p>
          <a:p>
            <a:pPr indent="0" lvl="0" marL="0" rtl="0" algn="l">
              <a:spcBef>
                <a:spcPts val="0"/>
              </a:spcBef>
              <a:spcAft>
                <a:spcPts val="0"/>
              </a:spcAft>
              <a:buNone/>
            </a:pPr>
            <a:r>
              <a:rPr lang="en-US"/>
              <a:t>Each level of the maturity capability says something about the process:</a:t>
            </a:r>
            <a:endParaRPr/>
          </a:p>
          <a:p>
            <a:pPr indent="0" lvl="0" marL="0" rtl="0" algn="l">
              <a:spcBef>
                <a:spcPts val="0"/>
              </a:spcBef>
              <a:spcAft>
                <a:spcPts val="0"/>
              </a:spcAft>
              <a:buNone/>
            </a:pPr>
            <a:r>
              <a:rPr lang="en-US"/>
              <a:t>Level 1 – Initial – the process is not known exactly, there are only known inputs and outputs.</a:t>
            </a:r>
            <a:endParaRPr/>
          </a:p>
          <a:p>
            <a:pPr indent="0" lvl="0" marL="0" rtl="0" algn="l">
              <a:spcBef>
                <a:spcPts val="0"/>
              </a:spcBef>
              <a:spcAft>
                <a:spcPts val="0"/>
              </a:spcAft>
              <a:buNone/>
            </a:pPr>
            <a:r>
              <a:rPr lang="en-US"/>
              <a:t>Level 2 – Repeatable – the process is known, but consists of black boxes that are not measurable, but it is possible to measure the whole process.</a:t>
            </a:r>
            <a:endParaRPr/>
          </a:p>
          <a:p>
            <a:pPr indent="0" lvl="0" marL="0" rtl="0" algn="l">
              <a:spcBef>
                <a:spcPts val="0"/>
              </a:spcBef>
              <a:spcAft>
                <a:spcPts val="0"/>
              </a:spcAft>
              <a:buNone/>
            </a:pPr>
            <a:r>
              <a:rPr lang="en-US"/>
              <a:t>Level 3 – Defined – the process is known, each part is clear and measurable</a:t>
            </a:r>
            <a:endParaRPr/>
          </a:p>
          <a:p>
            <a:pPr indent="0" lvl="0" marL="0" rtl="0" algn="l">
              <a:spcBef>
                <a:spcPts val="0"/>
              </a:spcBef>
              <a:spcAft>
                <a:spcPts val="0"/>
              </a:spcAft>
              <a:buNone/>
            </a:pPr>
            <a:r>
              <a:rPr lang="en-US">
                <a:solidFill>
                  <a:srgbClr val="FF0000"/>
                </a:solidFill>
              </a:rPr>
              <a:t>Level 4 – Managed – There might be a part of the process measured, not the whole disciplines.</a:t>
            </a:r>
            <a:endParaRPr/>
          </a:p>
          <a:p>
            <a:pPr indent="0" lvl="0" marL="0" rtl="0" algn="l">
              <a:spcBef>
                <a:spcPts val="0"/>
              </a:spcBef>
              <a:spcAft>
                <a:spcPts val="0"/>
              </a:spcAft>
              <a:buNone/>
            </a:pPr>
            <a:r>
              <a:rPr lang="en-US"/>
              <a:t>Level 5 – Optimizing – Process improvement is taken into account when necessary.</a:t>
            </a:r>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Requirements</a:t>
            </a:r>
            <a:endParaRPr/>
          </a:p>
          <a:p>
            <a:pPr indent="0" lvl="0" marL="0" rtl="0" algn="l">
              <a:spcBef>
                <a:spcPts val="0"/>
              </a:spcBef>
              <a:spcAft>
                <a:spcPts val="0"/>
              </a:spcAft>
              <a:buNone/>
            </a:pPr>
            <a:r>
              <a:rPr lang="en-US"/>
              <a:t>In the next part, we are going to speak about requirements. The part will consist of requirements gathering, problems with the requirements gathering, models and tool to do the requirement analysis.</a:t>
            </a:r>
            <a:endParaRPr/>
          </a:p>
        </p:txBody>
      </p:sp>
      <p:sp>
        <p:nvSpPr>
          <p:cNvPr id="1815" name="Google Shape;1815;p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latin typeface="Arial"/>
                <a:ea typeface="Arial"/>
                <a:cs typeface="Arial"/>
                <a:sym typeface="Arial"/>
              </a:rPr>
              <a:t>Many developers already experienced that the development of the project did not have to be only a complete success, but there might be many problems during the development of the software project.</a:t>
            </a:r>
            <a:endParaRPr sz="1200">
              <a:latin typeface="Arial"/>
              <a:ea typeface="Arial"/>
              <a:cs typeface="Arial"/>
              <a:sym typeface="Arial"/>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These problems might even lead to a failure of the project or its rejection </a:t>
            </a:r>
            <a:r>
              <a:rPr lang="en-US" sz="1200" strike="noStrike">
                <a:latin typeface="Arial"/>
                <a:ea typeface="Arial"/>
                <a:cs typeface="Arial"/>
                <a:sym typeface="Arial"/>
              </a:rPr>
              <a:t>his reject</a:t>
            </a:r>
            <a:r>
              <a:rPr lang="en-US" sz="1200">
                <a:latin typeface="Arial"/>
                <a:ea typeface="Arial"/>
                <a:cs typeface="Arial"/>
                <a:sym typeface="Arial"/>
              </a:rPr>
              <a:t> by the customer.</a:t>
            </a:r>
            <a:endParaRPr sz="1200">
              <a:latin typeface="Arial"/>
              <a:ea typeface="Arial"/>
              <a:cs typeface="Arial"/>
              <a:sym typeface="Arial"/>
            </a:endParaRPr>
          </a:p>
          <a:p>
            <a:pPr indent="0" lvl="0" marL="0" rtl="0" algn="l">
              <a:spcBef>
                <a:spcPts val="360"/>
              </a:spcBef>
              <a:spcAft>
                <a:spcPts val="0"/>
              </a:spcAft>
              <a:buNone/>
            </a:pPr>
            <a:r>
              <a:t/>
            </a:r>
            <a:endParaRPr strike="sngStrike">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The causes for this failure can make up a long list of possible problems.</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It is well known that the successful handover of the software system is a big issue in the software engineering area.</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Let’s have a look at four main symptoms that might lead to the problems. </a:t>
            </a:r>
            <a:endParaRPr/>
          </a:p>
          <a:p>
            <a:pPr indent="0" lvl="0" marL="0" rtl="0" algn="l">
              <a:spcBef>
                <a:spcPts val="360"/>
              </a:spcBef>
              <a:spcAft>
                <a:spcPts val="0"/>
              </a:spcAft>
              <a:buNone/>
            </a:pPr>
            <a:r>
              <a:rPr lang="en-US" sz="1200">
                <a:latin typeface="Arial"/>
                <a:ea typeface="Arial"/>
                <a:cs typeface="Arial"/>
                <a:sym typeface="Arial"/>
              </a:rPr>
              <a:t>Symptom no. 1. </a:t>
            </a:r>
            <a:endParaRPr/>
          </a:p>
          <a:p>
            <a:pPr indent="0" lvl="0" marL="0" rtl="0" algn="l">
              <a:spcBef>
                <a:spcPts val="360"/>
              </a:spcBef>
              <a:spcAft>
                <a:spcPts val="0"/>
              </a:spcAft>
              <a:buNone/>
            </a:pPr>
            <a:r>
              <a:rPr lang="en-US" sz="1200">
                <a:latin typeface="Arial"/>
                <a:ea typeface="Arial"/>
                <a:cs typeface="Arial"/>
                <a:sym typeface="Arial"/>
              </a:rPr>
              <a:t>Analyst or developer of the software project omits the important task that leads to the understanding of the customer needs. Analysts or developers think that they understand all the needs at once and want to implement them immediately.</a:t>
            </a:r>
            <a:endParaRPr sz="1200">
              <a:latin typeface="Arial"/>
              <a:ea typeface="Arial"/>
              <a:cs typeface="Arial"/>
              <a:sym typeface="Arial"/>
            </a:endParaRPr>
          </a:p>
          <a:p>
            <a:pPr indent="-228600" lvl="0" marL="228600" rtl="0" algn="l">
              <a:spcBef>
                <a:spcPts val="360"/>
              </a:spcBef>
              <a:spcAft>
                <a:spcPts val="0"/>
              </a:spcAft>
              <a:buClr>
                <a:schemeClr val="dk1"/>
              </a:buClr>
              <a:buSzPts val="1200"/>
              <a:buFont typeface="Calibri"/>
              <a:buNone/>
            </a:pPr>
            <a:r>
              <a:t/>
            </a:r>
            <a:endParaRPr sz="1200">
              <a:latin typeface="Arial"/>
              <a:ea typeface="Arial"/>
              <a:cs typeface="Arial"/>
              <a:sym typeface="Arial"/>
            </a:endParaRPr>
          </a:p>
        </p:txBody>
      </p:sp>
      <p:sp>
        <p:nvSpPr>
          <p:cNvPr id="1821" name="Google Shape;1821;p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9" name="Google Shape;1829;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None/>
            </a:pPr>
            <a:r>
              <a:rPr b="1" lang="en-US"/>
              <a:t>Symptom no. 2.</a:t>
            </a:r>
            <a:endParaRPr/>
          </a:p>
          <a:p>
            <a:pPr indent="-228600" lvl="0" marL="228600" rtl="0" algn="l">
              <a:spcBef>
                <a:spcPts val="360"/>
              </a:spcBef>
              <a:spcAft>
                <a:spcPts val="0"/>
              </a:spcAft>
              <a:buNone/>
            </a:pPr>
            <a:r>
              <a:rPr b="0" lang="en-US" sz="1200">
                <a:latin typeface="Arial"/>
                <a:ea typeface="Arial"/>
                <a:cs typeface="Arial"/>
                <a:sym typeface="Arial"/>
              </a:rPr>
              <a:t>Software system requirements that are derived from the customer need were not described carefully, the stakeholders were not involved to the process of requirement definition. The developers or analysts were too selfish or thought that they knew what the customer </a:t>
            </a:r>
            <a:r>
              <a:rPr b="0" lang="en-US" sz="1200" strike="noStrike">
                <a:latin typeface="Arial"/>
                <a:ea typeface="Arial"/>
                <a:cs typeface="Arial"/>
                <a:sym typeface="Arial"/>
              </a:rPr>
              <a:t>needed</a:t>
            </a:r>
            <a:r>
              <a:rPr b="0" lang="en-US" sz="1200">
                <a:latin typeface="Arial"/>
                <a:ea typeface="Arial"/>
                <a:cs typeface="Arial"/>
                <a:sym typeface="Arial"/>
              </a:rPr>
              <a:t>. The customer does not know that the developer or analyst does not understand his/her needs. How could he understand? He probably does not know anything about the software development process. It is completely the fault of the developers (developers’ fault).</a:t>
            </a:r>
            <a:endParaRPr b="0"/>
          </a:p>
        </p:txBody>
      </p:sp>
      <p:sp>
        <p:nvSpPr>
          <p:cNvPr id="1830" name="Google Shape;1830;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None/>
            </a:pPr>
            <a:r>
              <a:rPr b="1" lang="en-US"/>
              <a:t>Symptom no. 3.</a:t>
            </a:r>
            <a:endParaRPr/>
          </a:p>
          <a:p>
            <a:pPr indent="-228600" lvl="0" marL="228600" rtl="0" algn="l">
              <a:spcBef>
                <a:spcPts val="360"/>
              </a:spcBef>
              <a:spcAft>
                <a:spcPts val="0"/>
              </a:spcAft>
              <a:buClr>
                <a:schemeClr val="dk1"/>
              </a:buClr>
              <a:buSzPts val="1200"/>
              <a:buFont typeface="Arial"/>
              <a:buNone/>
            </a:pPr>
            <a:r>
              <a:rPr lang="en-US" sz="1200">
                <a:latin typeface="Arial"/>
                <a:ea typeface="Arial"/>
                <a:cs typeface="Arial"/>
                <a:sym typeface="Arial"/>
              </a:rPr>
              <a:t>The developers think that they know everything. The requirements are not formally described and there is no change management. If they have to implement the requirement that is not completely clear they do it their way, they do not consult the problem with the analyst or customer. The problem is that the developers might not understand all customers intentions with this requirement and the connection to other requirements if it is not described.</a:t>
            </a:r>
            <a:endParaRPr sz="1200">
              <a:latin typeface="Arial"/>
              <a:ea typeface="Arial"/>
              <a:cs typeface="Arial"/>
              <a:sym typeface="Arial"/>
            </a:endParaRPr>
          </a:p>
        </p:txBody>
      </p:sp>
      <p:sp>
        <p:nvSpPr>
          <p:cNvPr id="1839" name="Google Shape;1839;p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6" name="Google Shape;1846;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Symptom no. 4.</a:t>
            </a:r>
            <a:endParaRPr sz="1200">
              <a:latin typeface="Arial"/>
              <a:ea typeface="Arial"/>
              <a:cs typeface="Arial"/>
              <a:sym typeface="Arial"/>
            </a:endParaRPr>
          </a:p>
          <a:p>
            <a:pPr indent="0" lvl="0" marL="0" rtl="0" algn="l">
              <a:spcBef>
                <a:spcPts val="0"/>
              </a:spcBef>
              <a:spcAft>
                <a:spcPts val="0"/>
              </a:spcAft>
              <a:buNone/>
            </a:pPr>
            <a:r>
              <a:rPr lang="en-US"/>
              <a:t>The project is not managed correctly. Nobody knows or cares about the time management, nobody cares about the difficulty of the requirements. Customer changes</a:t>
            </a:r>
            <a:r>
              <a:rPr lang="en-US" strike="sngStrike"/>
              <a:t> </a:t>
            </a:r>
            <a:r>
              <a:rPr lang="en-US"/>
              <a:t>requirements, brings new requirements and the developers do not know the difficulty. The problem is that the project might soon ravage the project budget or the time consuming requirements might take too much time to built the complete project on time.</a:t>
            </a:r>
            <a:endParaRPr/>
          </a:p>
        </p:txBody>
      </p:sp>
      <p:sp>
        <p:nvSpPr>
          <p:cNvPr id="1847" name="Google Shape;1847;p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5" name="Google Shape;1855;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What are the requirements for?</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Requirements management consists of the analysis of customers’ needs. These needs are transformed to the software requirements. These software requirements are then divided into functional and non-functional requirements.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According to the requirements, the test procedures are made, design is made to satisfy the requirements, user documentation etc.</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 pyramid shows the process that started in the problem domain, where the problem was defined, then the needs of the new software, requests that are derived from these needs, software requirements that are derived from the request and then the rest of the artifacts. The pyramid shows that the needs and requests are the core things that have to be solved, everything else relies on them.</a:t>
            </a:r>
            <a:endParaRPr/>
          </a:p>
        </p:txBody>
      </p:sp>
      <p:sp>
        <p:nvSpPr>
          <p:cNvPr id="1856" name="Google Shape;1856;p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7" name="Google Shape;1887;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Now, we have to ask a question, what is the requirement.</a:t>
            </a:r>
            <a:endParaRPr/>
          </a:p>
          <a:p>
            <a:pPr indent="0" lvl="0" marL="0" rtl="0" algn="l">
              <a:spcBef>
                <a:spcPts val="0"/>
              </a:spcBef>
              <a:spcAft>
                <a:spcPts val="0"/>
              </a:spcAft>
              <a:buNone/>
            </a:pPr>
            <a:r>
              <a:rPr lang="en-US"/>
              <a:t>Requirement is a capability or a condition that the system has to satisfy. </a:t>
            </a:r>
            <a:endParaRPr/>
          </a:p>
        </p:txBody>
      </p:sp>
      <p:sp>
        <p:nvSpPr>
          <p:cNvPr id="1888" name="Google Shape;1888;p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not important whether the requirements are gathered directly from the customers or they are defined in the various documents that have been signed with the customer, specification of the software requirement or other formally approved document. </a:t>
            </a:r>
            <a:endParaRPr/>
          </a:p>
          <a:p>
            <a:pPr indent="0" lvl="0" marL="0" rtl="0" algn="l">
              <a:spcBef>
                <a:spcPts val="0"/>
              </a:spcBef>
              <a:spcAft>
                <a:spcPts val="0"/>
              </a:spcAft>
              <a:buNone/>
            </a:pPr>
            <a:r>
              <a:rPr lang="en-US"/>
              <a:t>According to the UML, the requirement is a needed function, property or behavior of the system. </a:t>
            </a:r>
            <a:endParaRPr/>
          </a:p>
          <a:p>
            <a:pPr indent="0" lvl="0" marL="0" rtl="0" algn="l">
              <a:spcBef>
                <a:spcPts val="0"/>
              </a:spcBef>
              <a:spcAft>
                <a:spcPts val="0"/>
              </a:spcAft>
              <a:buNone/>
            </a:pPr>
            <a:r>
              <a:rPr lang="en-US"/>
              <a:t>Anyway, a requirement specifies WHAT the system should do, but does not describe HOW to do that.</a:t>
            </a:r>
            <a:endParaRPr/>
          </a:p>
          <a:p>
            <a:pPr indent="0" lvl="0" marL="0" rtl="0" algn="l">
              <a:spcBef>
                <a:spcPts val="0"/>
              </a:spcBef>
              <a:spcAft>
                <a:spcPts val="0"/>
              </a:spcAft>
              <a:buNone/>
            </a:pPr>
            <a:r>
              <a:rPr lang="en-US"/>
              <a:t>There are many types of requirements. </a:t>
            </a:r>
            <a:endParaRPr/>
          </a:p>
          <a:p>
            <a:pPr indent="0" lvl="0" marL="0" rtl="0" algn="l">
              <a:spcBef>
                <a:spcPts val="0"/>
              </a:spcBef>
              <a:spcAft>
                <a:spcPts val="0"/>
              </a:spcAft>
              <a:buNone/>
            </a:pPr>
            <a:r>
              <a:rPr lang="en-US"/>
              <a:t>For example, requirements </a:t>
            </a:r>
            <a:r>
              <a:rPr lang="en-US" strike="noStrike"/>
              <a:t>ruled by a </a:t>
            </a:r>
            <a:r>
              <a:rPr lang="en-US"/>
              <a:t>function are directly connected to the customer, on the other hand, legal requirements are requirements that specify the legislative need that has to be followed by the system.</a:t>
            </a:r>
            <a:endParaRPr/>
          </a:p>
          <a:p>
            <a:pPr indent="0" lvl="0" marL="0" rtl="0" algn="l">
              <a:spcBef>
                <a:spcPts val="0"/>
              </a:spcBef>
              <a:spcAft>
                <a:spcPts val="0"/>
              </a:spcAft>
              <a:buNone/>
            </a:pPr>
            <a:r>
              <a:rPr lang="en-US"/>
              <a:t>You have to know that it is not possible to define all requirements at once at the beginning of the project.</a:t>
            </a:r>
            <a:endParaRPr/>
          </a:p>
          <a:p>
            <a:pPr indent="0" lvl="0" marL="0" rtl="0" algn="l">
              <a:spcBef>
                <a:spcPts val="0"/>
              </a:spcBef>
              <a:spcAft>
                <a:spcPts val="0"/>
              </a:spcAft>
              <a:buNone/>
            </a:pPr>
            <a:r>
              <a:rPr lang="en-US"/>
              <a:t>Requirement management is successful only when the requirements are briefly described at the beginning and then completely detailed. </a:t>
            </a:r>
            <a:endParaRPr/>
          </a:p>
        </p:txBody>
      </p:sp>
      <p:sp>
        <p:nvSpPr>
          <p:cNvPr id="1895" name="Google Shape;1895;p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1" name="Google Shape;1901;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What does the software requirement specify?</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As was already mentioned before, a requirement describes the condition or the capability that the system has to satisfy. Software requirements are in fact something like a description of the black box. Requirements define only the externally visible things WHAT the system should do.  </a:t>
            </a:r>
            <a:endParaRPr/>
          </a:p>
          <a:p>
            <a:pPr indent="0" lvl="0" marL="0" rtl="0" algn="l">
              <a:spcBef>
                <a:spcPts val="360"/>
              </a:spcBef>
              <a:spcAft>
                <a:spcPts val="0"/>
              </a:spcAft>
              <a:buNone/>
            </a:pPr>
            <a:r>
              <a:rPr lang="en-US" sz="1200">
                <a:latin typeface="Arial"/>
                <a:ea typeface="Arial"/>
                <a:cs typeface="Arial"/>
                <a:sym typeface="Arial"/>
              </a:rPr>
              <a:t>Sometimes there are necessary descriptions HOW the system should specifically do that. These descriptions are defined by the design conditions.</a:t>
            </a:r>
            <a:endParaRPr sz="1200">
              <a:latin typeface="Arial"/>
              <a:ea typeface="Arial"/>
              <a:cs typeface="Arial"/>
              <a:sym typeface="Arial"/>
            </a:endParaRPr>
          </a:p>
        </p:txBody>
      </p:sp>
      <p:sp>
        <p:nvSpPr>
          <p:cNvPr id="1902" name="Google Shape;1902;p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5" name="Google Shape;2015;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16" name="Google Shape;2016;p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2" name="Google Shape;2022;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50"/>
          </a:p>
        </p:txBody>
      </p:sp>
      <p:sp>
        <p:nvSpPr>
          <p:cNvPr id="2023" name="Google Shape;2023;p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9" name="Google Shape;2029;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Noto Sans Symbols"/>
              <a:buNone/>
            </a:pPr>
            <a:r>
              <a:rPr lang="en-US" sz="1200">
                <a:latin typeface="Arial"/>
                <a:ea typeface="Arial"/>
                <a:cs typeface="Arial"/>
                <a:sym typeface="Arial"/>
              </a:rPr>
              <a:t>Requirements exist on many levels</a:t>
            </a:r>
            <a:endParaRPr/>
          </a:p>
          <a:p>
            <a:pPr indent="0" lvl="0" marL="0" rtl="0" algn="l">
              <a:spcBef>
                <a:spcPts val="360"/>
              </a:spcBef>
              <a:spcAft>
                <a:spcPts val="0"/>
              </a:spcAft>
              <a:buClr>
                <a:schemeClr val="dk1"/>
              </a:buClr>
              <a:buSzPts val="1200"/>
              <a:buFont typeface="Noto Sans Symbols"/>
              <a:buNone/>
            </a:pPr>
            <a:r>
              <a:t/>
            </a:r>
            <a:endParaRPr sz="1200">
              <a:latin typeface="Arial"/>
              <a:ea typeface="Arial"/>
              <a:cs typeface="Arial"/>
              <a:sym typeface="Arial"/>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It depends on the perspective whether it is a requirement or a design condition.</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For example, the stakeholder </a:t>
            </a:r>
            <a:r>
              <a:rPr lang="en-US" sz="1200" strike="noStrike">
                <a:latin typeface="Arial"/>
                <a:ea typeface="Arial"/>
                <a:cs typeface="Arial"/>
                <a:sym typeface="Arial"/>
              </a:rPr>
              <a:t>request</a:t>
            </a:r>
            <a:r>
              <a:rPr lang="en-US" sz="1200">
                <a:latin typeface="Arial"/>
                <a:ea typeface="Arial"/>
                <a:cs typeface="Arial"/>
                <a:sym typeface="Arial"/>
              </a:rPr>
              <a:t> is a requirement for the system analyst. Analyst creates a product or a system, requirements that are inputs to the software requirements.</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Software requirements that are described by the use cases must specify what the system should do to satisfy the requested functionality.</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The person responsible for the creation of the use cases creates a set of these use cases that are requirements for the system designers. The same principle continues.</a:t>
            </a:r>
            <a:endParaRPr/>
          </a:p>
          <a:p>
            <a:pPr indent="0" lvl="0" marL="0" rtl="0" algn="l">
              <a:spcBef>
                <a:spcPts val="360"/>
              </a:spcBef>
              <a:spcAft>
                <a:spcPts val="0"/>
              </a:spcAft>
              <a:buClr>
                <a:schemeClr val="dk1"/>
              </a:buClr>
              <a:buSzPts val="1200"/>
              <a:buFont typeface="Noto Sans Symbols"/>
              <a:buNone/>
            </a:pPr>
            <a:r>
              <a:rPr lang="en-US" sz="1200">
                <a:latin typeface="Arial"/>
                <a:ea typeface="Arial"/>
                <a:cs typeface="Arial"/>
                <a:sym typeface="Arial"/>
              </a:rPr>
              <a:t>When we want to develop a system that satisfies stakeholder needs, it is important to correctly understand all the needs. Therefore, the quality of requirements is very important during the whole development process.</a:t>
            </a:r>
            <a:endParaRPr sz="1200">
              <a:latin typeface="Arial"/>
              <a:ea typeface="Arial"/>
              <a:cs typeface="Arial"/>
              <a:sym typeface="Arial"/>
            </a:endParaRPr>
          </a:p>
        </p:txBody>
      </p:sp>
      <p:sp>
        <p:nvSpPr>
          <p:cNvPr id="2030" name="Google Shape;2030;p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6" name="Google Shape;2086;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Requirement Management is not an Easy Task</a:t>
            </a:r>
            <a:endParaRPr/>
          </a:p>
          <a:p>
            <a:pPr indent="0" lvl="0" marL="0" rtl="0" algn="l">
              <a:spcBef>
                <a:spcPts val="300"/>
              </a:spcBef>
              <a:spcAft>
                <a:spcPts val="0"/>
              </a:spcAft>
              <a:buNone/>
            </a:pPr>
            <a:r>
              <a:t/>
            </a:r>
            <a:endParaRPr sz="1000">
              <a:latin typeface="Arial"/>
              <a:ea typeface="Arial"/>
              <a:cs typeface="Arial"/>
              <a:sym typeface="Arial"/>
            </a:endParaRPr>
          </a:p>
          <a:p>
            <a:pPr indent="0" lvl="0" marL="0" rtl="0" algn="l">
              <a:spcBef>
                <a:spcPts val="300"/>
              </a:spcBef>
              <a:spcAft>
                <a:spcPts val="0"/>
              </a:spcAft>
              <a:buNone/>
            </a:pPr>
            <a:r>
              <a:rPr lang="en-US" sz="1000">
                <a:latin typeface="Arial"/>
                <a:ea typeface="Arial"/>
                <a:cs typeface="Arial"/>
                <a:sym typeface="Arial"/>
              </a:rPr>
              <a:t>Requirements management might looks like an easy task, but it is not. The realization of the requirement management is hard task.</a:t>
            </a:r>
            <a:endParaRPr/>
          </a:p>
          <a:p>
            <a:pPr indent="0" lvl="0" marL="0" rtl="0" algn="l">
              <a:spcBef>
                <a:spcPts val="300"/>
              </a:spcBef>
              <a:spcAft>
                <a:spcPts val="0"/>
              </a:spcAft>
              <a:buNone/>
            </a:pPr>
            <a:r>
              <a:rPr lang="en-US" sz="1000">
                <a:latin typeface="Arial"/>
                <a:ea typeface="Arial"/>
                <a:cs typeface="Arial"/>
                <a:sym typeface="Arial"/>
              </a:rPr>
              <a:t>There are many reasons like:</a:t>
            </a:r>
            <a:endParaRPr/>
          </a:p>
          <a:p>
            <a:pPr indent="0" lvl="0" marL="0" rtl="0" algn="l">
              <a:spcBef>
                <a:spcPts val="300"/>
              </a:spcBef>
              <a:spcAft>
                <a:spcPts val="0"/>
              </a:spcAft>
              <a:buNone/>
            </a:pPr>
            <a:r>
              <a:rPr lang="en-US" sz="1000">
                <a:latin typeface="Arial"/>
                <a:ea typeface="Arial"/>
                <a:cs typeface="Arial"/>
                <a:sym typeface="Arial"/>
              </a:rPr>
              <a:t>Customers not always know what they want</a:t>
            </a:r>
            <a:endParaRPr/>
          </a:p>
          <a:p>
            <a:pPr indent="0" lvl="0" marL="0" rtl="0" algn="l">
              <a:spcBef>
                <a:spcPts val="300"/>
              </a:spcBef>
              <a:spcAft>
                <a:spcPts val="0"/>
              </a:spcAft>
              <a:buNone/>
            </a:pPr>
            <a:r>
              <a:rPr lang="en-US" sz="1000">
                <a:latin typeface="Arial"/>
                <a:ea typeface="Arial"/>
                <a:cs typeface="Arial"/>
                <a:sym typeface="Arial"/>
              </a:rPr>
              <a:t>When the number of requirements grows it is not easy to follow them all and take them </a:t>
            </a:r>
            <a:r>
              <a:rPr lang="en-US" sz="1000" strike="sngStrike">
                <a:latin typeface="Arial"/>
                <a:ea typeface="Arial"/>
                <a:cs typeface="Arial"/>
                <a:sym typeface="Arial"/>
              </a:rPr>
              <a:t>in</a:t>
            </a:r>
            <a:r>
              <a:rPr lang="en-US" sz="1000">
                <a:latin typeface="Arial"/>
                <a:ea typeface="Arial"/>
                <a:cs typeface="Arial"/>
                <a:sym typeface="Arial"/>
              </a:rPr>
              <a:t> into account.</a:t>
            </a:r>
            <a:endParaRPr/>
          </a:p>
          <a:p>
            <a:pPr indent="0" lvl="0" marL="0" rtl="0" algn="l">
              <a:spcBef>
                <a:spcPts val="300"/>
              </a:spcBef>
              <a:spcAft>
                <a:spcPts val="0"/>
              </a:spcAft>
              <a:buNone/>
            </a:pPr>
            <a:r>
              <a:rPr lang="en-US" sz="1000">
                <a:latin typeface="Arial"/>
                <a:ea typeface="Arial"/>
                <a:cs typeface="Arial"/>
                <a:sym typeface="Arial"/>
              </a:rPr>
              <a:t>It can be hard to recognize the dependency between the requirements</a:t>
            </a:r>
            <a:endParaRPr/>
          </a:p>
          <a:p>
            <a:pPr indent="0" lvl="0" marL="0" rtl="0" algn="l">
              <a:spcBef>
                <a:spcPts val="300"/>
              </a:spcBef>
              <a:spcAft>
                <a:spcPts val="0"/>
              </a:spcAft>
              <a:buNone/>
            </a:pPr>
            <a:r>
              <a:rPr lang="en-US" sz="1000">
                <a:latin typeface="Arial"/>
                <a:ea typeface="Arial"/>
                <a:cs typeface="Arial"/>
                <a:sym typeface="Arial"/>
              </a:rPr>
              <a:t>IT people have a problem to use a style of writing that is understandable to non-technical people.</a:t>
            </a:r>
            <a:endParaRPr sz="1000">
              <a:latin typeface="Arial"/>
              <a:ea typeface="Arial"/>
              <a:cs typeface="Arial"/>
              <a:sym typeface="Arial"/>
            </a:endParaRPr>
          </a:p>
          <a:p>
            <a:pPr indent="0" lvl="0" marL="0" rtl="0" algn="l">
              <a:spcBef>
                <a:spcPts val="300"/>
              </a:spcBef>
              <a:spcAft>
                <a:spcPts val="0"/>
              </a:spcAft>
              <a:buNone/>
            </a:pPr>
            <a:r>
              <a:rPr lang="en-US" sz="1000">
                <a:latin typeface="Arial"/>
                <a:ea typeface="Arial"/>
                <a:cs typeface="Arial"/>
                <a:sym typeface="Arial"/>
              </a:rPr>
              <a:t>All possible problems can be overcome by the right selection of the process.</a:t>
            </a:r>
            <a:endParaRPr sz="1000">
              <a:latin typeface="Arial"/>
              <a:ea typeface="Arial"/>
              <a:cs typeface="Arial"/>
              <a:sym typeface="Arial"/>
            </a:endParaRPr>
          </a:p>
        </p:txBody>
      </p:sp>
      <p:sp>
        <p:nvSpPr>
          <p:cNvPr id="2087" name="Google Shape;2087;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try to answer some FAQs about software engineering. Usually, somebody not experienced in the software engineering asks these basic questions:</a:t>
            </a:r>
            <a:endParaRPr/>
          </a:p>
          <a:p>
            <a:pPr indent="0" lvl="0" marL="0" rtl="0" algn="l">
              <a:spcBef>
                <a:spcPts val="0"/>
              </a:spcBef>
              <a:spcAft>
                <a:spcPts val="0"/>
              </a:spcAft>
              <a:buNone/>
            </a:pPr>
            <a:r>
              <a:rPr lang="en-US"/>
              <a:t>What is software?</a:t>
            </a:r>
            <a:endParaRPr/>
          </a:p>
          <a:p>
            <a:pPr indent="0" lvl="0" marL="0" rtl="0" algn="l">
              <a:spcBef>
                <a:spcPts val="0"/>
              </a:spcBef>
              <a:spcAft>
                <a:spcPts val="0"/>
              </a:spcAft>
              <a:buNone/>
            </a:pPr>
            <a:r>
              <a:rPr lang="en-US"/>
              <a:t>What is software engineering?</a:t>
            </a:r>
            <a:endParaRPr/>
          </a:p>
          <a:p>
            <a:pPr indent="0" lvl="0" marL="0" rtl="0" algn="l">
              <a:spcBef>
                <a:spcPts val="0"/>
              </a:spcBef>
              <a:spcAft>
                <a:spcPts val="0"/>
              </a:spcAft>
              <a:buNone/>
            </a:pPr>
            <a:r>
              <a:rPr lang="en-US"/>
              <a:t>What is the difference between software engineering and computer science?</a:t>
            </a:r>
            <a:endParaRPr/>
          </a:p>
          <a:p>
            <a:pPr indent="0" lvl="0" marL="0" rtl="0" algn="l">
              <a:spcBef>
                <a:spcPts val="0"/>
              </a:spcBef>
              <a:spcAft>
                <a:spcPts val="0"/>
              </a:spcAft>
              <a:buNone/>
            </a:pPr>
            <a:r>
              <a:rPr lang="en-US"/>
              <a:t>What is the difference between software engineering and system engineering?</a:t>
            </a:r>
            <a:endParaRPr/>
          </a:p>
          <a:p>
            <a:pPr indent="0" lvl="0" marL="0" rtl="0" algn="l">
              <a:spcBef>
                <a:spcPts val="0"/>
              </a:spcBef>
              <a:spcAft>
                <a:spcPts val="0"/>
              </a:spcAft>
              <a:buNone/>
            </a:pPr>
            <a:r>
              <a:rPr lang="en-US"/>
              <a:t>What is a software process?</a:t>
            </a:r>
            <a:endParaRPr/>
          </a:p>
          <a:p>
            <a:pPr indent="0" lvl="0" marL="0" rtl="0" algn="l">
              <a:spcBef>
                <a:spcPts val="0"/>
              </a:spcBef>
              <a:spcAft>
                <a:spcPts val="0"/>
              </a:spcAft>
              <a:buNone/>
            </a:pPr>
            <a:r>
              <a:rPr lang="en-US"/>
              <a:t>What is a software process model?</a:t>
            </a:r>
            <a:endParaRPr/>
          </a:p>
          <a:p>
            <a:pPr indent="0" lvl="0" marL="0" rtl="0" algn="l">
              <a:spcBef>
                <a:spcPts val="0"/>
              </a:spcBef>
              <a:spcAft>
                <a:spcPts val="0"/>
              </a:spcAft>
              <a:buNone/>
            </a:pPr>
            <a:r>
              <a:rPr lang="en-US"/>
              <a:t>And of course, we will learn how to answer them in more detail later in this course.</a:t>
            </a:r>
            <a:endParaRPr/>
          </a:p>
        </p:txBody>
      </p:sp>
      <p:sp>
        <p:nvSpPr>
          <p:cNvPr id="244" name="Google Shape;24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3" name="Google Shape;2103;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It is important to have a strategy.</a:t>
            </a:r>
            <a:endParaRPr sz="1000"/>
          </a:p>
          <a:p>
            <a:pPr indent="0" lvl="0" marL="0" rtl="0" algn="l">
              <a:spcBef>
                <a:spcPts val="300"/>
              </a:spcBef>
              <a:spcAft>
                <a:spcPts val="0"/>
              </a:spcAft>
              <a:buNone/>
            </a:pPr>
            <a:r>
              <a:t/>
            </a:r>
            <a:endParaRPr sz="1000">
              <a:latin typeface="Arial"/>
              <a:ea typeface="Arial"/>
              <a:cs typeface="Arial"/>
              <a:sym typeface="Arial"/>
            </a:endParaRPr>
          </a:p>
          <a:p>
            <a:pPr indent="0" lvl="0" marL="0" rtl="0" algn="l">
              <a:spcBef>
                <a:spcPts val="300"/>
              </a:spcBef>
              <a:spcAft>
                <a:spcPts val="0"/>
              </a:spcAft>
              <a:buNone/>
            </a:pPr>
            <a:r>
              <a:rPr lang="en-US" sz="1000">
                <a:latin typeface="Arial"/>
                <a:ea typeface="Arial"/>
                <a:cs typeface="Arial"/>
                <a:sym typeface="Arial"/>
              </a:rPr>
              <a:t>It is important to have a requirement management plan. Requirement management plan specifies control mechanisms that are used for the gathering, description, measurement and management of the software requirements. </a:t>
            </a:r>
            <a:endParaRPr/>
          </a:p>
          <a:p>
            <a:pPr indent="0" lvl="0" marL="0" rtl="0" algn="l">
              <a:spcBef>
                <a:spcPts val="300"/>
              </a:spcBef>
              <a:spcAft>
                <a:spcPts val="0"/>
              </a:spcAft>
              <a:buNone/>
            </a:pPr>
            <a:r>
              <a:rPr lang="en-US" sz="1000">
                <a:latin typeface="Arial"/>
                <a:ea typeface="Arial"/>
                <a:cs typeface="Arial"/>
                <a:sym typeface="Arial"/>
              </a:rPr>
              <a:t>It is important to know how the requirements will be documented and organized. It is necessary to know how the requirements will be managed for the whole project lifecycle. </a:t>
            </a:r>
            <a:endParaRPr/>
          </a:p>
          <a:p>
            <a:pPr indent="0" lvl="0" marL="0" rtl="0" algn="l">
              <a:spcBef>
                <a:spcPts val="300"/>
              </a:spcBef>
              <a:spcAft>
                <a:spcPts val="0"/>
              </a:spcAft>
              <a:buNone/>
            </a:pPr>
            <a:r>
              <a:rPr lang="en-US" sz="1000">
                <a:latin typeface="Arial"/>
                <a:ea typeface="Arial"/>
                <a:cs typeface="Arial"/>
                <a:sym typeface="Arial"/>
              </a:rPr>
              <a:t>Requirement management plan describes then all important decisions that are concerning description of the requirements, methods a strategies for the gathering of the requirements, traceability of the requirements, etc.</a:t>
            </a:r>
            <a:endParaRPr/>
          </a:p>
          <a:p>
            <a:pPr indent="0" lvl="0" marL="0" rtl="0" algn="l">
              <a:spcBef>
                <a:spcPts val="300"/>
              </a:spcBef>
              <a:spcAft>
                <a:spcPts val="0"/>
              </a:spcAft>
              <a:buNone/>
            </a:pPr>
            <a:r>
              <a:rPr lang="en-US" sz="1000">
                <a:latin typeface="Arial"/>
                <a:ea typeface="Arial"/>
                <a:cs typeface="Arial"/>
                <a:sym typeface="Arial"/>
              </a:rPr>
              <a:t>Similarly to the glossary, that describes the terminology of the project, the requirements management plan is a life document. This document is created at the beginning of the project and then extended according to the timeline of the important decisions.</a:t>
            </a:r>
            <a:endParaRPr/>
          </a:p>
        </p:txBody>
      </p:sp>
      <p:sp>
        <p:nvSpPr>
          <p:cNvPr id="2104" name="Google Shape;2104;p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4" name="Google Shape;2124;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Requirement management plan should be prepared as a template document in the company. Then, the document RMP is accustomed for every single project that needs that.</a:t>
            </a:r>
            <a:endParaRPr/>
          </a:p>
        </p:txBody>
      </p:sp>
      <p:sp>
        <p:nvSpPr>
          <p:cNvPr id="2125" name="Google Shape;2125;p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5" name="Google Shape;2145;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Effective Requirement Management</a:t>
            </a:r>
            <a:endParaRPr/>
          </a:p>
          <a:p>
            <a:pPr indent="0" lvl="0" marL="0" rtl="0" algn="l">
              <a:lnSpc>
                <a:spcPct val="70000"/>
              </a:lnSpc>
              <a:spcBef>
                <a:spcPts val="0"/>
              </a:spcBef>
              <a:spcAft>
                <a:spcPts val="0"/>
              </a:spcAft>
              <a:buNone/>
            </a:pPr>
            <a:r>
              <a:rPr lang="en-US"/>
              <a:t>Management and clear definition of the requirements by the</a:t>
            </a:r>
            <a:endParaRPr/>
          </a:p>
          <a:p>
            <a:pPr indent="0" lvl="1" marL="457200" rtl="0" algn="l">
              <a:lnSpc>
                <a:spcPct val="77000"/>
              </a:lnSpc>
              <a:spcBef>
                <a:spcPts val="0"/>
              </a:spcBef>
              <a:spcAft>
                <a:spcPts val="0"/>
              </a:spcAft>
              <a:buNone/>
            </a:pPr>
            <a:r>
              <a:rPr lang="en-US"/>
              <a:t>Well described requirements</a:t>
            </a:r>
            <a:endParaRPr/>
          </a:p>
          <a:p>
            <a:pPr indent="0" lvl="1" marL="457200" rtl="0" algn="l">
              <a:lnSpc>
                <a:spcPct val="77000"/>
              </a:lnSpc>
              <a:spcBef>
                <a:spcPts val="0"/>
              </a:spcBef>
              <a:spcAft>
                <a:spcPts val="0"/>
              </a:spcAft>
              <a:buNone/>
            </a:pPr>
            <a:r>
              <a:rPr lang="en-US"/>
              <a:t>Attributes usable for every type of the requirement</a:t>
            </a:r>
            <a:endParaRPr/>
          </a:p>
          <a:p>
            <a:pPr indent="0" lvl="1" marL="457200" rtl="0" algn="l">
              <a:lnSpc>
                <a:spcPct val="77000"/>
              </a:lnSpc>
              <a:spcBef>
                <a:spcPts val="0"/>
              </a:spcBef>
              <a:spcAft>
                <a:spcPts val="0"/>
              </a:spcAft>
              <a:buNone/>
            </a:pPr>
            <a:r>
              <a:rPr lang="en-US"/>
              <a:t>Dependability of the requirements, relationships with other requirements</a:t>
            </a:r>
            <a:endParaRPr/>
          </a:p>
          <a:p>
            <a:pPr indent="0" lvl="1" marL="457200" rtl="0" algn="l">
              <a:lnSpc>
                <a:spcPct val="77000"/>
              </a:lnSpc>
              <a:spcBef>
                <a:spcPts val="0"/>
              </a:spcBef>
              <a:spcAft>
                <a:spcPts val="0"/>
              </a:spcAft>
              <a:buNone/>
            </a:pPr>
            <a:r>
              <a:t/>
            </a:r>
            <a:endParaRPr/>
          </a:p>
          <a:p>
            <a:pPr indent="0" lvl="1" marL="274320" rtl="0" algn="l">
              <a:lnSpc>
                <a:spcPct val="77000"/>
              </a:lnSpc>
              <a:spcBef>
                <a:spcPts val="0"/>
              </a:spcBef>
              <a:spcAft>
                <a:spcPts val="0"/>
              </a:spcAft>
              <a:buClr>
                <a:schemeClr val="dk1"/>
              </a:buClr>
              <a:buSzPts val="1200"/>
              <a:buFont typeface="Calibri"/>
              <a:buNone/>
            </a:pPr>
            <a:r>
              <a:t/>
            </a:r>
            <a:endParaRPr/>
          </a:p>
          <a:p>
            <a:pPr indent="0" lvl="1" marL="274320" rtl="0" algn="l">
              <a:lnSpc>
                <a:spcPct val="77000"/>
              </a:lnSpc>
              <a:spcBef>
                <a:spcPts val="0"/>
              </a:spcBef>
              <a:spcAft>
                <a:spcPts val="0"/>
              </a:spcAft>
              <a:buClr>
                <a:schemeClr val="dk1"/>
              </a:buClr>
              <a:buSzPts val="1200"/>
              <a:buFont typeface="Calibri"/>
              <a:buNone/>
            </a:pPr>
            <a:r>
              <a:rPr lang="en-US"/>
              <a:t>The goal is to deliver quality requirements, on time, according to the budget and satisfy the real customer needs.</a:t>
            </a:r>
            <a:endParaRPr/>
          </a:p>
          <a:p>
            <a:pPr indent="0" lvl="0" marL="0" rtl="0" algn="l">
              <a:spcBef>
                <a:spcPts val="0"/>
              </a:spcBef>
              <a:spcAft>
                <a:spcPts val="0"/>
              </a:spcAft>
              <a:buNone/>
            </a:pPr>
            <a:r>
              <a:rPr lang="en-US"/>
              <a:t>Management</a:t>
            </a:r>
            <a:endParaRPr/>
          </a:p>
        </p:txBody>
      </p:sp>
      <p:sp>
        <p:nvSpPr>
          <p:cNvPr id="2146" name="Google Shape;2146;p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t>What is quality product?</a:t>
            </a:r>
            <a:endParaRPr sz="800"/>
          </a:p>
          <a:p>
            <a:pPr indent="0" lvl="0" marL="0" rtl="0" algn="l">
              <a:spcBef>
                <a:spcPts val="240"/>
              </a:spcBef>
              <a:spcAft>
                <a:spcPts val="0"/>
              </a:spcAft>
              <a:buNone/>
            </a:pPr>
            <a:r>
              <a:rPr lang="en-US" sz="800">
                <a:latin typeface="Arial"/>
                <a:ea typeface="Arial"/>
                <a:cs typeface="Arial"/>
                <a:sym typeface="Arial"/>
              </a:rPr>
              <a:t>In the past, the goal of the software development was only to deliver a system that satisfied all formal software specifications. The definition of the quality was: everything was delivered as</a:t>
            </a:r>
            <a:r>
              <a:rPr lang="en-US" sz="800" strike="sngStrike">
                <a:latin typeface="Arial"/>
                <a:ea typeface="Arial"/>
                <a:cs typeface="Arial"/>
                <a:sym typeface="Arial"/>
              </a:rPr>
              <a:t> </a:t>
            </a:r>
            <a:r>
              <a:rPr lang="en-US" sz="800">
                <a:latin typeface="Arial"/>
                <a:ea typeface="Arial"/>
                <a:cs typeface="Arial"/>
                <a:sym typeface="Arial"/>
              </a:rPr>
              <a:t>specified. But this concept did not ensure that the system was successful.</a:t>
            </a:r>
            <a:endParaRPr/>
          </a:p>
          <a:p>
            <a:pPr indent="0" lvl="0" marL="0" rtl="0" algn="l">
              <a:spcBef>
                <a:spcPts val="240"/>
              </a:spcBef>
              <a:spcAft>
                <a:spcPts val="0"/>
              </a:spcAft>
              <a:buNone/>
            </a:pPr>
            <a:r>
              <a:rPr lang="en-US" sz="800">
                <a:latin typeface="Arial"/>
                <a:ea typeface="Arial"/>
                <a:cs typeface="Arial"/>
                <a:sym typeface="Arial"/>
              </a:rPr>
              <a:t>In this case, the project starts with the detailed plan and strictly follows prescribed processes. This quality approach is based on the idea that </a:t>
            </a:r>
            <a:r>
              <a:rPr lang="en-US" sz="800" strike="noStrike">
                <a:latin typeface="Arial"/>
                <a:ea typeface="Arial"/>
                <a:cs typeface="Arial"/>
                <a:sym typeface="Arial"/>
              </a:rPr>
              <a:t>if</a:t>
            </a:r>
            <a:r>
              <a:rPr lang="en-US" sz="800">
                <a:latin typeface="Arial"/>
                <a:ea typeface="Arial"/>
                <a:cs typeface="Arial"/>
                <a:sym typeface="Arial"/>
              </a:rPr>
              <a:t> the development process is strictly followed the product will be good software. </a:t>
            </a:r>
            <a:endParaRPr/>
          </a:p>
          <a:p>
            <a:pPr indent="0" lvl="0" marL="0" rtl="0" algn="l">
              <a:spcBef>
                <a:spcPts val="240"/>
              </a:spcBef>
              <a:spcAft>
                <a:spcPts val="0"/>
              </a:spcAft>
              <a:buNone/>
            </a:pPr>
            <a:r>
              <a:rPr lang="en-US" sz="800">
                <a:latin typeface="Arial"/>
                <a:ea typeface="Arial"/>
                <a:cs typeface="Arial"/>
                <a:sym typeface="Arial"/>
              </a:rPr>
              <a:t>System tests were used to ensure that the system is correct, but nobody cared whether the system helped to solve user problems or not. </a:t>
            </a:r>
            <a:endParaRPr/>
          </a:p>
        </p:txBody>
      </p:sp>
      <p:sp>
        <p:nvSpPr>
          <p:cNvPr id="2153" name="Google Shape;2153;p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0" name="Google Shape;2160;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t>What is quality product?</a:t>
            </a:r>
            <a:endParaRPr sz="800"/>
          </a:p>
          <a:p>
            <a:pPr indent="0" lvl="0" marL="0" rtl="0" algn="l">
              <a:spcBef>
                <a:spcPts val="240"/>
              </a:spcBef>
              <a:spcAft>
                <a:spcPts val="0"/>
              </a:spcAft>
              <a:buNone/>
            </a:pPr>
            <a:r>
              <a:rPr lang="en-US" sz="800">
                <a:latin typeface="Arial"/>
                <a:ea typeface="Arial"/>
                <a:cs typeface="Arial"/>
                <a:sym typeface="Arial"/>
              </a:rPr>
              <a:t>It is clear that the development according to the development process is important, but it is also important to ensure the quality of the final product. The goal is the result not the process itself.</a:t>
            </a:r>
            <a:endParaRPr/>
          </a:p>
          <a:p>
            <a:pPr indent="0" lvl="0" marL="0" rtl="0" algn="l">
              <a:spcBef>
                <a:spcPts val="240"/>
              </a:spcBef>
              <a:spcAft>
                <a:spcPts val="0"/>
              </a:spcAft>
              <a:buNone/>
            </a:pPr>
            <a:r>
              <a:rPr lang="en-US" sz="800">
                <a:latin typeface="Arial"/>
                <a:ea typeface="Arial"/>
                <a:cs typeface="Arial"/>
                <a:sym typeface="Arial"/>
              </a:rPr>
              <a:t>The other quality view is concentrated on the understanding what the customers and users expect from the system to solve their problems. Modern approaches have the methods and processes set in the way</a:t>
            </a:r>
            <a:r>
              <a:rPr lang="en-US" sz="800" strike="noStrike">
                <a:latin typeface="Arial"/>
                <a:ea typeface="Arial"/>
                <a:cs typeface="Arial"/>
                <a:sym typeface="Arial"/>
              </a:rPr>
              <a:t> that </a:t>
            </a:r>
            <a:r>
              <a:rPr lang="en-US" sz="800">
                <a:latin typeface="Arial"/>
                <a:ea typeface="Arial"/>
                <a:cs typeface="Arial"/>
                <a:sym typeface="Arial"/>
              </a:rPr>
              <a:t>ensures the requirements are understood correctly. </a:t>
            </a:r>
            <a:endParaRPr/>
          </a:p>
        </p:txBody>
      </p:sp>
      <p:sp>
        <p:nvSpPr>
          <p:cNvPr id="2161" name="Google Shape;2161;p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Time, Budget, Resources</a:t>
            </a:r>
            <a:endParaRPr/>
          </a:p>
          <a:p>
            <a:pPr indent="0" lvl="0" marL="0" rtl="0" algn="l">
              <a:spcBef>
                <a:spcPts val="360"/>
              </a:spcBef>
              <a:spcAft>
                <a:spcPts val="0"/>
              </a:spcAft>
              <a:buNone/>
            </a:pPr>
            <a:r>
              <a:rPr lang="en-US" sz="1200">
                <a:latin typeface="Arial"/>
                <a:ea typeface="Arial"/>
                <a:cs typeface="Arial"/>
                <a:sym typeface="Arial"/>
              </a:rPr>
              <a:t>Since the time, budget and resources allocated to the project are limited, it is possible to deliver only limited amount of work.</a:t>
            </a:r>
            <a:endParaRPr/>
          </a:p>
          <a:p>
            <a:pPr indent="0" lvl="0" marL="0" rtl="0" algn="l">
              <a:spcBef>
                <a:spcPts val="360"/>
              </a:spcBef>
              <a:spcAft>
                <a:spcPts val="0"/>
              </a:spcAft>
              <a:buNone/>
            </a:pPr>
            <a:r>
              <a:rPr lang="en-US" sz="1200">
                <a:latin typeface="Arial"/>
                <a:ea typeface="Arial"/>
                <a:cs typeface="Arial"/>
                <a:sym typeface="Arial"/>
              </a:rPr>
              <a:t>It is important to think about how much work you are able to do in that limited time with limited budget and limited resources. </a:t>
            </a:r>
            <a:endParaRPr/>
          </a:p>
          <a:p>
            <a:pPr indent="0" lvl="0" marL="0" rtl="0" algn="l">
              <a:spcBef>
                <a:spcPts val="360"/>
              </a:spcBef>
              <a:spcAft>
                <a:spcPts val="0"/>
              </a:spcAft>
              <a:buNone/>
            </a:pPr>
            <a:r>
              <a:rPr lang="en-US" sz="1200">
                <a:latin typeface="Arial"/>
                <a:ea typeface="Arial"/>
                <a:cs typeface="Arial"/>
                <a:sym typeface="Arial"/>
              </a:rPr>
              <a:t>For example, if the amount of work is to be extended, one of the three factors has to be extended as well. If for example, the budget is decreased, the amount of work has to be decreased as well. This principle expects the quality to be the same. </a:t>
            </a:r>
            <a:endParaRPr/>
          </a:p>
        </p:txBody>
      </p:sp>
      <p:sp>
        <p:nvSpPr>
          <p:cNvPr id="2169" name="Google Shape;2169;p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Relations between requirements, customer and the system</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One of the goals of the requirement specification is to make a deal about the requirements. This deal is then implemented by the requirement specification.</a:t>
            </a:r>
            <a:endParaRPr/>
          </a:p>
          <a:p>
            <a:pPr indent="0" lvl="0" marL="0" rtl="0" algn="l">
              <a:spcBef>
                <a:spcPts val="360"/>
              </a:spcBef>
              <a:spcAft>
                <a:spcPts val="0"/>
              </a:spcAft>
              <a:buNone/>
            </a:pPr>
            <a:r>
              <a:rPr lang="en-US" sz="1200">
                <a:latin typeface="Arial"/>
                <a:ea typeface="Arial"/>
                <a:cs typeface="Arial"/>
                <a:sym typeface="Arial"/>
              </a:rPr>
              <a:t>It is not always possible to contact the customer whenever we want and it is well know that customers change their mind very often, so it is essential to write down all requirements taken from the customers. </a:t>
            </a:r>
            <a:endParaRPr/>
          </a:p>
          <a:p>
            <a:pPr indent="0" lvl="0" marL="0" rtl="0" algn="l">
              <a:spcBef>
                <a:spcPts val="360"/>
              </a:spcBef>
              <a:spcAft>
                <a:spcPts val="0"/>
              </a:spcAft>
              <a:buNone/>
            </a:pPr>
            <a:r>
              <a:rPr lang="en-US" sz="1200">
                <a:latin typeface="Arial"/>
                <a:ea typeface="Arial"/>
                <a:cs typeface="Arial"/>
                <a:sym typeface="Arial"/>
              </a:rPr>
              <a:t>Requirements</a:t>
            </a:r>
            <a:r>
              <a:rPr lang="en-US" sz="1200" strike="noStrike">
                <a:latin typeface="Arial"/>
                <a:ea typeface="Arial"/>
                <a:cs typeface="Arial"/>
                <a:sym typeface="Arial"/>
              </a:rPr>
              <a:t> </a:t>
            </a:r>
            <a:r>
              <a:rPr lang="en-US" sz="1200">
                <a:latin typeface="Arial"/>
                <a:ea typeface="Arial"/>
                <a:cs typeface="Arial"/>
                <a:sym typeface="Arial"/>
              </a:rPr>
              <a:t>then substitute the customer, requirements should be so complete that the customer should not be necessary during the implementation phase. </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Requirements are representing the customer. It shows his wishes, what the system should do. Requirements should be written in a such form that is understandable to the customers and the development team as well.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Requirements are something like a secondary goal for the system development. On the other hand, they describe</a:t>
            </a:r>
            <a:r>
              <a:rPr lang="en-US" sz="1200" strike="noStrike">
                <a:latin typeface="Arial"/>
                <a:ea typeface="Arial"/>
                <a:cs typeface="Arial"/>
                <a:sym typeface="Arial"/>
              </a:rPr>
              <a:t> </a:t>
            </a:r>
            <a:r>
              <a:rPr lang="en-US" sz="1200">
                <a:latin typeface="Arial"/>
                <a:ea typeface="Arial"/>
                <a:cs typeface="Arial"/>
                <a:sym typeface="Arial"/>
              </a:rPr>
              <a:t>criteria for the acceptation and validation of the system being developed. This is why the requirements and their definitions are so important.</a:t>
            </a:r>
            <a:endParaRPr/>
          </a:p>
        </p:txBody>
      </p:sp>
      <p:sp>
        <p:nvSpPr>
          <p:cNvPr id="2219" name="Google Shape;2219;p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4" name="Google Shape;2324;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1200" strike="noStrike">
              <a:latin typeface="Arial"/>
              <a:ea typeface="Arial"/>
              <a:cs typeface="Arial"/>
              <a:sym typeface="Arial"/>
            </a:endParaRPr>
          </a:p>
        </p:txBody>
      </p:sp>
      <p:sp>
        <p:nvSpPr>
          <p:cNvPr id="2325" name="Google Shape;2325;p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5" name="Google Shape;2375;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latin typeface="Arial"/>
                <a:ea typeface="Arial"/>
                <a:cs typeface="Arial"/>
                <a:sym typeface="Arial"/>
              </a:rPr>
              <a:t>The cost of the error repair</a:t>
            </a:r>
            <a:endParaRPr/>
          </a:p>
          <a:p>
            <a:pPr indent="0" lvl="0" marL="0" rtl="0" algn="l">
              <a:spcBef>
                <a:spcPts val="360"/>
              </a:spcBef>
              <a:spcAft>
                <a:spcPts val="0"/>
              </a:spcAft>
              <a:buNone/>
            </a:pPr>
            <a:r>
              <a:rPr lang="en-US" sz="1200">
                <a:latin typeface="Arial"/>
                <a:ea typeface="Arial"/>
                <a:cs typeface="Arial"/>
                <a:sym typeface="Arial"/>
              </a:rPr>
              <a:t>The most expensive repair of the error is one that was made in the requirement specification and it is discovered during the maintenance by the customer. If the error is discovered during the requirement specification phase, the cost of such a repair is much cheaper. On this picture we can see relative cost of the errors that are made during the requirements specification phase and are repaired during next phases. </a:t>
            </a:r>
            <a:r>
              <a:rPr lang="en-US" sz="1200" strike="noStrike">
                <a:latin typeface="Arial"/>
                <a:ea typeface="Arial"/>
                <a:cs typeface="Arial"/>
                <a:sym typeface="Arial"/>
              </a:rPr>
              <a:t>The later the error is made, the so much more costly it becomes to repair.</a:t>
            </a:r>
            <a:endParaRPr sz="1200" strike="noStrike">
              <a:latin typeface="Arial"/>
              <a:ea typeface="Arial"/>
              <a:cs typeface="Arial"/>
              <a:sym typeface="Arial"/>
            </a:endParaRPr>
          </a:p>
          <a:p>
            <a:pPr indent="0" lvl="0" marL="0" rtl="0" algn="l">
              <a:spcBef>
                <a:spcPts val="360"/>
              </a:spcBef>
              <a:spcAft>
                <a:spcPts val="0"/>
              </a:spcAft>
              <a:buNone/>
            </a:pPr>
            <a:r>
              <a:t/>
            </a:r>
            <a:endParaRPr sz="1200">
              <a:latin typeface="Arial"/>
              <a:ea typeface="Arial"/>
              <a:cs typeface="Arial"/>
              <a:sym typeface="Arial"/>
            </a:endParaRPr>
          </a:p>
        </p:txBody>
      </p:sp>
      <p:sp>
        <p:nvSpPr>
          <p:cNvPr id="2376" name="Google Shape;2376;p1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7" name="Google Shape;2407;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Important Tasks to Avoid Problems</a:t>
            </a:r>
            <a:endParaRPr/>
          </a:p>
          <a:p>
            <a:pPr indent="0" lvl="0" marL="0" rtl="0" algn="l">
              <a:spcBef>
                <a:spcPts val="0"/>
              </a:spcBef>
              <a:spcAft>
                <a:spcPts val="0"/>
              </a:spcAft>
              <a:buNone/>
            </a:pPr>
            <a:r>
              <a:rPr lang="en-US"/>
              <a:t>It is important to follow several important rules to be able to deliver or at least to be able to increase the probability of delivering the successful system.</a:t>
            </a:r>
            <a:endParaRPr/>
          </a:p>
          <a:p>
            <a:pPr indent="0" lvl="0" marL="0" rtl="0" algn="l">
              <a:spcBef>
                <a:spcPts val="0"/>
              </a:spcBef>
              <a:spcAft>
                <a:spcPts val="0"/>
              </a:spcAft>
              <a:buNone/>
            </a:pPr>
            <a:r>
              <a:rPr lang="en-US"/>
              <a:t>First of all it is important to follow some basic rules.</a:t>
            </a:r>
            <a:endParaRPr/>
          </a:p>
          <a:p>
            <a:pPr indent="0" lvl="0" marL="0" rtl="0" algn="l">
              <a:spcBef>
                <a:spcPts val="0"/>
              </a:spcBef>
              <a:spcAft>
                <a:spcPts val="0"/>
              </a:spcAft>
              <a:buNone/>
            </a:pPr>
            <a:r>
              <a:rPr lang="en-US"/>
              <a:t>The first and most necessary is the correct understanding of the problem. When the problem is defined then the customer and the development team must approve their views of the problem and define the business goal.</a:t>
            </a:r>
            <a:endParaRPr/>
          </a:p>
        </p:txBody>
      </p:sp>
      <p:sp>
        <p:nvSpPr>
          <p:cNvPr id="2408" name="Google Shape;2408;p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other questions about more specific things/questions might come to your mind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try to answer them briefly in this introduction lesson to give you some thoughts and ideas you may find useful in your future careers. </a:t>
            </a:r>
            <a:endParaRPr/>
          </a:p>
          <a:p>
            <a:pPr indent="0" lvl="0" marL="0" rtl="0" algn="l">
              <a:spcBef>
                <a:spcPts val="0"/>
              </a:spcBef>
              <a:spcAft>
                <a:spcPts val="0"/>
              </a:spcAft>
              <a:buNone/>
            </a:pPr>
            <a:r>
              <a:rPr lang="en-US"/>
              <a:t>(As) You know, software and computers are not only about</a:t>
            </a:r>
            <a:r>
              <a:rPr lang="en-US" strike="noStrike"/>
              <a:t> </a:t>
            </a:r>
            <a:r>
              <a:rPr lang="en-US"/>
              <a:t>playing games. Somebody has to look after those do not know anything about computers and make their jobs and entertainment easier by providing support.  </a:t>
            </a:r>
            <a:endParaRPr/>
          </a:p>
          <a:p>
            <a:pPr indent="0" lvl="0" marL="0" rtl="0" algn="l">
              <a:spcBef>
                <a:spcPts val="0"/>
              </a:spcBef>
              <a:spcAft>
                <a:spcPts val="0"/>
              </a:spcAft>
              <a:buNone/>
            </a:pPr>
            <a:r>
              <a:rPr lang="en-US"/>
              <a:t>I suppose that you who are sitting here and want to know something about Software Engineering are also those who will challenge the problems of your customers and will lead them to the successful solutions. </a:t>
            </a:r>
            <a:endParaRPr/>
          </a:p>
          <a:p>
            <a:pPr indent="0" lvl="0" marL="0" rtl="0" algn="l">
              <a:spcBef>
                <a:spcPts val="0"/>
              </a:spcBef>
              <a:spcAft>
                <a:spcPts val="0"/>
              </a:spcAft>
              <a:buNone/>
            </a:pPr>
            <a:r>
              <a:rPr lang="en-US"/>
              <a:t>Or maybe you just had an idea of developing a similar computer game you used to play in the past because you liked it so much.  </a:t>
            </a:r>
            <a:endParaRPr/>
          </a:p>
          <a:p>
            <a:pPr indent="0" lvl="0" marL="0" rtl="0" algn="l">
              <a:spcBef>
                <a:spcPts val="0"/>
              </a:spcBef>
              <a:spcAft>
                <a:spcPts val="0"/>
              </a:spcAft>
              <a:buNone/>
            </a:pPr>
            <a:r>
              <a:rPr lang="en-US"/>
              <a:t>Maybe you like computers and just want to help spread out computer-aided solutions and encourage people to use them. </a:t>
            </a:r>
            <a:endParaRPr/>
          </a:p>
          <a:p>
            <a:pPr indent="0" lvl="0" marL="0" rtl="0" algn="l">
              <a:spcBef>
                <a:spcPts val="0"/>
              </a:spcBef>
              <a:spcAft>
                <a:spcPts val="0"/>
              </a:spcAft>
              <a:buNone/>
            </a:pPr>
            <a:r>
              <a:rPr lang="en-US"/>
              <a:t>Who knows? </a:t>
            </a:r>
            <a:r>
              <a:rPr lang="en-US" strike="noStrike"/>
              <a:t>It might have something to do with your motivation and your future job.</a:t>
            </a:r>
            <a:endParaRPr/>
          </a:p>
          <a:p>
            <a:pPr indent="0" lvl="0" marL="0" rtl="0" algn="l">
              <a:spcBef>
                <a:spcPts val="0"/>
              </a:spcBef>
              <a:spcAft>
                <a:spcPts val="0"/>
              </a:spcAft>
              <a:buNone/>
            </a:pPr>
            <a:r>
              <a:rPr lang="en-US"/>
              <a:t>Let’s continue and answer the questions.</a:t>
            </a:r>
            <a:endParaRPr/>
          </a:p>
        </p:txBody>
      </p:sp>
      <p:sp>
        <p:nvSpPr>
          <p:cNvPr id="251" name="Google Shape;25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4" name="Google Shape;2414;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Important Tasks to Avoid Problems II</a:t>
            </a:r>
            <a:endParaRPr/>
          </a:p>
          <a:p>
            <a:pPr indent="0" lvl="0" marL="0" rtl="0" algn="l">
              <a:spcBef>
                <a:spcPts val="0"/>
              </a:spcBef>
              <a:spcAft>
                <a:spcPts val="0"/>
              </a:spcAft>
              <a:buNone/>
            </a:pPr>
            <a:r>
              <a:rPr lang="en-US"/>
              <a:t>One of the ways of describing a requirements is a use case model. Use cases enable us to organize requirements from the customer’s viewpoint – actors.</a:t>
            </a:r>
            <a:endParaRPr/>
          </a:p>
          <a:p>
            <a:pPr indent="0" lvl="0" marL="0" rtl="0" algn="l">
              <a:spcBef>
                <a:spcPts val="0"/>
              </a:spcBef>
              <a:spcAft>
                <a:spcPts val="0"/>
              </a:spcAft>
              <a:buNone/>
            </a:pPr>
            <a:r>
              <a:rPr lang="en-US"/>
              <a:t>All requirements that are necessary to complete one goal are concentrated into one use case. Use case model is then the collection of such use cases – goals.</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Since the requirements described by the use cases are described from the customer viewpoint, the best way</a:t>
            </a:r>
            <a:r>
              <a:rPr lang="en-US" sz="1200" strike="noStrike">
                <a:latin typeface="Arial"/>
                <a:ea typeface="Arial"/>
                <a:cs typeface="Arial"/>
                <a:sym typeface="Arial"/>
              </a:rPr>
              <a:t> </a:t>
            </a:r>
            <a:r>
              <a:rPr lang="en-US" sz="1200">
                <a:latin typeface="Arial"/>
                <a:ea typeface="Arial"/>
                <a:cs typeface="Arial"/>
                <a:sym typeface="Arial"/>
              </a:rPr>
              <a:t>to gather them is to create and discuss them with the customer.</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trike="sngStrike"/>
          </a:p>
        </p:txBody>
      </p:sp>
      <p:sp>
        <p:nvSpPr>
          <p:cNvPr id="2415" name="Google Shape;2415;p1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1" name="Google Shape;2421;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Important Tasks to Avoid Problems III</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How can a developer be sure that he is developing the right system? Ask users and customers, whether your use case model is what they expect from the system. Use case model is the key to the development of the whole system. </a:t>
            </a:r>
            <a:endParaRPr/>
          </a:p>
        </p:txBody>
      </p:sp>
      <p:sp>
        <p:nvSpPr>
          <p:cNvPr id="2422" name="Google Shape;2422;p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8" name="Google Shape;2428;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What the developers develop? They develop a system that enables user to perform task that are specified in the use case model.</a:t>
            </a:r>
            <a:endParaRPr/>
          </a:p>
          <a:p>
            <a:pPr indent="0" lvl="0" marL="0" rtl="0" algn="l">
              <a:spcBef>
                <a:spcPts val="0"/>
              </a:spcBef>
              <a:spcAft>
                <a:spcPts val="0"/>
              </a:spcAft>
              <a:buNone/>
            </a:pPr>
            <a:r>
              <a:rPr lang="en-US"/>
              <a:t>What the tester should be testing? They do the rest to ensure that the system is able to do all the tasks specified in the use case model correctly. </a:t>
            </a:r>
            <a:endParaRPr/>
          </a:p>
          <a:p>
            <a:pPr indent="0" lvl="0" marL="0" rtl="0" algn="l">
              <a:spcBef>
                <a:spcPts val="0"/>
              </a:spcBef>
              <a:spcAft>
                <a:spcPts val="0"/>
              </a:spcAft>
              <a:buNone/>
            </a:pPr>
            <a:r>
              <a:rPr lang="en-US"/>
              <a:t>How the documentation will looks like? The documentation of the system will describe all tasks that are specified in the use case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not forget that it is important to specify requirements correctly, control the expectation of the customers, changes and errors. Control the scope of the project and it boundaries and involve all team members to the system development.</a:t>
            </a:r>
            <a:endParaRPr/>
          </a:p>
          <a:p>
            <a:pPr indent="0" lvl="0" marL="0" rtl="0" algn="l">
              <a:spcBef>
                <a:spcPts val="0"/>
              </a:spcBef>
              <a:spcAft>
                <a:spcPts val="0"/>
              </a:spcAft>
              <a:buNone/>
            </a:pPr>
            <a:r>
              <a:t/>
            </a:r>
            <a:endParaRPr/>
          </a:p>
        </p:txBody>
      </p:sp>
      <p:sp>
        <p:nvSpPr>
          <p:cNvPr id="2429" name="Google Shape;2429;p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5" name="Google Shape;2435;p152:notes"/>
          <p:cNvSpPr txBox="1"/>
          <p:nvPr>
            <p:ph idx="1" type="body"/>
          </p:nvPr>
        </p:nvSpPr>
        <p:spPr>
          <a:xfrm>
            <a:off x="685800" y="4357686"/>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What are the advantages of the involvement of all team members? The main advantage is that the whole team gets the clearer idea, what the requirements are and why they are important for the customer.</a:t>
            </a:r>
            <a:endParaRPr/>
          </a:p>
          <a:p>
            <a:pPr indent="0" lvl="0" marL="0" rtl="0" algn="l">
              <a:spcBef>
                <a:spcPts val="0"/>
              </a:spcBef>
              <a:spcAft>
                <a:spcPts val="0"/>
              </a:spcAft>
              <a:buNone/>
            </a:pPr>
            <a:r>
              <a:t/>
            </a:r>
            <a:endParaRPr/>
          </a:p>
        </p:txBody>
      </p:sp>
      <p:sp>
        <p:nvSpPr>
          <p:cNvPr id="2436" name="Google Shape;2436;p1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2" name="Google Shape;2442;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lang="en-US" sz="1200">
                <a:latin typeface="Arial"/>
                <a:ea typeface="Arial"/>
                <a:cs typeface="Arial"/>
                <a:sym typeface="Arial"/>
              </a:rPr>
              <a:t>Use case model is a model that describes the functionality of the system. The functionality is described by the use cases that are the user’s goals. Users are modeled as actors. </a:t>
            </a:r>
            <a:endParaRPr b="0" sz="1200">
              <a:latin typeface="Arial"/>
              <a:ea typeface="Arial"/>
              <a:cs typeface="Arial"/>
              <a:sym typeface="Arial"/>
            </a:endParaRPr>
          </a:p>
          <a:p>
            <a:pPr indent="0" lvl="0" marL="0" rtl="0" algn="l">
              <a:spcBef>
                <a:spcPts val="360"/>
              </a:spcBef>
              <a:spcAft>
                <a:spcPts val="0"/>
              </a:spcAft>
              <a:buNone/>
            </a:pPr>
            <a:r>
              <a:rPr b="0" lang="en-US" sz="1200">
                <a:latin typeface="Arial"/>
                <a:ea typeface="Arial"/>
                <a:cs typeface="Arial"/>
                <a:sym typeface="Arial"/>
              </a:rPr>
              <a:t>Let’s imagine the use case  model as a menu in the restaurant. If you open the menu, you know what food is available and for what price. You know what type of cuisine </a:t>
            </a:r>
            <a:r>
              <a:rPr b="0" lang="en-US" sz="1200" strike="sngStrike">
                <a:latin typeface="Arial"/>
                <a:ea typeface="Arial"/>
                <a:cs typeface="Arial"/>
                <a:sym typeface="Arial"/>
              </a:rPr>
              <a:t>is</a:t>
            </a:r>
            <a:r>
              <a:rPr b="0" lang="en-US" sz="1200">
                <a:latin typeface="Arial"/>
                <a:ea typeface="Arial"/>
                <a:cs typeface="Arial"/>
                <a:sym typeface="Arial"/>
              </a:rPr>
              <a:t> that restaurant is. </a:t>
            </a:r>
            <a:r>
              <a:rPr b="0" lang="en-US" sz="1200" strike="noStrike">
                <a:latin typeface="Arial"/>
                <a:ea typeface="Arial"/>
                <a:cs typeface="Arial"/>
                <a:sym typeface="Arial"/>
              </a:rPr>
              <a:t>The menu gives you a hint about what kind of behavior you can expect of the restaurant.</a:t>
            </a:r>
            <a:endParaRPr b="0" sz="1200" strike="sngStrike">
              <a:latin typeface="Arial"/>
              <a:ea typeface="Arial"/>
              <a:cs typeface="Arial"/>
              <a:sym typeface="Arial"/>
            </a:endParaRPr>
          </a:p>
          <a:p>
            <a:pPr indent="0" lvl="0" marL="0" rtl="0" algn="l">
              <a:spcBef>
                <a:spcPts val="360"/>
              </a:spcBef>
              <a:spcAft>
                <a:spcPts val="0"/>
              </a:spcAft>
              <a:buNone/>
            </a:pPr>
            <a:r>
              <a:t/>
            </a:r>
            <a:endParaRPr b="0" sz="1200">
              <a:latin typeface="Arial"/>
              <a:ea typeface="Arial"/>
              <a:cs typeface="Arial"/>
              <a:sym typeface="Arial"/>
            </a:endParaRPr>
          </a:p>
          <a:p>
            <a:pPr indent="0" lvl="0" marL="0" rtl="0" algn="l">
              <a:spcBef>
                <a:spcPts val="360"/>
              </a:spcBef>
              <a:spcAft>
                <a:spcPts val="0"/>
              </a:spcAft>
              <a:buNone/>
            </a:pPr>
            <a:r>
              <a:rPr b="0" lang="en-US" sz="1200">
                <a:latin typeface="Arial"/>
                <a:ea typeface="Arial"/>
                <a:cs typeface="Arial"/>
                <a:sym typeface="Arial"/>
              </a:rPr>
              <a:t>Since the use case model is a very effective tool to plan a development of the system, the use case model is used by all members of the development team in all phases and cycles of the development process.</a:t>
            </a:r>
            <a:endParaRPr b="0" sz="1200">
              <a:latin typeface="Arial"/>
              <a:ea typeface="Arial"/>
              <a:cs typeface="Arial"/>
              <a:sym typeface="Arial"/>
            </a:endParaRPr>
          </a:p>
          <a:p>
            <a:pPr indent="0" lvl="0" marL="0" rtl="0" algn="l">
              <a:spcBef>
                <a:spcPts val="360"/>
              </a:spcBef>
              <a:spcAft>
                <a:spcPts val="0"/>
              </a:spcAft>
              <a:buNone/>
            </a:pPr>
            <a:r>
              <a:t/>
            </a:r>
            <a:endParaRPr b="0" sz="1200">
              <a:latin typeface="Arial"/>
              <a:ea typeface="Arial"/>
              <a:cs typeface="Arial"/>
              <a:sym typeface="Arial"/>
            </a:endParaRPr>
          </a:p>
        </p:txBody>
      </p:sp>
      <p:sp>
        <p:nvSpPr>
          <p:cNvPr id="2443" name="Google Shape;2443;p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9" name="Google Shape;2449;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Use case model</a:t>
            </a:r>
            <a:endParaRPr/>
          </a:p>
          <a:p>
            <a:pPr indent="0" lvl="0" marL="0" rtl="0" algn="l">
              <a:spcBef>
                <a:spcPts val="360"/>
              </a:spcBef>
              <a:spcAft>
                <a:spcPts val="0"/>
              </a:spcAft>
              <a:buNone/>
            </a:pPr>
            <a:r>
              <a:rPr lang="en-US" sz="1200">
                <a:latin typeface="Arial"/>
                <a:ea typeface="Arial"/>
                <a:cs typeface="Arial"/>
                <a:sym typeface="Arial"/>
              </a:rPr>
              <a:t>Use case model consists of text descriptions and diagrams. Diagrams show the abstract view of the system functionality, the connection to the actors and view of the system boundary. Text describes the actors and each use case.</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Each use case contains a detailed description of its own functionality.</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Drawing of the diagrams is only small amount of work that needs to be done during the definition of the use case. More than 80 percent of all effort during the requirement specification is dedicated to the textual description of the use cases, non-functional requirements and rules. </a:t>
            </a:r>
            <a:endParaRPr/>
          </a:p>
        </p:txBody>
      </p:sp>
      <p:sp>
        <p:nvSpPr>
          <p:cNvPr id="2450" name="Google Shape;2450;p1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0" name="Google Shape;2500;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Case Scenario – Activity Diagram</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The description of the flow of the communication between the customer and the system is called scenario.</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Activity diagrams are another useful tool that can be used for the description of the scenario. It is common that more complex scenarios are described by the activity diagrams.</a:t>
            </a:r>
            <a:endParaRPr/>
          </a:p>
          <a:p>
            <a:pPr indent="0" lvl="0" marL="0" rtl="0" algn="l">
              <a:spcBef>
                <a:spcPts val="360"/>
              </a:spcBef>
              <a:spcAft>
                <a:spcPts val="0"/>
              </a:spcAft>
              <a:buNone/>
            </a:pPr>
            <a:r>
              <a:t/>
            </a:r>
            <a:endParaRPr sz="1200">
              <a:latin typeface="Arial"/>
              <a:ea typeface="Arial"/>
              <a:cs typeface="Arial"/>
              <a:sym typeface="Arial"/>
            </a:endParaRPr>
          </a:p>
          <a:p>
            <a:pPr indent="0" lvl="0" marL="0" rtl="0" algn="l">
              <a:spcBef>
                <a:spcPts val="360"/>
              </a:spcBef>
              <a:spcAft>
                <a:spcPts val="0"/>
              </a:spcAft>
              <a:buNone/>
            </a:pPr>
            <a:r>
              <a:rPr lang="en-US" sz="1200">
                <a:latin typeface="Arial"/>
                <a:ea typeface="Arial"/>
                <a:cs typeface="Arial"/>
                <a:sym typeface="Arial"/>
              </a:rPr>
              <a:t>If there are activity diagrams used for the description of the scenarios then it is useful to use</a:t>
            </a:r>
            <a:r>
              <a:rPr lang="en-US" sz="1200" strike="noStrike">
                <a:latin typeface="Arial"/>
                <a:ea typeface="Arial"/>
                <a:cs typeface="Arial"/>
                <a:sym typeface="Arial"/>
              </a:rPr>
              <a:t> </a:t>
            </a:r>
            <a:r>
              <a:rPr lang="en-US" sz="1200">
                <a:latin typeface="Arial"/>
                <a:ea typeface="Arial"/>
                <a:cs typeface="Arial"/>
                <a:sym typeface="Arial"/>
              </a:rPr>
              <a:t>partitions in the diagrams. Partitions show the responsibility of each role to these</a:t>
            </a:r>
            <a:r>
              <a:rPr lang="en-US" sz="1200" strike="sngStrike">
                <a:latin typeface="Arial"/>
                <a:ea typeface="Arial"/>
                <a:cs typeface="Arial"/>
                <a:sym typeface="Arial"/>
              </a:rPr>
              <a:t> </a:t>
            </a:r>
            <a:r>
              <a:rPr lang="en-US" sz="1200">
                <a:latin typeface="Arial"/>
                <a:ea typeface="Arial"/>
                <a:cs typeface="Arial"/>
                <a:sym typeface="Arial"/>
              </a:rPr>
              <a:t>activities. </a:t>
            </a:r>
            <a:endParaRPr/>
          </a:p>
          <a:p>
            <a:pPr indent="0" lvl="0" marL="0" rtl="0" algn="l">
              <a:spcBef>
                <a:spcPts val="0"/>
              </a:spcBef>
              <a:spcAft>
                <a:spcPts val="0"/>
              </a:spcAft>
              <a:buNone/>
            </a:pPr>
            <a:r>
              <a:t/>
            </a:r>
            <a:endParaRPr/>
          </a:p>
        </p:txBody>
      </p:sp>
      <p:sp>
        <p:nvSpPr>
          <p:cNvPr id="2501" name="Google Shape;2501;p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7" name="Google Shape;2507;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The basic elements of the use case model</a:t>
            </a:r>
            <a:endParaRPr/>
          </a:p>
          <a:p>
            <a:pPr indent="0" lvl="0" marL="0" rtl="0" algn="l">
              <a:spcBef>
                <a:spcPts val="0"/>
              </a:spcBef>
              <a:spcAft>
                <a:spcPts val="0"/>
              </a:spcAft>
              <a:buNone/>
            </a:pPr>
            <a:r>
              <a:rPr lang="en-US"/>
              <a:t>The basic elements are:</a:t>
            </a:r>
            <a:endParaRPr/>
          </a:p>
          <a:p>
            <a:pPr indent="0" lvl="0" marL="0" rtl="0" algn="l">
              <a:spcBef>
                <a:spcPts val="0"/>
              </a:spcBef>
              <a:spcAft>
                <a:spcPts val="0"/>
              </a:spcAft>
              <a:buNone/>
            </a:pPr>
            <a:r>
              <a:rPr lang="en-US"/>
              <a:t>Actor - somebody or something that interacts with the system, is outside the system</a:t>
            </a:r>
            <a:endParaRPr/>
          </a:p>
          <a:p>
            <a:pPr indent="0" lvl="0" marL="0" rtl="0" algn="l">
              <a:spcBef>
                <a:spcPts val="0"/>
              </a:spcBef>
              <a:spcAft>
                <a:spcPts val="0"/>
              </a:spcAft>
              <a:buNone/>
            </a:pPr>
            <a:r>
              <a:rPr lang="en-US"/>
              <a:t>Actor is a simple figure symbol in the diagram. The name of the actor is under the symbol.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08" name="Google Shape;2508;p1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2" name="Google Shape;2522;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chemeClr val="dk1"/>
              </a:buClr>
              <a:buSzPts val="1200"/>
              <a:buFont typeface="Calibri"/>
              <a:buNone/>
            </a:pPr>
            <a:r>
              <a:rPr lang="en-US"/>
              <a:t>Use case – represents the added value, that the system has for the particular actor</a:t>
            </a:r>
            <a:endParaRPr/>
          </a:p>
          <a:p>
            <a:pPr indent="0" lvl="0" marL="0" rtl="0" algn="l">
              <a:spcBef>
                <a:spcPts val="0"/>
              </a:spcBef>
              <a:spcAft>
                <a:spcPts val="0"/>
              </a:spcAft>
              <a:buNone/>
            </a:pPr>
            <a:r>
              <a:rPr lang="en-US"/>
              <a:t>Use case describes the sequence of the activities that are performed by the actor and the system. Activities that are performed to reach the desired business goal that is supported by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case describes:</a:t>
            </a:r>
            <a:endParaRPr/>
          </a:p>
          <a:p>
            <a:pPr indent="0" lvl="0" marL="0" rtl="0" algn="l">
              <a:spcBef>
                <a:spcPts val="0"/>
              </a:spcBef>
              <a:spcAft>
                <a:spcPts val="0"/>
              </a:spcAft>
              <a:buNone/>
            </a:pPr>
            <a:r>
              <a:rPr lang="en-US"/>
              <a:t>System, its environment and the relations between them.</a:t>
            </a:r>
            <a:endParaRPr/>
          </a:p>
          <a:p>
            <a:pPr indent="0" lvl="0" marL="0" rtl="0" algn="l">
              <a:spcBef>
                <a:spcPts val="0"/>
              </a:spcBef>
              <a:spcAft>
                <a:spcPts val="0"/>
              </a:spcAft>
              <a:buNone/>
            </a:pPr>
            <a:r>
              <a:rPr lang="en-US"/>
              <a:t>Surrounding systems or people that interact with the system. </a:t>
            </a:r>
            <a:endParaRPr/>
          </a:p>
          <a:p>
            <a:pPr indent="0" lvl="0" marL="0" rtl="0" algn="l">
              <a:spcBef>
                <a:spcPts val="0"/>
              </a:spcBef>
              <a:spcAft>
                <a:spcPts val="0"/>
              </a:spcAft>
              <a:buNone/>
            </a:pPr>
            <a:r>
              <a:rPr lang="en-US"/>
              <a:t>Planned behavior of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cases are something like containers that contain related requirements. They concentrate all requirements that are necessary to reach the desired business goal to one scenario that describes how to reach this goal. </a:t>
            </a:r>
            <a:endParaRPr/>
          </a:p>
          <a:p>
            <a:pPr indent="0" lvl="0" marL="0" rtl="0" algn="l">
              <a:spcBef>
                <a:spcPts val="0"/>
              </a:spcBef>
              <a:spcAft>
                <a:spcPts val="0"/>
              </a:spcAft>
              <a:buNone/>
            </a:pPr>
            <a:r>
              <a:rPr lang="en-US"/>
              <a:t>Use case is modeled as an ellipse in the use case diagram. Name of the use case is in the middle of the ellipse or alternatively under the ellipse.</a:t>
            </a:r>
            <a:endParaRPr/>
          </a:p>
          <a:p>
            <a:pPr indent="0" lvl="0" marL="0" rtl="0" algn="l">
              <a:spcBef>
                <a:spcPts val="0"/>
              </a:spcBef>
              <a:spcAft>
                <a:spcPts val="0"/>
              </a:spcAft>
              <a:buNone/>
            </a:pPr>
            <a:r>
              <a:t/>
            </a:r>
            <a:endParaRPr/>
          </a:p>
        </p:txBody>
      </p:sp>
      <p:sp>
        <p:nvSpPr>
          <p:cNvPr id="2523" name="Google Shape;2523;p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p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900"/>
              <a:t>What Exactly Is Use Case?</a:t>
            </a:r>
            <a:endParaRPr sz="900"/>
          </a:p>
          <a:p>
            <a:pPr indent="0" lvl="0" marL="0" rtl="0" algn="l">
              <a:spcBef>
                <a:spcPts val="0"/>
              </a:spcBef>
              <a:spcAft>
                <a:spcPts val="0"/>
              </a:spcAft>
              <a:buNone/>
            </a:pPr>
            <a:r>
              <a:rPr lang="en-US" sz="900">
                <a:latin typeface="Arial"/>
                <a:ea typeface="Arial"/>
                <a:cs typeface="Arial"/>
                <a:sym typeface="Arial"/>
              </a:rPr>
              <a:t>Use case describes possible communication with the system. It describes the complete walkthrough thorough the system that is necessary to reach the goal that demands the actor that is assigned to that use case.</a:t>
            </a:r>
            <a:endParaRPr sz="9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Use case then:</a:t>
            </a:r>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Defines the sequence of the actions – that are atomic activities, decisions and requirements. Each action is performed completely or not performed at all.</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Actions performed by the system – actions that are performed by the system are functional requirements. </a:t>
            </a:r>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Actions that have visible results – it is important to remember that the use case has to have a visible result. Why should anybody use the system if there is no required result? If the use case is not helpful to anybody then it’s probably too small. It is necessary to combine it with other use case to reach the desired goal for the particular actor.  </a:t>
            </a:r>
            <a:endParaRPr/>
          </a:p>
          <a:p>
            <a:pPr indent="0" lvl="0" marL="0" rtl="0" algn="l">
              <a:spcBef>
                <a:spcPts val="0"/>
              </a:spcBef>
              <a:spcAft>
                <a:spcPts val="0"/>
              </a:spcAft>
              <a:buNone/>
            </a:pPr>
            <a:r>
              <a:t/>
            </a:r>
            <a:endParaRPr sz="1000">
              <a:latin typeface="Arial"/>
              <a:ea typeface="Arial"/>
              <a:cs typeface="Arial"/>
              <a:sym typeface="Arial"/>
            </a:endParaRPr>
          </a:p>
        </p:txBody>
      </p:sp>
      <p:sp>
        <p:nvSpPr>
          <p:cNvPr id="2540" name="Google Shape;2540;p1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000"/>
              <a:t>Computer programs and associated documentation such as requirements, design models and user manuals.</a:t>
            </a:r>
            <a:endParaRPr/>
          </a:p>
          <a:p>
            <a:pPr indent="0" lvl="0" marL="0" rtl="0" algn="l">
              <a:lnSpc>
                <a:spcPct val="90000"/>
              </a:lnSpc>
              <a:spcBef>
                <a:spcPts val="0"/>
              </a:spcBef>
              <a:spcAft>
                <a:spcPts val="0"/>
              </a:spcAft>
              <a:buNone/>
            </a:pPr>
            <a:r>
              <a:rPr lang="en-US" sz="2000"/>
              <a:t>Software products may be developed for a particular customer or may be developed for a general market.</a:t>
            </a:r>
            <a:endParaRPr/>
          </a:p>
          <a:p>
            <a:pPr indent="0" lvl="0" marL="0" rtl="0" algn="l">
              <a:lnSpc>
                <a:spcPct val="90000"/>
              </a:lnSpc>
              <a:spcBef>
                <a:spcPts val="0"/>
              </a:spcBef>
              <a:spcAft>
                <a:spcPts val="0"/>
              </a:spcAft>
              <a:buNone/>
            </a:pPr>
            <a:r>
              <a:rPr lang="en-US" sz="2000"/>
              <a:t>Software products may be</a:t>
            </a:r>
            <a:endParaRPr/>
          </a:p>
          <a:p>
            <a:pPr indent="0" lvl="1" marL="457200" rtl="0" algn="l">
              <a:lnSpc>
                <a:spcPct val="90000"/>
              </a:lnSpc>
              <a:spcBef>
                <a:spcPts val="0"/>
              </a:spcBef>
              <a:spcAft>
                <a:spcPts val="0"/>
              </a:spcAft>
              <a:buNone/>
            </a:pPr>
            <a:r>
              <a:rPr lang="en-US" sz="1800"/>
              <a:t>Generic - developed to be sold to a range of different customers e.g. PC software such as Excel or Word.</a:t>
            </a:r>
            <a:endParaRPr/>
          </a:p>
          <a:p>
            <a:pPr indent="0" lvl="1" marL="457200" rtl="0" algn="l">
              <a:lnSpc>
                <a:spcPct val="90000"/>
              </a:lnSpc>
              <a:spcBef>
                <a:spcPts val="0"/>
              </a:spcBef>
              <a:spcAft>
                <a:spcPts val="0"/>
              </a:spcAft>
              <a:buNone/>
            </a:pPr>
            <a:r>
              <a:rPr lang="en-US" sz="1800"/>
              <a:t>Custom-made (made to order) - developed for a single customer according to their specification.</a:t>
            </a:r>
            <a:endParaRPr/>
          </a:p>
          <a:p>
            <a:pPr indent="0" lvl="0" marL="0" rtl="0" algn="l">
              <a:lnSpc>
                <a:spcPct val="90000"/>
              </a:lnSpc>
              <a:spcBef>
                <a:spcPts val="0"/>
              </a:spcBef>
              <a:spcAft>
                <a:spcPts val="0"/>
              </a:spcAft>
              <a:buNone/>
            </a:pPr>
            <a:r>
              <a:rPr lang="en-US" sz="2000"/>
              <a:t>New software can be created by developing new programs, configuring generic software systems or reusing existing software.</a:t>
            </a:r>
            <a:endParaRPr/>
          </a:p>
          <a:p>
            <a:pPr indent="0" lvl="0" marL="0" rtl="0" algn="l">
              <a:spcBef>
                <a:spcPts val="0"/>
              </a:spcBef>
              <a:spcAft>
                <a:spcPts val="0"/>
              </a:spcAft>
              <a:buNone/>
            </a:pPr>
            <a:r>
              <a:t/>
            </a:r>
            <a:endParaRPr sz="1100"/>
          </a:p>
        </p:txBody>
      </p:sp>
      <p:sp>
        <p:nvSpPr>
          <p:cNvPr id="258" name="Google Shape;25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Google Shape;2547;p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latin typeface="Arial"/>
                <a:ea typeface="Arial"/>
                <a:cs typeface="Arial"/>
                <a:sym typeface="Arial"/>
              </a:rPr>
              <a:t>For  the particular actor – decision, which  actor demands the result of the particular use case helps to eliminate too general use cases or too small use cases. If there are more actors that can reach different business goals by one use case then this use case is too general and tries to reach too many goals for different actors. If the goal is too small and it has no business value, than the use case is too small and should it be combined with other use cases to reach the business goal.</a:t>
            </a:r>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There are situations where there are more actors cooperating on one use case. Since only one actor reaches the desired business goal, this connection is allowed. The actor that reaches its goal is called primary actor. Primary actor is usually actor who initialized the use case. Other cooperating actors are called secondary actors. </a:t>
            </a:r>
            <a:endParaRPr sz="1000">
              <a:latin typeface="Arial"/>
              <a:ea typeface="Arial"/>
              <a:cs typeface="Arial"/>
              <a:sym typeface="Arial"/>
            </a:endParaRPr>
          </a:p>
        </p:txBody>
      </p:sp>
      <p:sp>
        <p:nvSpPr>
          <p:cNvPr id="2548" name="Google Shape;2548;p1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5" name="Google Shape;2565;p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Benefits of the Use Cases</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Use cases are a tool to organize requirements from the perspective of the user. All requirements that help (to) reach one particular goal for the user are collected to the use case that reaches the business goal. Use case model is then the collection of all particular use cases. </a:t>
            </a:r>
            <a:endParaRPr/>
          </a:p>
          <a:p>
            <a:pPr indent="0" lvl="0" marL="0" rtl="0" algn="l">
              <a:spcBef>
                <a:spcPts val="0"/>
              </a:spcBef>
              <a:spcAft>
                <a:spcPts val="0"/>
              </a:spcAft>
              <a:buNone/>
            </a:pPr>
            <a:r>
              <a:rPr lang="en-US" sz="1000">
                <a:latin typeface="Arial"/>
                <a:ea typeface="Arial"/>
                <a:cs typeface="Arial"/>
                <a:sym typeface="Arial"/>
              </a:rPr>
              <a:t>Benefits are:</a:t>
            </a:r>
            <a:endParaRPr/>
          </a:p>
          <a:p>
            <a:pPr indent="0" lvl="0" marL="0" marR="0" rtl="0" algn="l">
              <a:lnSpc>
                <a:spcPct val="100000"/>
              </a:lnSpc>
              <a:spcBef>
                <a:spcPts val="0"/>
              </a:spcBef>
              <a:spcAft>
                <a:spcPts val="0"/>
              </a:spcAft>
              <a:buClr>
                <a:schemeClr val="dk1"/>
              </a:buClr>
              <a:buSzPts val="1000"/>
              <a:buFont typeface="Calibri"/>
              <a:buNone/>
            </a:pPr>
            <a:r>
              <a:rPr lang="en-US" sz="1000"/>
              <a:t>They represent the meaning of particular use cases</a:t>
            </a:r>
            <a:endParaRPr/>
          </a:p>
          <a:p>
            <a:pPr indent="0" lvl="0" marL="0" rtl="0" algn="l">
              <a:spcBef>
                <a:spcPts val="0"/>
              </a:spcBef>
              <a:spcAft>
                <a:spcPts val="0"/>
              </a:spcAft>
              <a:buNone/>
            </a:pPr>
            <a:r>
              <a:rPr lang="en-US" sz="1000">
                <a:latin typeface="Arial"/>
                <a:ea typeface="Arial"/>
                <a:cs typeface="Arial"/>
                <a:sym typeface="Arial"/>
              </a:rPr>
              <a:t>Use cases show why the system is necessary and what goals can be reached by the using</a:t>
            </a:r>
            <a:r>
              <a:rPr lang="en-US" sz="1000" strike="noStrike">
                <a:latin typeface="Arial"/>
                <a:ea typeface="Arial"/>
                <a:cs typeface="Arial"/>
                <a:sym typeface="Arial"/>
              </a:rPr>
              <a:t> </a:t>
            </a:r>
            <a:r>
              <a:rPr lang="en-US" sz="1000">
                <a:latin typeface="Arial"/>
                <a:ea typeface="Arial"/>
                <a:cs typeface="Arial"/>
                <a:sym typeface="Arial"/>
              </a:rPr>
              <a:t>the system.</a:t>
            </a:r>
            <a:endParaRPr/>
          </a:p>
          <a:p>
            <a:pPr indent="0" lvl="0" marL="0" rtl="0" algn="l">
              <a:spcBef>
                <a:spcPts val="0"/>
              </a:spcBef>
              <a:spcAft>
                <a:spcPts val="0"/>
              </a:spcAft>
              <a:buNone/>
            </a:pPr>
            <a:r>
              <a:rPr lang="en-US" sz="1000">
                <a:latin typeface="Arial"/>
                <a:ea typeface="Arial"/>
                <a:cs typeface="Arial"/>
                <a:sym typeface="Arial"/>
              </a:rPr>
              <a:t>Use case then describes the requirements in a logical order, describes, why the system is important and helps to identify all requirements of the system.</a:t>
            </a:r>
            <a:endParaRPr/>
          </a:p>
        </p:txBody>
      </p:sp>
      <p:sp>
        <p:nvSpPr>
          <p:cNvPr id="2566" name="Google Shape;2566;p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2" name="Google Shape;2572;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000"/>
              <a:t>Benefits of the Use Cases II</a:t>
            </a:r>
            <a:endParaRPr sz="1000">
              <a:latin typeface="Arial"/>
              <a:ea typeface="Arial"/>
              <a:cs typeface="Arial"/>
              <a:sym typeface="Arial"/>
            </a:endParaRPr>
          </a:p>
          <a:p>
            <a:pPr indent="0" lvl="0" marL="0" rtl="0" algn="l">
              <a:spcBef>
                <a:spcPts val="0"/>
              </a:spcBef>
              <a:spcAft>
                <a:spcPts val="0"/>
              </a:spcAft>
              <a:buNone/>
            </a:pPr>
            <a:r>
              <a:rPr lang="en-US" sz="1000">
                <a:latin typeface="Arial"/>
                <a:ea typeface="Arial"/>
                <a:cs typeface="Arial"/>
                <a:sym typeface="Arial"/>
              </a:rPr>
              <a:t>Use cases are easy to understand</a:t>
            </a:r>
            <a:endParaRPr/>
          </a:p>
          <a:p>
            <a:pPr indent="0" lvl="0" marL="0" rtl="0" algn="l">
              <a:spcBef>
                <a:spcPts val="0"/>
              </a:spcBef>
              <a:spcAft>
                <a:spcPts val="0"/>
              </a:spcAft>
              <a:buNone/>
            </a:pPr>
            <a:r>
              <a:rPr lang="en-US" sz="1000">
                <a:latin typeface="Arial"/>
                <a:ea typeface="Arial"/>
                <a:cs typeface="Arial"/>
                <a:sym typeface="Arial"/>
              </a:rPr>
              <a:t>Use case model describes the requirements from the perspective of the user by normal language. Use case model shows what the user thinks that the system should do.  </a:t>
            </a:r>
            <a:endParaRPr/>
          </a:p>
          <a:p>
            <a:pPr indent="0" lvl="0" marL="0" rtl="0" algn="l">
              <a:spcBef>
                <a:spcPts val="0"/>
              </a:spcBef>
              <a:spcAft>
                <a:spcPts val="0"/>
              </a:spcAft>
              <a:buNone/>
            </a:pPr>
            <a:r>
              <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Calibri"/>
              <a:buNone/>
            </a:pPr>
            <a:r>
              <a:rPr lang="en-US" sz="1000"/>
              <a:t>Helps to make a deal with the customer</a:t>
            </a:r>
            <a:endParaRPr/>
          </a:p>
          <a:p>
            <a:pPr indent="0" lvl="0" marL="0" rtl="0" algn="l">
              <a:spcBef>
                <a:spcPts val="0"/>
              </a:spcBef>
              <a:spcAft>
                <a:spcPts val="0"/>
              </a:spcAft>
              <a:buNone/>
            </a:pPr>
            <a:r>
              <a:rPr lang="en-US" sz="1000">
                <a:latin typeface="Arial"/>
                <a:ea typeface="Arial"/>
                <a:cs typeface="Arial"/>
                <a:sym typeface="Arial"/>
              </a:rPr>
              <a:t>Use case model is a mediator between the customer and the system developers.</a:t>
            </a:r>
            <a:endParaRPr/>
          </a:p>
        </p:txBody>
      </p:sp>
      <p:sp>
        <p:nvSpPr>
          <p:cNvPr id="2573" name="Google Shape;2573;p1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9" name="Google Shape;2579;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Use case lifecycle</a:t>
            </a:r>
            <a:endParaRPr/>
          </a:p>
          <a:p>
            <a:pPr indent="0" lvl="0" marL="0" rtl="0" algn="l">
              <a:spcBef>
                <a:spcPts val="0"/>
              </a:spcBef>
              <a:spcAft>
                <a:spcPts val="0"/>
              </a:spcAft>
              <a:buNone/>
            </a:pPr>
            <a:r>
              <a:rPr lang="en-US"/>
              <a:t>In most cases, it is not possible to describe use case completely. Similarly as any other iterative process, the description of the use case is continuous development activity that starts with the discovery of the use case and ends with its complete description.</a:t>
            </a:r>
            <a:endParaRPr/>
          </a:p>
          <a:p>
            <a:pPr indent="0" lvl="0" marL="0" rtl="0" algn="l">
              <a:spcBef>
                <a:spcPts val="0"/>
              </a:spcBef>
              <a:spcAft>
                <a:spcPts val="0"/>
              </a:spcAft>
              <a:buNone/>
            </a:pPr>
            <a:r>
              <a:rPr lang="en-US"/>
              <a:t>The first step is a discovery of the use case. That is made by the identification of the use case name, goal and the name of primary actor of the use case. Use case is discovered if it is somehow named. </a:t>
            </a:r>
            <a:endParaRPr/>
          </a:p>
          <a:p>
            <a:pPr indent="0" lvl="0" marL="0" marR="0" rtl="0" algn="l">
              <a:lnSpc>
                <a:spcPct val="100000"/>
              </a:lnSpc>
              <a:spcBef>
                <a:spcPts val="0"/>
              </a:spcBef>
              <a:spcAft>
                <a:spcPts val="0"/>
              </a:spcAft>
              <a:buClr>
                <a:schemeClr val="dk1"/>
              </a:buClr>
              <a:buSzPts val="1200"/>
              <a:buFont typeface="Calibri"/>
              <a:buNone/>
            </a:pPr>
            <a:r>
              <a:rPr lang="en-US"/>
              <a:t>Immediately after the discovery of the use case there is another step. That step is a brief description of the use case. Brief description describes the goal of the use case, the description is made by several sentences. For example: we have identified the use case Registration close. Its brief description is: </a:t>
            </a:r>
            <a:r>
              <a:rPr lang="en-US" sz="1200"/>
              <a:t>this use case enables the department of students affairs to close the registration process. Subjects that have not enough students are canceled.</a:t>
            </a:r>
            <a:endParaRPr sz="1200"/>
          </a:p>
        </p:txBody>
      </p:sp>
      <p:sp>
        <p:nvSpPr>
          <p:cNvPr id="2580" name="Google Shape;2580;p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3" name="Google Shape;2593;p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t>Use case lifecycle</a:t>
            </a:r>
            <a:endParaRPr sz="1110"/>
          </a:p>
          <a:p>
            <a:pPr indent="0" lvl="0" marL="0" rtl="0" algn="l">
              <a:lnSpc>
                <a:spcPct val="90000"/>
              </a:lnSpc>
              <a:spcBef>
                <a:spcPts val="0"/>
              </a:spcBef>
              <a:spcAft>
                <a:spcPts val="0"/>
              </a:spcAft>
              <a:buNone/>
            </a:pPr>
            <a:r>
              <a:rPr lang="en-US" sz="1110"/>
              <a:t>Next step is a description of the use case content. Content means a simple list that describes the basic workflow of the use case and the identification of the alternative flows. Description of the content helps us to identify scenarios and helps us to understand how extensive the use case will be and how much effort will be necessary to implement it. </a:t>
            </a:r>
            <a:endParaRPr/>
          </a:p>
          <a:p>
            <a:pPr indent="0" lvl="0" marL="0" rtl="0" algn="l">
              <a:lnSpc>
                <a:spcPct val="90000"/>
              </a:lnSpc>
              <a:spcBef>
                <a:spcPts val="0"/>
              </a:spcBef>
              <a:spcAft>
                <a:spcPts val="0"/>
              </a:spcAft>
              <a:buNone/>
            </a:pPr>
            <a:r>
              <a:rPr lang="en-US" sz="1110">
                <a:latin typeface="Arial"/>
                <a:ea typeface="Arial"/>
                <a:cs typeface="Arial"/>
                <a:sym typeface="Arial"/>
              </a:rPr>
              <a:t>The last step is a detailed and complete description od the use case. Complete description is made iteratively, when there is a need to implement that particular scenario. </a:t>
            </a:r>
            <a:endParaRPr/>
          </a:p>
        </p:txBody>
      </p:sp>
      <p:sp>
        <p:nvSpPr>
          <p:cNvPr id="2594" name="Google Shape;2594;p1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0" name="Google Shape;2670;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t>Use Case diagram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Use case model describes what the system should do, its environment and relations between the actors and use cases. </a:t>
            </a:r>
            <a:endParaRPr/>
          </a:p>
          <a:p>
            <a:pPr indent="0" lvl="0" marL="0" rtl="0" algn="l">
              <a:lnSpc>
                <a:spcPct val="90000"/>
              </a:lnSpc>
              <a:spcBef>
                <a:spcPts val="0"/>
              </a:spcBef>
              <a:spcAft>
                <a:spcPts val="0"/>
              </a:spcAft>
              <a:buNone/>
            </a:pPr>
            <a:r>
              <a:rPr lang="en-US"/>
              <a:t>The use case diagram is a graphical representation of the use case model.</a:t>
            </a:r>
            <a:endParaRPr/>
          </a:p>
          <a:p>
            <a:pPr indent="0" lvl="0" marL="0" rtl="0" algn="l">
              <a:lnSpc>
                <a:spcPct val="90000"/>
              </a:lnSpc>
              <a:spcBef>
                <a:spcPts val="0"/>
              </a:spcBef>
              <a:spcAft>
                <a:spcPts val="0"/>
              </a:spcAft>
              <a:buNone/>
            </a:pPr>
            <a:r>
              <a:rPr lang="en-US"/>
              <a:t>For example the use case diagram of the ATM machine. </a:t>
            </a:r>
            <a:endParaRPr/>
          </a:p>
          <a:p>
            <a:pPr indent="0" lvl="0" marL="0" rtl="0" algn="l">
              <a:lnSpc>
                <a:spcPct val="90000"/>
              </a:lnSpc>
              <a:spcBef>
                <a:spcPts val="0"/>
              </a:spcBef>
              <a:spcAft>
                <a:spcPts val="0"/>
              </a:spcAft>
              <a:buNone/>
            </a:pPr>
            <a:r>
              <a:rPr lang="en-US"/>
              <a:t>When you see that diagram you can easily describe the basic function of the ATM machine system and its priorities. </a:t>
            </a:r>
            <a:endParaRPr/>
          </a:p>
          <a:p>
            <a:pPr indent="0" lvl="0" marL="0" rtl="0" algn="l">
              <a:lnSpc>
                <a:spcPct val="90000"/>
              </a:lnSpc>
              <a:spcBef>
                <a:spcPts val="0"/>
              </a:spcBef>
              <a:spcAft>
                <a:spcPts val="0"/>
              </a:spcAft>
              <a:buNone/>
            </a:pPr>
            <a:r>
              <a:rPr lang="en-US"/>
              <a:t>The priority is the withdrawal of the money. The ATM machine needs that use case as a basic functionality. Other use cases, send</a:t>
            </a:r>
            <a:r>
              <a:rPr lang="en-US" strike="noStrike"/>
              <a:t> </a:t>
            </a:r>
            <a:r>
              <a:rPr lang="en-US"/>
              <a:t>money and money disposals </a:t>
            </a:r>
            <a:r>
              <a:rPr lang="en-US" strike="noStrike"/>
              <a:t>disposal </a:t>
            </a:r>
            <a:r>
              <a:rPr lang="en-US"/>
              <a:t>are complementary functions to the basic function money withdrawal, but they are necessary for the architecture of the system.</a:t>
            </a:r>
            <a:endParaRPr/>
          </a:p>
          <a:p>
            <a:pPr indent="0" lvl="0" marL="0" rtl="0" algn="l">
              <a:lnSpc>
                <a:spcPct val="90000"/>
              </a:lnSpc>
              <a:spcBef>
                <a:spcPts val="0"/>
              </a:spcBef>
              <a:spcAft>
                <a:spcPts val="0"/>
              </a:spcAft>
              <a:buNone/>
            </a:pPr>
            <a:r>
              <a:rPr lang="en-US"/>
              <a:t>It is useful to distinguish between primary and secondary use cases. Primary use cases are those use cases that are directly connected to the business goals that the system should support. Secondary use cases are those use cases that are necessary because of the technical solution. For example – maintenance of the ATM, backup etc. </a:t>
            </a:r>
            <a:endParaRPr/>
          </a:p>
          <a:p>
            <a:pPr indent="0" lvl="0" marL="0" rtl="0" algn="l">
              <a:lnSpc>
                <a:spcPct val="90000"/>
              </a:lnSpc>
              <a:spcBef>
                <a:spcPts val="0"/>
              </a:spcBef>
              <a:spcAft>
                <a:spcPts val="0"/>
              </a:spcAft>
              <a:buNone/>
            </a:pPr>
            <a:r>
              <a:rPr lang="en-US"/>
              <a:t>Use cases might be described in more diagrams than one for example to highlight the important use cases of each actor. </a:t>
            </a:r>
            <a:endParaRPr/>
          </a:p>
        </p:txBody>
      </p:sp>
      <p:sp>
        <p:nvSpPr>
          <p:cNvPr id="2671" name="Google Shape;2671;p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3" name="Google Shape;2733;p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a:t>
            </a:r>
            <a:r>
              <a:rPr lang="en-US" strike="noStrike"/>
              <a:t>to use </a:t>
            </a:r>
            <a:r>
              <a:rPr lang="en-US"/>
              <a:t>business modeling? Business modeling can be used as a tool to understand the problem domain. If the domain is not known to the developer, the business modeling can be used. On the other hand business modeling helps to understand the goal of the software system itself and does not have to be used only for the understanding of the domain.</a:t>
            </a:r>
            <a:endParaRPr/>
          </a:p>
        </p:txBody>
      </p:sp>
      <p:sp>
        <p:nvSpPr>
          <p:cNvPr id="2734" name="Google Shape;2734;p1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p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2740" name="Google Shape;2740;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1" name="Google Shape;2741;p166:notes"/>
          <p:cNvSpPr txBox="1"/>
          <p:nvPr>
            <p:ph idx="1" type="body"/>
          </p:nvPr>
        </p:nvSpPr>
        <p:spPr>
          <a:xfrm>
            <a:off x="685800" y="4343922"/>
            <a:ext cx="5486400" cy="41143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200"/>
              <a:t>Methods for business modeling represent a systematic way of specifying specify and analyzing business processes.</a:t>
            </a:r>
            <a:endParaRPr/>
          </a:p>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1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2747" name="Google Shape;2747;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8" name="Google Shape;2748;p167:notes"/>
          <p:cNvSpPr txBox="1"/>
          <p:nvPr>
            <p:ph idx="1" type="body"/>
          </p:nvPr>
        </p:nvSpPr>
        <p:spPr>
          <a:xfrm>
            <a:off x="685800" y="4343922"/>
            <a:ext cx="5486400" cy="411435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1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2754" name="Google Shape;2754;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5" name="Google Shape;2755;p168:notes"/>
          <p:cNvSpPr txBox="1"/>
          <p:nvPr>
            <p:ph idx="1" type="body"/>
          </p:nvPr>
        </p:nvSpPr>
        <p:spPr>
          <a:xfrm>
            <a:off x="685800" y="4343922"/>
            <a:ext cx="5486400" cy="411435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have already thoroughly discussed the general answer to this question. That a software engineering is solving problems (with the help of) computers, but are there any specific tasks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Software engineering is an engineering discipline that is concerned with all aspects of software production.</a:t>
            </a:r>
            <a:endParaRPr/>
          </a:p>
          <a:p>
            <a:pPr indent="0" lvl="0" marL="0" rtl="0" algn="l">
              <a:spcBef>
                <a:spcPts val="0"/>
              </a:spcBef>
              <a:spcAft>
                <a:spcPts val="0"/>
              </a:spcAft>
              <a:buNone/>
            </a:pPr>
            <a:r>
              <a:rPr lang="en-US"/>
              <a:t>Software engineers should adopt a systematic and organised approach to their work and use appropriate tools and techniques depending on the problem to be solved, the development constraints and the resources available.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Analyze the problem, break it down into</a:t>
            </a:r>
            <a:r>
              <a:rPr lang="en-US" strike="noStrike"/>
              <a:t> </a:t>
            </a:r>
            <a:r>
              <a:rPr lang="en-US"/>
              <a:t>subproblems, create an architecture of the system to be built, compose the system from</a:t>
            </a:r>
            <a:r>
              <a:rPr lang="en-US" strike="noStrike"/>
              <a:t> </a:t>
            </a:r>
            <a:r>
              <a:rPr lang="en-US"/>
              <a:t>scratch. Deliver it to</a:t>
            </a:r>
            <a:r>
              <a:rPr lang="en-US" strike="noStrike"/>
              <a:t> </a:t>
            </a:r>
            <a:r>
              <a:rPr lang="en-US"/>
              <a:t>customer.</a:t>
            </a:r>
            <a:endParaRPr/>
          </a:p>
        </p:txBody>
      </p:sp>
      <p:sp>
        <p:nvSpPr>
          <p:cNvPr id="265" name="Google Shape;26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3" name="Google Shape;2793;p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p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0" name="Google Shape;2800;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1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p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Activity Diagram: Car Sale Process</a:t>
            </a:r>
            <a:endParaRPr/>
          </a:p>
          <a:p>
            <a:pPr indent="0" lvl="0" marL="0" rtl="0" algn="l">
              <a:spcBef>
                <a:spcPts val="0"/>
              </a:spcBef>
              <a:spcAft>
                <a:spcPts val="0"/>
              </a:spcAft>
              <a:buNone/>
            </a:pPr>
            <a:r>
              <a:rPr b="0" lang="en-US" sz="1200"/>
              <a:t>Let us explain the business modeling captured by the activity diagram on this picture. The process starts with the activity Car selection. Then there is a decision whether the car was found or not. When the car was not found, the process ends.</a:t>
            </a:r>
            <a:endParaRPr/>
          </a:p>
          <a:p>
            <a:pPr indent="0" lvl="0" marL="0" rtl="0" algn="l">
              <a:spcBef>
                <a:spcPts val="0"/>
              </a:spcBef>
              <a:spcAft>
                <a:spcPts val="0"/>
              </a:spcAft>
              <a:buNone/>
            </a:pPr>
            <a:r>
              <a:rPr b="0" lang="en-US" sz="1200"/>
              <a:t>When the car was found, the parallel part begins, two activities can be performed concurrently – Financing and Car ordering. When both these activities are completed the synchronization part lets the control flow continue to the activity Car hand over. This is the simple description of the Car sale process in the UML activity diagram.</a:t>
            </a:r>
            <a:endParaRPr b="0"/>
          </a:p>
        </p:txBody>
      </p:sp>
      <p:sp>
        <p:nvSpPr>
          <p:cNvPr id="2976" name="Google Shape;2976;p1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0" name="Google Shape;2990;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Swimlanes: Packages of Responsibilities</a:t>
            </a:r>
            <a:endParaRPr b="1" sz="1200"/>
          </a:p>
          <a:p>
            <a:pPr indent="0" lvl="0" marL="0" marR="0" rtl="0" algn="l">
              <a:lnSpc>
                <a:spcPct val="100000"/>
              </a:lnSpc>
              <a:spcBef>
                <a:spcPts val="0"/>
              </a:spcBef>
              <a:spcAft>
                <a:spcPts val="0"/>
              </a:spcAft>
              <a:buClr>
                <a:schemeClr val="dk1"/>
              </a:buClr>
              <a:buSzPts val="1200"/>
              <a:buFont typeface="Calibri"/>
              <a:buNone/>
            </a:pPr>
            <a:r>
              <a:rPr lang="en-US" sz="1200"/>
              <a:t>Actions may be organized into </a:t>
            </a:r>
            <a:r>
              <a:rPr b="1" lang="en-US" sz="1200"/>
              <a:t>swim lanes</a:t>
            </a:r>
            <a:r>
              <a:rPr lang="en-US" sz="1200"/>
              <a:t>. Swim lanes are a kind of package for organizing </a:t>
            </a:r>
            <a:r>
              <a:rPr b="1" lang="en-US" sz="1200"/>
              <a:t>responsibility for activities</a:t>
            </a:r>
            <a:r>
              <a:rPr lang="en-US" sz="1200"/>
              <a:t> provided by workers.</a:t>
            </a:r>
            <a:endParaRPr/>
          </a:p>
          <a:p>
            <a:pPr indent="0" lvl="0" marL="0" marR="0" rtl="0" algn="l">
              <a:lnSpc>
                <a:spcPct val="100000"/>
              </a:lnSpc>
              <a:spcBef>
                <a:spcPts val="0"/>
              </a:spcBef>
              <a:spcAft>
                <a:spcPts val="0"/>
              </a:spcAft>
              <a:buClr>
                <a:schemeClr val="dk1"/>
              </a:buClr>
              <a:buSzPts val="1200"/>
              <a:buFont typeface="Calibri"/>
              <a:buNone/>
            </a:pPr>
            <a:r>
              <a:rPr lang="en-US" sz="1200"/>
              <a:t>This diagram shows the previous process divided into the swim lanes. There are three swim lanes are Customer, Salesman, Accountant. We can see that the Customer is responsible for the Car Selection, Financing, Salesman is responsible for the Car Ordering, Accountant is responsible for Checking Payment.</a:t>
            </a:r>
            <a:endParaRPr sz="1200"/>
          </a:p>
          <a:p>
            <a:pPr indent="0" lvl="0" marL="0" rtl="0" algn="l">
              <a:spcBef>
                <a:spcPts val="0"/>
              </a:spcBef>
              <a:spcAft>
                <a:spcPts val="0"/>
              </a:spcAft>
              <a:buNone/>
            </a:pPr>
            <a:r>
              <a:t/>
            </a:r>
            <a:endParaRPr/>
          </a:p>
        </p:txBody>
      </p:sp>
      <p:sp>
        <p:nvSpPr>
          <p:cNvPr id="2991" name="Google Shape;2991;p1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7" name="Google Shape;2997;p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Activities and Entities</a:t>
            </a:r>
            <a:endParaRPr/>
          </a:p>
          <a:p>
            <a:pPr indent="0" lvl="0" marL="0" rtl="0" algn="l">
              <a:spcBef>
                <a:spcPts val="0"/>
              </a:spcBef>
              <a:spcAft>
                <a:spcPts val="0"/>
              </a:spcAft>
              <a:buNone/>
            </a:pPr>
            <a:r>
              <a:rPr lang="en-US"/>
              <a:t>Except of a activities and roles responsible for the particular activities, the diagram can show also the objects. Objects flow between the activities, objects are input and output data from and to activities. We can see, that the object Order, was created in the activity Car Selection. This object is then input to the activity Car Ordering. Object Payment in the state realized is the output of the activity Financing. Payment is then input object to the activity Checking Payment. The output of the checking payment activity is a object Payment again, but in the state checked. This payment is then the input activity to the activity Car Hand Over.</a:t>
            </a:r>
            <a:endParaRPr/>
          </a:p>
        </p:txBody>
      </p:sp>
      <p:sp>
        <p:nvSpPr>
          <p:cNvPr id="2998" name="Google Shape;2998;p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6" name="Google Shape;3006;p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Class Diagram: Car Sale Elements</a:t>
            </a:r>
            <a:endParaRPr/>
          </a:p>
          <a:p>
            <a:pPr indent="0" lvl="0" marL="0" rtl="0" algn="l">
              <a:spcBef>
                <a:spcPts val="0"/>
              </a:spcBef>
              <a:spcAft>
                <a:spcPts val="0"/>
              </a:spcAft>
              <a:buNone/>
            </a:pPr>
            <a:r>
              <a:rPr lang="en-US"/>
              <a:t>The activity diagram is not the only diagram that can be used for the documentation of the business processes. The class diagram is used there for the description of the static part of the process. The static part means objects and their relations. We can see, that the process car sale need some workers – and entities. Workers are individuals, humans, that do some tasks or are responsible for some tasks.  Entities are artifacts that are created or used during the process.</a:t>
            </a:r>
            <a:endParaRPr/>
          </a:p>
          <a:p>
            <a:pPr indent="0" lvl="0" marL="0" rtl="0" algn="l">
              <a:spcBef>
                <a:spcPts val="0"/>
              </a:spcBef>
              <a:spcAft>
                <a:spcPts val="0"/>
              </a:spcAft>
              <a:buNone/>
            </a:pPr>
            <a:r>
              <a:rPr lang="en-US"/>
              <a:t>There are entities&gt; Payment, Order, Car, and workers Salesman, Customer and accountant.</a:t>
            </a:r>
            <a:endParaRPr/>
          </a:p>
        </p:txBody>
      </p:sp>
      <p:sp>
        <p:nvSpPr>
          <p:cNvPr id="3007" name="Google Shape;3007;p1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7" name="Google Shape;3017;p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Requirements</a:t>
            </a:r>
            <a:endParaRPr/>
          </a:p>
          <a:p>
            <a:pPr indent="0" lvl="0" marL="0" rtl="0" algn="l">
              <a:spcBef>
                <a:spcPts val="0"/>
              </a:spcBef>
              <a:spcAft>
                <a:spcPts val="0"/>
              </a:spcAft>
              <a:buNone/>
            </a:pPr>
            <a:r>
              <a:rPr lang="en-US"/>
              <a:t>Let’s repeat what are the requirements and how to capture the requirements by the use cases.</a:t>
            </a:r>
            <a:endParaRPr/>
          </a:p>
          <a:p>
            <a:pPr indent="0" lvl="0" marL="0" marR="0" rtl="0" algn="l">
              <a:lnSpc>
                <a:spcPct val="100000"/>
              </a:lnSpc>
              <a:spcBef>
                <a:spcPts val="0"/>
              </a:spcBef>
              <a:spcAft>
                <a:spcPts val="0"/>
              </a:spcAft>
              <a:buClr>
                <a:schemeClr val="dk1"/>
              </a:buClr>
              <a:buSzPts val="1200"/>
              <a:buFont typeface="Calibri"/>
              <a:buNone/>
            </a:pPr>
            <a:r>
              <a:rPr lang="en-US"/>
              <a:t>The goal of the requirements workflow is to describe </a:t>
            </a:r>
            <a:r>
              <a:rPr b="1" lang="en-US"/>
              <a:t>what</a:t>
            </a:r>
            <a:r>
              <a:rPr lang="en-US"/>
              <a:t> the system should do by specifying its functionality.  Requirements modeling allows the developers and the customer to agree on that description.</a:t>
            </a:r>
            <a:endParaRPr/>
          </a:p>
          <a:p>
            <a:pPr indent="0" lvl="0" marL="0" rtl="0" algn="l">
              <a:spcBef>
                <a:spcPts val="0"/>
              </a:spcBef>
              <a:spcAft>
                <a:spcPts val="0"/>
              </a:spcAft>
              <a:buNone/>
            </a:pPr>
            <a:r>
              <a:rPr b="1" lang="en-US"/>
              <a:t>Use Case Model</a:t>
            </a:r>
            <a:r>
              <a:rPr lang="en-US"/>
              <a:t> examines the system functionality from the perspective of actors and use cases.</a:t>
            </a:r>
            <a:endParaRPr/>
          </a:p>
          <a:p>
            <a:pPr indent="0" lvl="1" marL="457200" rtl="0" algn="l">
              <a:spcBef>
                <a:spcPts val="0"/>
              </a:spcBef>
              <a:spcAft>
                <a:spcPts val="0"/>
              </a:spcAft>
              <a:buNone/>
            </a:pPr>
            <a:r>
              <a:rPr b="1" lang="en-US"/>
              <a:t>Actors:</a:t>
            </a:r>
            <a:r>
              <a:rPr lang="en-US"/>
              <a:t>  an actor is someone (user) or some thing (other system) that must interact with the system being developed </a:t>
            </a:r>
            <a:endParaRPr/>
          </a:p>
          <a:p>
            <a:pPr indent="0" lvl="1" marL="457200" rtl="0" algn="l">
              <a:spcBef>
                <a:spcPts val="0"/>
              </a:spcBef>
              <a:spcAft>
                <a:spcPts val="0"/>
              </a:spcAft>
              <a:buNone/>
            </a:pPr>
            <a:r>
              <a:rPr b="1" lang="en-US"/>
              <a:t>Use Cases: </a:t>
            </a:r>
            <a:r>
              <a:rPr lang="en-US" strike="sngStrike"/>
              <a:t>an</a:t>
            </a:r>
            <a:r>
              <a:rPr lang="en-US"/>
              <a:t> a use case is a pattern of behavior the system exhibits.  Each use case is a sequence of related transactions performed by an actor and the system in a dialog.</a:t>
            </a:r>
            <a:endParaRPr b="1"/>
          </a:p>
          <a:p>
            <a:pPr indent="0" lvl="0" marL="0" rtl="0" algn="l">
              <a:spcBef>
                <a:spcPts val="0"/>
              </a:spcBef>
              <a:spcAft>
                <a:spcPts val="0"/>
              </a:spcAft>
              <a:buNone/>
            </a:pPr>
            <a:r>
              <a:t/>
            </a:r>
            <a:endParaRPr/>
          </a:p>
        </p:txBody>
      </p:sp>
      <p:sp>
        <p:nvSpPr>
          <p:cNvPr id="3018" name="Google Shape;3018;p1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5" name="Google Shape;3025;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UML Diagrams for Requirements Modeling</a:t>
            </a:r>
            <a:endParaRPr/>
          </a:p>
          <a:p>
            <a:pPr indent="0" lvl="0" marL="0" rtl="0" algn="l">
              <a:spcBef>
                <a:spcPts val="0"/>
              </a:spcBef>
              <a:spcAft>
                <a:spcPts val="0"/>
              </a:spcAft>
              <a:buNone/>
            </a:pPr>
            <a:r>
              <a:rPr lang="en-US" sz="1200"/>
              <a:t>As we have already thoroughly discussed, sometime we need to show and visually model the requirements. We can use two types of the UML diagram for this purpose.</a:t>
            </a:r>
            <a:endParaRPr/>
          </a:p>
          <a:p>
            <a:pPr indent="0" lvl="0" marL="0" rtl="0" algn="l">
              <a:spcBef>
                <a:spcPts val="0"/>
              </a:spcBef>
              <a:spcAft>
                <a:spcPts val="0"/>
              </a:spcAft>
              <a:buNone/>
            </a:pPr>
            <a:r>
              <a:rPr b="1" lang="en-US"/>
              <a:t>Use Case Diagram</a:t>
            </a:r>
            <a:r>
              <a:rPr lang="en-US"/>
              <a:t> shows the relationships among actors and use cases within a system. </a:t>
            </a:r>
            <a:endParaRPr/>
          </a:p>
          <a:p>
            <a:pPr indent="0" lvl="1" marL="457200" rtl="0" algn="l">
              <a:spcBef>
                <a:spcPts val="0"/>
              </a:spcBef>
              <a:spcAft>
                <a:spcPts val="0"/>
              </a:spcAft>
              <a:buNone/>
            </a:pPr>
            <a:r>
              <a:rPr lang="en-US"/>
              <a:t>The purpose of this diagram is to define what exists outside the system (actors) and what should be performed by the system (use cases).</a:t>
            </a:r>
            <a:endParaRPr/>
          </a:p>
          <a:p>
            <a:pPr indent="0" lvl="0" marL="0" rtl="0" algn="l">
              <a:spcBef>
                <a:spcPts val="0"/>
              </a:spcBef>
              <a:spcAft>
                <a:spcPts val="0"/>
              </a:spcAft>
              <a:buNone/>
            </a:pPr>
            <a:r>
              <a:rPr b="1" lang="en-US"/>
              <a:t>Activity Diagram</a:t>
            </a:r>
            <a:r>
              <a:rPr lang="en-US"/>
              <a:t> displays transactions being executed by actor and system in their mutual interaction.</a:t>
            </a:r>
            <a:endParaRPr/>
          </a:p>
          <a:p>
            <a:pPr indent="0" lvl="1" marL="457200" rtl="0" algn="l">
              <a:spcBef>
                <a:spcPts val="0"/>
              </a:spcBef>
              <a:spcAft>
                <a:spcPts val="0"/>
              </a:spcAft>
              <a:buNone/>
            </a:pPr>
            <a:r>
              <a:rPr lang="en-US"/>
              <a:t>The purpose of this diagram is to elaborate functionality of the system specified in a use case diagram.</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a:t>
            </a:r>
            <a:endParaRPr/>
          </a:p>
        </p:txBody>
      </p:sp>
      <p:sp>
        <p:nvSpPr>
          <p:cNvPr id="3026" name="Google Shape;3026;p1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2" name="Google Shape;3032;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Case Diagram: Car Sale</a:t>
            </a:r>
            <a:endParaRPr/>
          </a:p>
          <a:p>
            <a:pPr indent="0" lvl="0" marL="0" rtl="0" algn="l">
              <a:spcBef>
                <a:spcPts val="0"/>
              </a:spcBef>
              <a:spcAft>
                <a:spcPts val="0"/>
              </a:spcAft>
              <a:buNone/>
            </a:pPr>
            <a:r>
              <a:rPr lang="en-US"/>
              <a:t>We can now start to model the use case model for the car sale system. We use a use cases as</a:t>
            </a:r>
            <a:r>
              <a:rPr lang="en-US" strike="noStrike"/>
              <a:t> </a:t>
            </a:r>
            <a:r>
              <a:rPr lang="en-US"/>
              <a:t>functional requirements, and use a use case diagram as a tool to express and visually show the relations between the use cases and actors. And the boundary and scope of the system.</a:t>
            </a:r>
            <a:endParaRPr/>
          </a:p>
          <a:p>
            <a:pPr indent="0" lvl="0" marL="0" rtl="0" algn="l">
              <a:spcBef>
                <a:spcPts val="0"/>
              </a:spcBef>
              <a:spcAft>
                <a:spcPts val="0"/>
              </a:spcAft>
              <a:buNone/>
            </a:pPr>
            <a:r>
              <a:rPr lang="en-US"/>
              <a:t>We can see that we have three actors – user of the system to be built – Salesman, Accountant and Manager.</a:t>
            </a:r>
            <a:endParaRPr/>
          </a:p>
          <a:p>
            <a:pPr indent="0" lvl="0" marL="0" rtl="0" algn="l">
              <a:spcBef>
                <a:spcPts val="0"/>
              </a:spcBef>
              <a:spcAft>
                <a:spcPts val="0"/>
              </a:spcAft>
              <a:buNone/>
            </a:pPr>
            <a:r>
              <a:rPr lang="en-US"/>
              <a:t>Salesman starts and has a connection to the use cases Car Ordering, and Car Hand Over.</a:t>
            </a:r>
            <a:endParaRPr/>
          </a:p>
          <a:p>
            <a:pPr indent="0" lvl="0" marL="0" rtl="0" algn="l">
              <a:spcBef>
                <a:spcPts val="0"/>
              </a:spcBef>
              <a:spcAft>
                <a:spcPts val="0"/>
              </a:spcAft>
              <a:buNone/>
            </a:pPr>
            <a:r>
              <a:rPr lang="en-US"/>
              <a:t>Manager has a connection to the Business Monitor. Accountant has a connection to the Payment Checking. </a:t>
            </a:r>
            <a:endParaRPr/>
          </a:p>
        </p:txBody>
      </p:sp>
      <p:sp>
        <p:nvSpPr>
          <p:cNvPr id="3033" name="Google Shape;3033;p1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2" name="Google Shape;3042;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Structuring Use Cases</a:t>
            </a:r>
            <a:endParaRPr sz="1200"/>
          </a:p>
          <a:p>
            <a:pPr indent="0" lvl="0" marL="0" marR="0" rtl="0" algn="l">
              <a:lnSpc>
                <a:spcPct val="100000"/>
              </a:lnSpc>
              <a:spcBef>
                <a:spcPts val="0"/>
              </a:spcBef>
              <a:spcAft>
                <a:spcPts val="0"/>
              </a:spcAft>
              <a:buClr>
                <a:schemeClr val="dk1"/>
              </a:buClr>
              <a:buSzPts val="1200"/>
              <a:buFont typeface="Calibri"/>
              <a:buNone/>
            </a:pPr>
            <a:r>
              <a:rPr lang="en-US" sz="1200"/>
              <a:t>Since there are many use cases and the support use cases might be used by more than one use case it is possible to use relations. </a:t>
            </a:r>
            <a:endParaRPr/>
          </a:p>
          <a:p>
            <a:pPr indent="0" lvl="0" marL="0" marR="0" rtl="0" algn="l">
              <a:lnSpc>
                <a:spcPct val="100000"/>
              </a:lnSpc>
              <a:spcBef>
                <a:spcPts val="0"/>
              </a:spcBef>
              <a:spcAft>
                <a:spcPts val="0"/>
              </a:spcAft>
              <a:buClr>
                <a:schemeClr val="dk1"/>
              </a:buClr>
              <a:buSzPts val="1200"/>
              <a:buFont typeface="Calibri"/>
              <a:buNone/>
            </a:pPr>
            <a:r>
              <a:rPr lang="en-US" sz="1200"/>
              <a:t>The relations are: </a:t>
            </a:r>
            <a:endParaRPr sz="1200"/>
          </a:p>
          <a:p>
            <a:pPr indent="0" lvl="0" marL="0" marR="0" rtl="0" algn="l">
              <a:lnSpc>
                <a:spcPct val="100000"/>
              </a:lnSpc>
              <a:spcBef>
                <a:spcPts val="0"/>
              </a:spcBef>
              <a:spcAft>
                <a:spcPts val="0"/>
              </a:spcAft>
              <a:buClr>
                <a:schemeClr val="dk1"/>
              </a:buClr>
              <a:buSzPts val="1200"/>
              <a:buFont typeface="Calibri"/>
              <a:buNone/>
            </a:pPr>
            <a:r>
              <a:rPr lang="en-US" sz="1200"/>
              <a:t>A </a:t>
            </a:r>
            <a:r>
              <a:rPr b="1" lang="en-US" sz="1200"/>
              <a:t>generalization</a:t>
            </a:r>
            <a:r>
              <a:rPr lang="en-US" sz="1200"/>
              <a:t> is the relationship between a more general use case (the parent) and a more specific use case (the child) that is fully consistent with first use case.</a:t>
            </a:r>
            <a:endParaRPr/>
          </a:p>
          <a:p>
            <a:pPr indent="0" lvl="0" marL="0" marR="0" rtl="0" algn="l">
              <a:lnSpc>
                <a:spcPct val="100000"/>
              </a:lnSpc>
              <a:spcBef>
                <a:spcPts val="0"/>
              </a:spcBef>
              <a:spcAft>
                <a:spcPts val="0"/>
              </a:spcAft>
              <a:buClr>
                <a:schemeClr val="dk1"/>
              </a:buClr>
              <a:buSzPts val="1200"/>
              <a:buFont typeface="Calibri"/>
              <a:buNone/>
            </a:pPr>
            <a:r>
              <a:rPr lang="en-US" sz="1200"/>
              <a:t>An </a:t>
            </a:r>
            <a:r>
              <a:rPr b="1" lang="en-US" sz="1200"/>
              <a:t>extends </a:t>
            </a:r>
            <a:r>
              <a:rPr lang="en-US" sz="1200"/>
              <a:t>relationship shows optional behavior</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Calibri"/>
              <a:buNone/>
            </a:pPr>
            <a:r>
              <a:rPr lang="en-US" sz="1200"/>
              <a:t>A </a:t>
            </a:r>
            <a:r>
              <a:rPr b="1" lang="en-US" sz="1200"/>
              <a:t>uses </a:t>
            </a:r>
            <a:r>
              <a:rPr lang="en-US" sz="1200"/>
              <a:t>relationship shows behavior that is common to one or more use cases</a:t>
            </a:r>
            <a:endParaRPr>
              <a:latin typeface="Times New Roman"/>
              <a:ea typeface="Times New Roman"/>
              <a:cs typeface="Times New Roman"/>
              <a:sym typeface="Times New Roman"/>
            </a:endParaRPr>
          </a:p>
          <a:p>
            <a:pPr indent="0" lvl="0" marL="0" rtl="0" algn="l">
              <a:spcBef>
                <a:spcPts val="0"/>
              </a:spcBef>
              <a:spcAft>
                <a:spcPts val="0"/>
              </a:spcAft>
              <a:buNone/>
            </a:pPr>
            <a:r>
              <a:rPr lang="en-US"/>
              <a:t>For example we can see, that the Car ordering is extended sometimes by the Car Production. Car Ordering uses Logon Validation, Payment Checking use a Logon Validation.</a:t>
            </a:r>
            <a:endParaRPr/>
          </a:p>
        </p:txBody>
      </p:sp>
      <p:sp>
        <p:nvSpPr>
          <p:cNvPr id="3043" name="Google Shape;3043;p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9" name="Google Shape;3049;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Structuring Actors</a:t>
            </a:r>
            <a:br>
              <a:rPr lang="en-US"/>
            </a:br>
            <a:r>
              <a:rPr lang="en-US"/>
              <a:t>There might be many actors as well and they can use the same use cases. If this situation occurs the diagram would looks like a mess. There would be a lot of lines connecting particular actors with their use cases. For example, Salesman have a use case car ordering, Accountant have a use case Payment Checking. Both these actors has a use case logon validation. In case that we would like to show that in one diagram the diagram might start to be unreadable. Hence, we can use a structuring between actors.</a:t>
            </a:r>
            <a:endParaRPr sz="1200"/>
          </a:p>
          <a:p>
            <a:pPr indent="0" lvl="0" marL="0" rtl="0" algn="l">
              <a:spcBef>
                <a:spcPts val="0"/>
              </a:spcBef>
              <a:spcAft>
                <a:spcPts val="0"/>
              </a:spcAft>
              <a:buNone/>
            </a:pPr>
            <a:r>
              <a:rPr lang="en-US" sz="1200"/>
              <a:t>A </a:t>
            </a:r>
            <a:r>
              <a:rPr b="1" lang="en-US" sz="1200"/>
              <a:t>generalization</a:t>
            </a:r>
            <a:r>
              <a:rPr lang="en-US" sz="1200"/>
              <a:t> is the relationship between a more general actor (the parent) and a more specific actor (the child) that is fully consistent with first actor.</a:t>
            </a:r>
            <a:endParaRPr/>
          </a:p>
          <a:p>
            <a:pPr indent="0" lvl="0" marL="0" rtl="0" algn="l">
              <a:spcBef>
                <a:spcPts val="0"/>
              </a:spcBef>
              <a:spcAft>
                <a:spcPts val="0"/>
              </a:spcAft>
              <a:buNone/>
            </a:pPr>
            <a:r>
              <a:rPr lang="en-US" sz="1200"/>
              <a:t>We can even add a new (sometimes abstract like here) actor - user, that is connected to the use case Logon Validation. Actors Salesman and Accountant are specialization (or we can say – they inherit from the actor) of the actor User.</a:t>
            </a:r>
            <a:endParaRPr sz="1200"/>
          </a:p>
          <a:p>
            <a:pPr indent="0" lvl="0" marL="0" rtl="0" algn="l">
              <a:spcBef>
                <a:spcPts val="0"/>
              </a:spcBef>
              <a:spcAft>
                <a:spcPts val="0"/>
              </a:spcAft>
              <a:buNone/>
            </a:pPr>
            <a:r>
              <a:t/>
            </a:r>
            <a:endParaRPr/>
          </a:p>
        </p:txBody>
      </p:sp>
      <p:sp>
        <p:nvSpPr>
          <p:cNvPr id="3050" name="Google Shape;3050;p1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6" name="Google Shape;3056;p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Elaborate Functionality of Car Ordering </a:t>
            </a:r>
            <a:endParaRPr/>
          </a:p>
          <a:p>
            <a:pPr indent="0" lvl="0" marL="0" rtl="0" algn="l">
              <a:spcBef>
                <a:spcPts val="0"/>
              </a:spcBef>
              <a:spcAft>
                <a:spcPts val="0"/>
              </a:spcAft>
              <a:buNone/>
            </a:pPr>
            <a:r>
              <a:rPr lang="en-US"/>
              <a:t>On this picture, we can see what</a:t>
            </a:r>
            <a:r>
              <a:rPr lang="en-US" strike="noStrike"/>
              <a:t> </a:t>
            </a:r>
            <a:r>
              <a:rPr lang="en-US"/>
              <a:t>the final requested functionality of the system is. The salesman performs Car Specification, system then searches for the car. If the car is not found, the system informs salesman that the production must be done. Salesman confirms that and the system should send the order to the producer, Car producer has to process the order and confirm it. If the car is available, when the system searches for it, the flow continues to the confirmation  directly. Then the system informs a salesman about the order and the salesman has to inform the customer. The process ends. That is the final derived functionality of one requirement. </a:t>
            </a:r>
            <a:endParaRPr/>
          </a:p>
        </p:txBody>
      </p:sp>
      <p:sp>
        <p:nvSpPr>
          <p:cNvPr id="3057" name="Google Shape;3057;p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6" name="Google Shape;3066;p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7" name="Google Shape;3067;p1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2" name="Google Shape;3072;p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3" name="Google Shape;3073;p1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0" name="Google Shape;3080;p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1" name="Google Shape;3081;p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7" name="Google Shape;3087;p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8" name="Google Shape;3088;p1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6" name="Google Shape;3126;p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7" name="Google Shape;3127;p1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3" name="Google Shape;3133;p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4" name="Google Shape;3134;p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0" name="Google Shape;3140;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1" name="Google Shape;3141;p1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7" name="Google Shape;3147;p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8" name="Google Shape;3148;p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should know the answer to this. Do you memorize it for long term? If not, use the opportunity as a second chance. You know what </a:t>
            </a:r>
            <a:r>
              <a:rPr lang="en-US" strike="noStrike"/>
              <a:t>S</a:t>
            </a:r>
            <a:r>
              <a:rPr lang="en-US"/>
              <a:t>oftware Engineering is – an engineering discipline that helps (to) solve problems of</a:t>
            </a:r>
            <a:r>
              <a:rPr lang="en-US" strike="noStrike"/>
              <a:t> </a:t>
            </a:r>
            <a:r>
              <a:rPr lang="en-US"/>
              <a:t>customers from different domains/areas. </a:t>
            </a:r>
            <a:endParaRPr/>
          </a:p>
          <a:p>
            <a:pPr indent="0" lvl="0" marL="0" rtl="0" algn="l">
              <a:spcBef>
                <a:spcPts val="0"/>
              </a:spcBef>
              <a:spcAft>
                <a:spcPts val="0"/>
              </a:spcAft>
              <a:buNone/>
            </a:pPr>
            <a:r>
              <a:rPr lang="en-US"/>
              <a:t>Computer science is concerned with theory and fundamentals; software engineering is concerned with the practicalities of developing and delivering useful software.</a:t>
            </a:r>
            <a:endParaRPr/>
          </a:p>
          <a:p>
            <a:pPr indent="0" lvl="0" marL="0" rtl="0" algn="l">
              <a:spcBef>
                <a:spcPts val="0"/>
              </a:spcBef>
              <a:spcAft>
                <a:spcPts val="0"/>
              </a:spcAft>
              <a:buNone/>
            </a:pPr>
            <a:r>
              <a:rPr lang="en-US"/>
              <a:t>Computer science theories are still insufficient to act as a complete underpinning for software engineering (unlike e.g. physics and electrical engineering).</a:t>
            </a:r>
            <a:endParaRPr/>
          </a:p>
          <a:p>
            <a:pPr indent="0" lvl="0" marL="0" rtl="0" algn="l">
              <a:spcBef>
                <a:spcPts val="0"/>
              </a:spcBef>
              <a:spcAft>
                <a:spcPts val="0"/>
              </a:spcAft>
              <a:buNone/>
            </a:pPr>
            <a:r>
              <a:t/>
            </a:r>
            <a:endParaRPr/>
          </a:p>
        </p:txBody>
      </p:sp>
      <p:sp>
        <p:nvSpPr>
          <p:cNvPr id="279" name="Google Shape;27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4" name="Google Shape;3154;p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System architecture</a:t>
            </a:r>
            <a:endParaRPr/>
          </a:p>
          <a:p>
            <a:pPr indent="0" lvl="0" marL="0" rtl="0" algn="l">
              <a:spcBef>
                <a:spcPts val="0"/>
              </a:spcBef>
              <a:spcAft>
                <a:spcPts val="0"/>
              </a:spcAft>
              <a:buNone/>
            </a:pPr>
            <a:r>
              <a:rPr lang="en-US"/>
              <a:t>System architecture is the key to the successful implementation of the software system. System architecture must be so robust to enable it to satisfy all requirements. The other important requirement for the robustness of the architecture is the need to be able to accept all changes of the requirements. These two architecture requests and the customer requirements that have to be satisfied form the system architecture. The basic view of the architecture is a division of the system into the four parts: Core model, distribution layer, data layer and user interface layer. </a:t>
            </a:r>
            <a:endParaRPr/>
          </a:p>
        </p:txBody>
      </p:sp>
      <p:sp>
        <p:nvSpPr>
          <p:cNvPr id="3155" name="Google Shape;3155;p1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7" name="Google Shape;3227;p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Sequence Diagram: Car Ordering</a:t>
            </a:r>
            <a:endParaRPr/>
          </a:p>
          <a:p>
            <a:pPr indent="0" lvl="0" marL="0" rtl="0" algn="l">
              <a:spcBef>
                <a:spcPts val="0"/>
              </a:spcBef>
              <a:spcAft>
                <a:spcPts val="0"/>
              </a:spcAft>
              <a:buNone/>
            </a:pPr>
            <a:r>
              <a:rPr lang="en-US"/>
              <a:t>Sequence diagram is a tool to describe a dynamic behavior of the system. It might be shown from the start when the actor initializes something or some behavior inside the system.</a:t>
            </a:r>
            <a:endParaRPr/>
          </a:p>
          <a:p>
            <a:pPr indent="0" lvl="0" marL="0" rtl="0" algn="l">
              <a:spcBef>
                <a:spcPts val="0"/>
              </a:spcBef>
              <a:spcAft>
                <a:spcPts val="0"/>
              </a:spcAft>
              <a:buNone/>
            </a:pPr>
            <a:r>
              <a:rPr lang="en-US"/>
              <a:t>The diagram consists of  dashed lines that are representing the life line of the objects and actors. Messages are sent between the objects.</a:t>
            </a:r>
            <a:endParaRPr/>
          </a:p>
        </p:txBody>
      </p:sp>
      <p:sp>
        <p:nvSpPr>
          <p:cNvPr id="3228" name="Google Shape;3228;p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1" name="Google Shape;3241;p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Alternative Scenario</a:t>
            </a:r>
            <a:endParaRPr/>
          </a:p>
          <a:p>
            <a:pPr indent="0" lvl="0" marL="0" rtl="0" algn="l">
              <a:spcBef>
                <a:spcPts val="0"/>
              </a:spcBef>
              <a:spcAft>
                <a:spcPts val="0"/>
              </a:spcAft>
              <a:buNone/>
            </a:pPr>
            <a:r>
              <a:rPr lang="en-US"/>
              <a:t>Sequence diagrams are showing the real state of the communication between the objects, not the general prescription as a class diagrams.</a:t>
            </a:r>
            <a:endParaRPr/>
          </a:p>
          <a:p>
            <a:pPr indent="0" lvl="0" marL="0" rtl="0" algn="l">
              <a:spcBef>
                <a:spcPts val="0"/>
              </a:spcBef>
              <a:spcAft>
                <a:spcPts val="0"/>
              </a:spcAft>
              <a:buNone/>
            </a:pPr>
            <a:r>
              <a:rPr lang="en-US"/>
              <a:t>So, when the communication between the objects is different, a new diagram has to be drawn</a:t>
            </a:r>
            <a:r>
              <a:rPr lang="en-US" strike="sngStrike"/>
              <a:t>. </a:t>
            </a:r>
            <a:endParaRPr/>
          </a:p>
        </p:txBody>
      </p:sp>
      <p:sp>
        <p:nvSpPr>
          <p:cNvPr id="3242" name="Google Shape;3242;p1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0" name="Google Shape;3250;p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Merging Scenarios</a:t>
            </a:r>
            <a:endParaRPr/>
          </a:p>
          <a:p>
            <a:pPr indent="0" lvl="0" marL="0" rtl="0" algn="l">
              <a:spcBef>
                <a:spcPts val="0"/>
              </a:spcBef>
              <a:spcAft>
                <a:spcPts val="0"/>
              </a:spcAft>
              <a:buNone/>
            </a:pPr>
            <a:r>
              <a:rPr lang="en-US"/>
              <a:t>Of course, when the problem of the different communications is only the part of the communication between the objects, then the diagrams that show the different scenarios can be merged together. </a:t>
            </a:r>
            <a:endParaRPr/>
          </a:p>
        </p:txBody>
      </p:sp>
      <p:sp>
        <p:nvSpPr>
          <p:cNvPr id="3251" name="Google Shape;3251;p1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9" name="Google Shape;3259;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0" name="Google Shape;3260;p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6" name="Google Shape;3266;p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Objects and Classes</a:t>
            </a:r>
            <a:endParaRPr b="1" sz="1200"/>
          </a:p>
          <a:p>
            <a:pPr indent="0" lvl="0" marL="0" marR="0" rtl="0" algn="l">
              <a:lnSpc>
                <a:spcPct val="100000"/>
              </a:lnSpc>
              <a:spcBef>
                <a:spcPts val="0"/>
              </a:spcBef>
              <a:spcAft>
                <a:spcPts val="0"/>
              </a:spcAft>
              <a:buClr>
                <a:schemeClr val="dk1"/>
              </a:buClr>
              <a:buSzPts val="1200"/>
              <a:buFont typeface="Calibri"/>
              <a:buNone/>
            </a:pPr>
            <a:r>
              <a:rPr b="1" lang="en-US" sz="1200"/>
              <a:t>Classes</a:t>
            </a:r>
            <a:r>
              <a:rPr lang="en-US" sz="1200"/>
              <a:t> identified in the domain.  All classes are singular nouns starting with </a:t>
            </a:r>
            <a:r>
              <a:rPr b="1" lang="en-US" sz="1200"/>
              <a:t>uppercase</a:t>
            </a:r>
            <a:r>
              <a:rPr lang="en-US" sz="1200"/>
              <a:t> letter.</a:t>
            </a:r>
            <a:endParaRPr/>
          </a:p>
          <a:p>
            <a:pPr indent="0" lvl="0" marL="0" marR="0" rtl="0" algn="l">
              <a:lnSpc>
                <a:spcPct val="100000"/>
              </a:lnSpc>
              <a:spcBef>
                <a:spcPts val="0"/>
              </a:spcBef>
              <a:spcAft>
                <a:spcPts val="0"/>
              </a:spcAft>
              <a:buClr>
                <a:schemeClr val="dk1"/>
              </a:buClr>
              <a:buSzPts val="1200"/>
              <a:buFont typeface="Calibri"/>
              <a:buNone/>
            </a:pPr>
            <a:r>
              <a:rPr b="1" lang="en-US" sz="1200"/>
              <a:t>Objects (instances) </a:t>
            </a:r>
            <a:r>
              <a:rPr lang="en-US" sz="1200"/>
              <a:t>instantiated from classes.  A name of an object is underlined.  Colon separates the name and the class of the object.  Names usually start with lowercase letter.</a:t>
            </a:r>
            <a:endParaRPr/>
          </a:p>
          <a:p>
            <a:pPr indent="0" lvl="0" marL="0" rtl="0" algn="l">
              <a:spcBef>
                <a:spcPts val="0"/>
              </a:spcBef>
              <a:spcAft>
                <a:spcPts val="0"/>
              </a:spcAft>
              <a:buNone/>
            </a:pPr>
            <a:r>
              <a:t/>
            </a:r>
            <a:endParaRPr/>
          </a:p>
        </p:txBody>
      </p:sp>
      <p:sp>
        <p:nvSpPr>
          <p:cNvPr id="3267" name="Google Shape;3267;p1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4" name="Google Shape;3274;p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5" name="Google Shape;3275;p1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4" name="Google Shape;3284;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Attributes</a:t>
            </a:r>
            <a:endParaRPr/>
          </a:p>
        </p:txBody>
      </p:sp>
      <p:sp>
        <p:nvSpPr>
          <p:cNvPr id="3285" name="Google Shape;3285;p1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4" name="Google Shape;3294;p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5" name="Google Shape;3295;p1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5" name="Google Shape;3305;p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6" name="Google Shape;3306;p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0" name="Google Shape;150;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Have you ever heard of that term? System engineering? Yes or no? Ok there is the explanation of the difference: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System engineering is concerned with all aspects of computer-based systems development including hardware, software and process engineering. Software engineering is part of this process concerned with developing the software infrastructure, control, applications and databases in the system.</a:t>
            </a:r>
            <a:endParaRPr/>
          </a:p>
          <a:p>
            <a:pPr indent="0" lvl="0" marL="0" rtl="0" algn="l">
              <a:lnSpc>
                <a:spcPct val="90000"/>
              </a:lnSpc>
              <a:spcBef>
                <a:spcPts val="0"/>
              </a:spcBef>
              <a:spcAft>
                <a:spcPts val="0"/>
              </a:spcAft>
              <a:buNone/>
            </a:pPr>
            <a:r>
              <a:rPr lang="en-US"/>
              <a:t>System engineers are involved in system specification, architectural design, integration and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if I would like to let you solve my problem – develop a system for something like a ship. I would not ask you. I would ask a ship-building factory to do that. Anyway, they might then ask you to develop a software for the computers on that ship. Somebody has to deliver a control unit that definitely has some software in it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Ok the boundary between the system and software engineering might not be completely strict. It always depends on the proposed building solution. Sometimes</a:t>
            </a:r>
            <a:r>
              <a:rPr lang="en-US" strike="noStrike"/>
              <a:t> S</a:t>
            </a:r>
            <a:r>
              <a:rPr lang="en-US"/>
              <a:t>ystem Engineering might be only the small part of the complete delivery – like in the case of, say accounting software - where you have to deliver</a:t>
            </a:r>
            <a:r>
              <a:rPr lang="en-US" strike="noStrike"/>
              <a:t> </a:t>
            </a:r>
            <a:r>
              <a:rPr lang="en-US"/>
              <a:t>PCs and network staff as well,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6" name="Google Shape;28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2" name="Google Shape;3312;p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3" name="Google Shape;3313;p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3" name="Google Shape;3323;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4" name="Google Shape;3324;p2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6" name="Google Shape;3336;p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7" name="Google Shape;3337;p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1" name="Shape 3341"/>
        <p:cNvGrpSpPr/>
        <p:nvPr/>
      </p:nvGrpSpPr>
      <p:grpSpPr>
        <a:xfrm>
          <a:off x="0" y="0"/>
          <a:ext cx="0" cy="0"/>
          <a:chOff x="0" y="0"/>
          <a:chExt cx="0" cy="0"/>
        </a:xfrm>
      </p:grpSpPr>
      <p:sp>
        <p:nvSpPr>
          <p:cNvPr id="3342" name="Google Shape;3342;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3" name="Google Shape;3343;p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4" name="Google Shape;3344;p2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4" name="Google Shape;3354;p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Modeling an association as a class</a:t>
            </a:r>
            <a:endParaRPr/>
          </a:p>
          <a:p>
            <a:pPr indent="0" lvl="0" marL="0" marR="0" rtl="0" algn="l">
              <a:lnSpc>
                <a:spcPct val="100000"/>
              </a:lnSpc>
              <a:spcBef>
                <a:spcPts val="0"/>
              </a:spcBef>
              <a:spcAft>
                <a:spcPts val="0"/>
              </a:spcAft>
              <a:buClr>
                <a:schemeClr val="dk1"/>
              </a:buClr>
              <a:buSzPts val="1200"/>
              <a:buFont typeface="Calibri"/>
              <a:buNone/>
            </a:pPr>
            <a:r>
              <a:rPr b="1" lang="en-US" sz="1200"/>
              <a:t>Association Class </a:t>
            </a:r>
            <a:r>
              <a:rPr lang="en-US" sz="1200"/>
              <a:t>is an association that also has class properties (or a class that has association properties).</a:t>
            </a:r>
            <a:endParaRPr/>
          </a:p>
          <a:p>
            <a:pPr indent="0" lvl="0" marL="0" rtl="0" algn="l">
              <a:spcBef>
                <a:spcPts val="0"/>
              </a:spcBef>
              <a:spcAft>
                <a:spcPts val="0"/>
              </a:spcAft>
              <a:buNone/>
            </a:pPr>
            <a:r>
              <a:t/>
            </a:r>
            <a:endParaRPr/>
          </a:p>
        </p:txBody>
      </p:sp>
      <p:sp>
        <p:nvSpPr>
          <p:cNvPr id="3355" name="Google Shape;3355;p2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2" name="Google Shape;3362;p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3" name="Google Shape;3363;p2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4" name="Google Shape;3374;p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5" name="Google Shape;3375;p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3" name="Shape 3383"/>
        <p:cNvGrpSpPr/>
        <p:nvPr/>
      </p:nvGrpSpPr>
      <p:grpSpPr>
        <a:xfrm>
          <a:off x="0" y="0"/>
          <a:ext cx="0" cy="0"/>
          <a:chOff x="0" y="0"/>
          <a:chExt cx="0" cy="0"/>
        </a:xfrm>
      </p:grpSpPr>
      <p:sp>
        <p:nvSpPr>
          <p:cNvPr id="3384" name="Google Shape;3384;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5" name="Google Shape;3385;p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6" name="Google Shape;3386;p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2" name="Google Shape;3392;p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3" name="Google Shape;3393;p2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7" name="Google Shape;3407;p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8" name="Google Shape;3408;p2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 you remember that house building example? When we are building a house, do we have to start at some point and end at some point? Why? Because we have to build the house from the basement to the roof (from the ground up). It is obvious that there are tasks that have to be done only after some other tasks are finished. Like, for example, constructing a roof without</a:t>
            </a:r>
            <a:r>
              <a:rPr lang="en-US" strike="noStrike"/>
              <a:t> </a:t>
            </a:r>
            <a:r>
              <a:rPr lang="en-US"/>
              <a:t>walls is no use. Of course, sometimes you can do that, but these are rather exceptions.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same thing works (goes) for the construction of software. It is proven that before you start to build</a:t>
            </a:r>
            <a:r>
              <a:rPr lang="en-US" strike="noStrike"/>
              <a:t> </a:t>
            </a:r>
            <a:r>
              <a:rPr lang="en-US"/>
              <a:t>software it is good to ask your customer</a:t>
            </a:r>
            <a:r>
              <a:rPr lang="en-US" strike="noStrike"/>
              <a:t> </a:t>
            </a:r>
            <a:r>
              <a:rPr lang="en-US"/>
              <a:t>questions about the software functionality. Then think about the architecture, build components, put them together and test them, deliver the system to the customer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a software process?</a:t>
            </a:r>
            <a:endParaRPr/>
          </a:p>
          <a:p>
            <a:pPr indent="0" lvl="0" marL="0" rtl="0" algn="l">
              <a:lnSpc>
                <a:spcPct val="90000"/>
              </a:lnSpc>
              <a:spcBef>
                <a:spcPts val="0"/>
              </a:spcBef>
              <a:spcAft>
                <a:spcPts val="0"/>
              </a:spcAft>
              <a:buNone/>
            </a:pPr>
            <a:r>
              <a:rPr lang="en-US"/>
              <a:t>A set of activities whose goal is the development or evolution of software.</a:t>
            </a:r>
            <a:endParaRPr/>
          </a:p>
          <a:p>
            <a:pPr indent="0" lvl="0" marL="0" rtl="0" algn="l">
              <a:lnSpc>
                <a:spcPct val="90000"/>
              </a:lnSpc>
              <a:spcBef>
                <a:spcPts val="0"/>
              </a:spcBef>
              <a:spcAft>
                <a:spcPts val="0"/>
              </a:spcAft>
              <a:buNone/>
            </a:pPr>
            <a:r>
              <a:rPr lang="en-US"/>
              <a:t>Generic activities in all software processes are:</a:t>
            </a:r>
            <a:endParaRPr/>
          </a:p>
          <a:p>
            <a:pPr indent="0" lvl="1" marL="457200" rtl="0" algn="l">
              <a:lnSpc>
                <a:spcPct val="90000"/>
              </a:lnSpc>
              <a:spcBef>
                <a:spcPts val="0"/>
              </a:spcBef>
              <a:spcAft>
                <a:spcPts val="0"/>
              </a:spcAft>
              <a:buNone/>
            </a:pPr>
            <a:r>
              <a:rPr lang="en-US"/>
              <a:t>Specification - what the system should do and its development constraints</a:t>
            </a:r>
            <a:endParaRPr/>
          </a:p>
          <a:p>
            <a:pPr indent="0" lvl="1" marL="457200" rtl="0" algn="l">
              <a:lnSpc>
                <a:spcPct val="90000"/>
              </a:lnSpc>
              <a:spcBef>
                <a:spcPts val="0"/>
              </a:spcBef>
              <a:spcAft>
                <a:spcPts val="0"/>
              </a:spcAft>
              <a:buNone/>
            </a:pPr>
            <a:r>
              <a:rPr lang="en-US"/>
              <a:t>Development - production of the software system</a:t>
            </a:r>
            <a:endParaRPr/>
          </a:p>
          <a:p>
            <a:pPr indent="0" lvl="1" marL="457200" rtl="0" algn="l">
              <a:lnSpc>
                <a:spcPct val="90000"/>
              </a:lnSpc>
              <a:spcBef>
                <a:spcPts val="0"/>
              </a:spcBef>
              <a:spcAft>
                <a:spcPts val="0"/>
              </a:spcAft>
              <a:buNone/>
            </a:pPr>
            <a:r>
              <a:rPr lang="en-US"/>
              <a:t>Validation - checking that the software is what the customer wants</a:t>
            </a:r>
            <a:endParaRPr/>
          </a:p>
          <a:p>
            <a:pPr indent="0" lvl="1" marL="457200" rtl="0" algn="l">
              <a:lnSpc>
                <a:spcPct val="90000"/>
              </a:lnSpc>
              <a:spcBef>
                <a:spcPts val="0"/>
              </a:spcBef>
              <a:spcAft>
                <a:spcPts val="0"/>
              </a:spcAft>
              <a:buNone/>
            </a:pPr>
            <a:r>
              <a:rPr lang="en-US"/>
              <a:t>Evolution - changing the software in response to changing demands.</a:t>
            </a:r>
            <a:endParaRPr/>
          </a:p>
          <a:p>
            <a:pPr indent="0" lvl="0" marL="0" rtl="0" algn="l">
              <a:spcBef>
                <a:spcPts val="0"/>
              </a:spcBef>
              <a:spcAft>
                <a:spcPts val="0"/>
              </a:spcAft>
              <a:buNone/>
            </a:pPr>
            <a:r>
              <a:t/>
            </a:r>
            <a:endParaRPr b="1"/>
          </a:p>
        </p:txBody>
      </p:sp>
      <p:sp>
        <p:nvSpPr>
          <p:cNvPr id="293" name="Google Shape;29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0" name="Google Shape;3420;p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1" name="Google Shape;3421;p2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1" name="Google Shape;3431;p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2" name="Google Shape;3432;p2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9" name="Google Shape;3439;p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0" name="Google Shape;3440;p2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8" name="Google Shape;3448;p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9" name="Google Shape;3449;p2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3" name="Shape 3453"/>
        <p:cNvGrpSpPr/>
        <p:nvPr/>
      </p:nvGrpSpPr>
      <p:grpSpPr>
        <a:xfrm>
          <a:off x="0" y="0"/>
          <a:ext cx="0" cy="0"/>
          <a:chOff x="0" y="0"/>
          <a:chExt cx="0" cy="0"/>
        </a:xfrm>
      </p:grpSpPr>
      <p:sp>
        <p:nvSpPr>
          <p:cNvPr id="3454" name="Google Shape;3454;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5" name="Google Shape;3455;p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6" name="Google Shape;3456;p2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6" name="Google Shape;3476;p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7" name="Google Shape;3477;p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9" name="Google Shape;3489;p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0" name="Google Shape;3490;p2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6" name="Google Shape;3496;p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7" name="Google Shape;3497;p2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7" name="Google Shape;3507;p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8" name="Google Shape;3508;p2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4" name="Google Shape;3514;p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5" name="Google Shape;3515;p2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Since the coordination of the work is complicated, sometimes it is useful to use blueprints to control the project. These blueprints model the process. </a:t>
            </a:r>
            <a:endParaRPr/>
          </a:p>
          <a:p>
            <a:pPr indent="0" lvl="0" marL="0" rtl="0" algn="l">
              <a:spcBef>
                <a:spcPts val="0"/>
              </a:spcBef>
              <a:spcAft>
                <a:spcPts val="0"/>
              </a:spcAft>
              <a:buNone/>
            </a:pPr>
            <a:r>
              <a:rPr lang="en-US" sz="1800"/>
              <a:t> </a:t>
            </a:r>
            <a:endParaRPr sz="1800"/>
          </a:p>
          <a:p>
            <a:pPr indent="0" lvl="0" marL="0" rtl="0" algn="l">
              <a:spcBef>
                <a:spcPts val="0"/>
              </a:spcBef>
              <a:spcAft>
                <a:spcPts val="0"/>
              </a:spcAft>
              <a:buNone/>
            </a:pPr>
            <a:r>
              <a:rPr lang="en-US" sz="1800"/>
              <a:t>What is the software process model?</a:t>
            </a:r>
            <a:endParaRPr/>
          </a:p>
          <a:p>
            <a:pPr indent="0" lvl="0" marL="0" rtl="0" algn="l">
              <a:spcBef>
                <a:spcPts val="0"/>
              </a:spcBef>
              <a:spcAft>
                <a:spcPts val="0"/>
              </a:spcAft>
              <a:buNone/>
            </a:pPr>
            <a:r>
              <a:rPr lang="en-US" sz="1800"/>
              <a:t>A simplified representation of a software process, presented from a specific perspective.</a:t>
            </a:r>
            <a:endParaRPr/>
          </a:p>
          <a:p>
            <a:pPr indent="0" lvl="0" marL="0" rtl="0" algn="l">
              <a:spcBef>
                <a:spcPts val="0"/>
              </a:spcBef>
              <a:spcAft>
                <a:spcPts val="0"/>
              </a:spcAft>
              <a:buNone/>
            </a:pPr>
            <a:r>
              <a:rPr lang="en-US" sz="1800"/>
              <a:t>Examples of process perspectives are</a:t>
            </a:r>
            <a:endParaRPr/>
          </a:p>
          <a:p>
            <a:pPr indent="0" lvl="1" marL="457200" rtl="0" algn="l">
              <a:spcBef>
                <a:spcPts val="0"/>
              </a:spcBef>
              <a:spcAft>
                <a:spcPts val="0"/>
              </a:spcAft>
              <a:buNone/>
            </a:pPr>
            <a:r>
              <a:rPr lang="en-US" sz="1600"/>
              <a:t>Workflow perspective - sequence of activities;</a:t>
            </a:r>
            <a:endParaRPr/>
          </a:p>
          <a:p>
            <a:pPr indent="0" lvl="1" marL="457200" rtl="0" algn="l">
              <a:spcBef>
                <a:spcPts val="0"/>
              </a:spcBef>
              <a:spcAft>
                <a:spcPts val="0"/>
              </a:spcAft>
              <a:buNone/>
            </a:pPr>
            <a:r>
              <a:rPr lang="en-US" sz="1600"/>
              <a:t>Data-flow perspective - information flow;</a:t>
            </a:r>
            <a:endParaRPr/>
          </a:p>
          <a:p>
            <a:pPr indent="0" lvl="1" marL="457200" rtl="0" algn="l">
              <a:spcBef>
                <a:spcPts val="0"/>
              </a:spcBef>
              <a:spcAft>
                <a:spcPts val="0"/>
              </a:spcAft>
              <a:buNone/>
            </a:pPr>
            <a:r>
              <a:rPr lang="en-US" sz="1600"/>
              <a:t>Role/action perspective - who does what.</a:t>
            </a:r>
            <a:endParaRPr/>
          </a:p>
          <a:p>
            <a:pPr indent="0" lvl="0" marL="0" rtl="0" algn="l">
              <a:spcBef>
                <a:spcPts val="0"/>
              </a:spcBef>
              <a:spcAft>
                <a:spcPts val="0"/>
              </a:spcAft>
              <a:buNone/>
            </a:pPr>
            <a:r>
              <a:rPr lang="en-US" sz="1800"/>
              <a:t>Generic process models	</a:t>
            </a:r>
            <a:endParaRPr/>
          </a:p>
          <a:p>
            <a:pPr indent="0" lvl="1" marL="457200" rtl="0" algn="l">
              <a:spcBef>
                <a:spcPts val="0"/>
              </a:spcBef>
              <a:spcAft>
                <a:spcPts val="0"/>
              </a:spcAft>
              <a:buNone/>
            </a:pPr>
            <a:r>
              <a:rPr lang="en-US" sz="1600"/>
              <a:t>Waterfall;</a:t>
            </a:r>
            <a:endParaRPr/>
          </a:p>
          <a:p>
            <a:pPr indent="0" lvl="1" marL="457200" rtl="0" algn="l">
              <a:spcBef>
                <a:spcPts val="0"/>
              </a:spcBef>
              <a:spcAft>
                <a:spcPts val="0"/>
              </a:spcAft>
              <a:buNone/>
            </a:pPr>
            <a:r>
              <a:rPr lang="en-US" sz="1600"/>
              <a:t>Iterative development;</a:t>
            </a:r>
            <a:endParaRPr/>
          </a:p>
          <a:p>
            <a:pPr indent="0" lvl="1" marL="457200" rtl="0" algn="l">
              <a:spcBef>
                <a:spcPts val="0"/>
              </a:spcBef>
              <a:spcAft>
                <a:spcPts val="0"/>
              </a:spcAft>
              <a:buNone/>
            </a:pPr>
            <a:r>
              <a:rPr lang="en-US" sz="1600"/>
              <a:t>Component-based software engineering.</a:t>
            </a:r>
            <a:endParaRPr/>
          </a:p>
          <a:p>
            <a:pPr indent="0" lvl="0" marL="0" rtl="0" algn="l">
              <a:spcBef>
                <a:spcPts val="0"/>
              </a:spcBef>
              <a:spcAft>
                <a:spcPts val="0"/>
              </a:spcAft>
              <a:buNone/>
            </a:pPr>
            <a:r>
              <a:t/>
            </a:r>
            <a:endParaRPr sz="1050"/>
          </a:p>
        </p:txBody>
      </p:sp>
      <p:sp>
        <p:nvSpPr>
          <p:cNvPr id="300" name="Google Shape;30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2" name="Google Shape;3522;p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0" name="Google Shape;3530;p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2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7" name="Google Shape;3537;p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8" name="Google Shape;3538;p2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4" name="Google Shape;3544;p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5" name="Google Shape;3545;p2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3" name="Google Shape;3553;p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4" name="Google Shape;3554;p2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2" name="Google Shape;3562;p2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3" name="Google Shape;3563;p2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0" name="Google Shape;3570;p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1" name="Google Shape;3571;p2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9" name="Google Shape;3579;p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0" name="Google Shape;3580;p2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4" name="Shape 3584"/>
        <p:cNvGrpSpPr/>
        <p:nvPr/>
      </p:nvGrpSpPr>
      <p:grpSpPr>
        <a:xfrm>
          <a:off x="0" y="0"/>
          <a:ext cx="0" cy="0"/>
          <a:chOff x="0" y="0"/>
          <a:chExt cx="0" cy="0"/>
        </a:xfrm>
      </p:grpSpPr>
      <p:sp>
        <p:nvSpPr>
          <p:cNvPr id="3585" name="Google Shape;3585;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6" name="Google Shape;3586;p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7" name="Google Shape;3587;p2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3" name="Google Shape;3593;p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4" name="Google Shape;3594;p2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Money first, of course it is always about money. What is the cost? </a:t>
            </a:r>
            <a:endParaRPr/>
          </a:p>
          <a:p>
            <a:pPr indent="0" lvl="0" marL="0" rtl="0" algn="l">
              <a:spcBef>
                <a:spcPts val="0"/>
              </a:spcBef>
              <a:spcAft>
                <a:spcPts val="0"/>
              </a:spcAft>
              <a:buNone/>
            </a:pPr>
            <a:r>
              <a:rPr lang="en-US"/>
              <a:t>Roughly 60% of costs are development costs, 40% are testing costs. For custom software, evolution costs often exceed development costs.</a:t>
            </a:r>
            <a:endParaRPr/>
          </a:p>
          <a:p>
            <a:pPr indent="0" lvl="0" marL="0" rtl="0" algn="l">
              <a:spcBef>
                <a:spcPts val="0"/>
              </a:spcBef>
              <a:spcAft>
                <a:spcPts val="0"/>
              </a:spcAft>
              <a:buNone/>
            </a:pPr>
            <a:r>
              <a:rPr lang="en-US"/>
              <a:t>Costs vary depending on the type of system being developed and the requirements of system attributes such as performance and system reliability.</a:t>
            </a:r>
            <a:endParaRPr/>
          </a:p>
          <a:p>
            <a:pPr indent="0" lvl="0" marL="0" rtl="0" algn="l">
              <a:spcBef>
                <a:spcPts val="0"/>
              </a:spcBef>
              <a:spcAft>
                <a:spcPts val="0"/>
              </a:spcAft>
              <a:buNone/>
            </a:pPr>
            <a:r>
              <a:rPr lang="en-US"/>
              <a:t>Distribution of costs depends on the development model that is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7" name="Google Shape;30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2" name="Google Shape;3602;p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3" name="Google Shape;3603;p2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9" name="Shape 3609"/>
        <p:cNvGrpSpPr/>
        <p:nvPr/>
      </p:nvGrpSpPr>
      <p:grpSpPr>
        <a:xfrm>
          <a:off x="0" y="0"/>
          <a:ext cx="0" cy="0"/>
          <a:chOff x="0" y="0"/>
          <a:chExt cx="0" cy="0"/>
        </a:xfrm>
      </p:grpSpPr>
      <p:sp>
        <p:nvSpPr>
          <p:cNvPr id="3610" name="Google Shape;3610;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1" name="Google Shape;3611;p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2" name="Google Shape;3612;p2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0" name="Google Shape;3620;p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1" name="Google Shape;3621;p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7" name="Google Shape;3627;p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8" name="Google Shape;3628;p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2" name="Google Shape;3642;p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3" name="Google Shape;3643;p2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1" name="Google Shape;3651;p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2" name="Google Shape;3652;p2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8" name="Google Shape;3658;p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9" name="Google Shape;3659;p2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6" name="Google Shape;3666;p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7" name="Google Shape;3667;p2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3" name="Google Shape;3673;p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4" name="Google Shape;3674;p2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4" name="Google Shape;3684;p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5" name="Google Shape;3685;p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68fc945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68fc945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568fc945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1" name="Google Shape;3691;p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2" name="Google Shape;3692;p2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p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1" name="Google Shape;3701;p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2" name="Google Shape;3702;p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2" name="Google Shape;3712;p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3" name="Google Shape;3713;p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p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5" name="Google Shape;3725;p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6" name="Google Shape;3726;p2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5" name="Google Shape;3735;p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6" name="Google Shape;3736;p2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p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2" name="Google Shape;3742;p2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3" name="Google Shape;3743;p2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7" name="Shape 3747"/>
        <p:cNvGrpSpPr/>
        <p:nvPr/>
      </p:nvGrpSpPr>
      <p:grpSpPr>
        <a:xfrm>
          <a:off x="0" y="0"/>
          <a:ext cx="0" cy="0"/>
          <a:chOff x="0" y="0"/>
          <a:chExt cx="0" cy="0"/>
        </a:xfrm>
      </p:grpSpPr>
      <p:sp>
        <p:nvSpPr>
          <p:cNvPr id="3748" name="Google Shape;3748;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9" name="Google Shape;3749;p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0" name="Google Shape;3750;p2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p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6" name="Google Shape;3756;p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7" name="Google Shape;3757;p2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7" name="Google Shape;3767;p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8" name="Google Shape;3768;p2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p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6" name="Google Shape;3776;p2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7" name="Google Shape;3777;p2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What are software engineering methods?</a:t>
            </a:r>
            <a:endParaRPr/>
          </a:p>
          <a:p>
            <a:pPr indent="0" lvl="0" marL="0" rtl="0" algn="l">
              <a:spcBef>
                <a:spcPts val="0"/>
              </a:spcBef>
              <a:spcAft>
                <a:spcPts val="0"/>
              </a:spcAft>
              <a:buNone/>
            </a:pPr>
            <a:r>
              <a:rPr lang="en-US" sz="1100"/>
              <a:t>We have to do the task and activities somehow. How to do that? Use some method. What is a method?</a:t>
            </a:r>
            <a:endParaRPr/>
          </a:p>
          <a:p>
            <a:pPr indent="0" lvl="0" marL="0" rtl="0" algn="l">
              <a:lnSpc>
                <a:spcPct val="90000"/>
              </a:lnSpc>
              <a:spcBef>
                <a:spcPts val="0"/>
              </a:spcBef>
              <a:spcAft>
                <a:spcPts val="0"/>
              </a:spcAft>
              <a:buNone/>
            </a:pPr>
            <a:r>
              <a:rPr lang="en-US" sz="2000"/>
              <a:t>Method is:</a:t>
            </a:r>
            <a:endParaRPr/>
          </a:p>
          <a:p>
            <a:pPr indent="0" lvl="0" marL="0" rtl="0" algn="l">
              <a:lnSpc>
                <a:spcPct val="90000"/>
              </a:lnSpc>
              <a:spcBef>
                <a:spcPts val="0"/>
              </a:spcBef>
              <a:spcAft>
                <a:spcPts val="0"/>
              </a:spcAft>
              <a:buNone/>
            </a:pPr>
            <a:r>
              <a:rPr lang="en-US" sz="2000"/>
              <a:t>Structured approaches to software development which include system models, notations, rules, design advice and process guidance.</a:t>
            </a:r>
            <a:endParaRPr/>
          </a:p>
          <a:p>
            <a:pPr indent="0" lvl="0" marL="0" rtl="0" algn="l">
              <a:lnSpc>
                <a:spcPct val="90000"/>
              </a:lnSpc>
              <a:spcBef>
                <a:spcPts val="0"/>
              </a:spcBef>
              <a:spcAft>
                <a:spcPts val="0"/>
              </a:spcAft>
              <a:buNone/>
            </a:pPr>
            <a:r>
              <a:rPr lang="en-US" sz="2000"/>
              <a:t>Model descriptions	</a:t>
            </a:r>
            <a:endParaRPr/>
          </a:p>
          <a:p>
            <a:pPr indent="0" lvl="1" marL="457200" rtl="0" algn="l">
              <a:lnSpc>
                <a:spcPct val="90000"/>
              </a:lnSpc>
              <a:spcBef>
                <a:spcPts val="0"/>
              </a:spcBef>
              <a:spcAft>
                <a:spcPts val="0"/>
              </a:spcAft>
              <a:buNone/>
            </a:pPr>
            <a:r>
              <a:rPr lang="en-US" sz="1800"/>
              <a:t>Descriptions of graphical models which should be produced;</a:t>
            </a:r>
            <a:endParaRPr/>
          </a:p>
          <a:p>
            <a:pPr indent="0" lvl="0" marL="0" rtl="0" algn="l">
              <a:lnSpc>
                <a:spcPct val="90000"/>
              </a:lnSpc>
              <a:spcBef>
                <a:spcPts val="0"/>
              </a:spcBef>
              <a:spcAft>
                <a:spcPts val="0"/>
              </a:spcAft>
              <a:buNone/>
            </a:pPr>
            <a:r>
              <a:rPr lang="en-US" sz="2000"/>
              <a:t>Rules</a:t>
            </a:r>
            <a:endParaRPr/>
          </a:p>
          <a:p>
            <a:pPr indent="0" lvl="1" marL="457200" rtl="0" algn="l">
              <a:lnSpc>
                <a:spcPct val="90000"/>
              </a:lnSpc>
              <a:spcBef>
                <a:spcPts val="0"/>
              </a:spcBef>
              <a:spcAft>
                <a:spcPts val="0"/>
              </a:spcAft>
              <a:buNone/>
            </a:pPr>
            <a:r>
              <a:rPr lang="en-US" sz="1800"/>
              <a:t>Constraints applied to system models;</a:t>
            </a:r>
            <a:endParaRPr/>
          </a:p>
          <a:p>
            <a:pPr indent="0" lvl="0" marL="0" rtl="0" algn="l">
              <a:lnSpc>
                <a:spcPct val="90000"/>
              </a:lnSpc>
              <a:spcBef>
                <a:spcPts val="0"/>
              </a:spcBef>
              <a:spcAft>
                <a:spcPts val="0"/>
              </a:spcAft>
              <a:buNone/>
            </a:pPr>
            <a:r>
              <a:rPr lang="en-US" sz="2000"/>
              <a:t>Recommendations</a:t>
            </a:r>
            <a:endParaRPr/>
          </a:p>
          <a:p>
            <a:pPr indent="0" lvl="1" marL="457200" rtl="0" algn="l">
              <a:lnSpc>
                <a:spcPct val="90000"/>
              </a:lnSpc>
              <a:spcBef>
                <a:spcPts val="0"/>
              </a:spcBef>
              <a:spcAft>
                <a:spcPts val="0"/>
              </a:spcAft>
              <a:buNone/>
            </a:pPr>
            <a:r>
              <a:rPr lang="en-US" sz="1800"/>
              <a:t>Advice on good design practice;</a:t>
            </a:r>
            <a:endParaRPr/>
          </a:p>
          <a:p>
            <a:pPr indent="0" lvl="0" marL="0" rtl="0" algn="l">
              <a:lnSpc>
                <a:spcPct val="90000"/>
              </a:lnSpc>
              <a:spcBef>
                <a:spcPts val="0"/>
              </a:spcBef>
              <a:spcAft>
                <a:spcPts val="0"/>
              </a:spcAft>
              <a:buNone/>
            </a:pPr>
            <a:r>
              <a:rPr lang="en-US" sz="2000"/>
              <a:t>Process guidance</a:t>
            </a:r>
            <a:endParaRPr/>
          </a:p>
          <a:p>
            <a:pPr indent="0" lvl="1" marL="457200" rtl="0" algn="l">
              <a:lnSpc>
                <a:spcPct val="90000"/>
              </a:lnSpc>
              <a:spcBef>
                <a:spcPts val="0"/>
              </a:spcBef>
              <a:spcAft>
                <a:spcPts val="0"/>
              </a:spcAft>
              <a:buNone/>
            </a:pPr>
            <a:r>
              <a:rPr lang="en-US" sz="1800"/>
              <a:t>What activities to follow.</a:t>
            </a:r>
            <a:endParaRPr/>
          </a:p>
          <a:p>
            <a:pPr indent="0" lvl="0" marL="0" rtl="0" algn="l">
              <a:spcBef>
                <a:spcPts val="0"/>
              </a:spcBef>
              <a:spcAft>
                <a:spcPts val="0"/>
              </a:spcAft>
              <a:buNone/>
            </a:pPr>
            <a:r>
              <a:t/>
            </a:r>
            <a:endParaRPr sz="1100"/>
          </a:p>
        </p:txBody>
      </p:sp>
      <p:sp>
        <p:nvSpPr>
          <p:cNvPr id="321" name="Google Shape;32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9" name="Google Shape;3789;p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0" name="Google Shape;3790;p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p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8" name="Google Shape;3798;p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9" name="Google Shape;3799;p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5" name="Google Shape;3805;p2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6" name="Google Shape;3806;p2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2" name="Google Shape;3812;p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3" name="Google Shape;3813;p2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9" name="Google Shape;3819;p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0" name="Google Shape;3820;p2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p2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0" name="Google Shape;3840;p2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1" name="Google Shape;3841;p2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p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7" name="Google Shape;3847;p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8" name="Google Shape;3848;p2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2" name="Shape 3852"/>
        <p:cNvGrpSpPr/>
        <p:nvPr/>
      </p:nvGrpSpPr>
      <p:grpSpPr>
        <a:xfrm>
          <a:off x="0" y="0"/>
          <a:ext cx="0" cy="0"/>
          <a:chOff x="0" y="0"/>
          <a:chExt cx="0" cy="0"/>
        </a:xfrm>
      </p:grpSpPr>
      <p:sp>
        <p:nvSpPr>
          <p:cNvPr id="3853" name="Google Shape;3853;p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4" name="Google Shape;3854;p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5" name="Google Shape;3855;p2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1" name="Google Shape;3861;p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2" name="Google Shape;3862;p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p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8" name="Google Shape;3868;p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9" name="Google Shape;3869;p2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t>What is CASE (Computer-Aided Software Engineering)?</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US" sz="1000"/>
              <a:t>You know that we have a computer. Is that right? And you know that software engineering is solving problems using computers. Is that right? Ok so why we should do everything in our engineering field manually. We should be the first who use computers to do the thinking for us. So</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US" sz="1000"/>
              <a:t> </a:t>
            </a:r>
            <a:r>
              <a:rPr lang="en-US" sz="1600"/>
              <a:t>Software systems that are intended to provide automated support for software process activities. </a:t>
            </a:r>
            <a:endParaRPr/>
          </a:p>
          <a:p>
            <a:pPr indent="0" lvl="0" marL="0" rtl="0" algn="l">
              <a:spcBef>
                <a:spcPts val="0"/>
              </a:spcBef>
              <a:spcAft>
                <a:spcPts val="0"/>
              </a:spcAft>
              <a:buNone/>
            </a:pPr>
            <a:r>
              <a:rPr lang="en-US" sz="1600"/>
              <a:t>CASE systems are often used for method support.</a:t>
            </a:r>
            <a:endParaRPr/>
          </a:p>
          <a:p>
            <a:pPr indent="0" lvl="0" marL="0" rtl="0" algn="l">
              <a:spcBef>
                <a:spcPts val="0"/>
              </a:spcBef>
              <a:spcAft>
                <a:spcPts val="0"/>
              </a:spcAft>
              <a:buNone/>
            </a:pPr>
            <a:r>
              <a:rPr lang="en-US" sz="1600"/>
              <a:t>Upper-CASE</a:t>
            </a:r>
            <a:endParaRPr sz="1600"/>
          </a:p>
          <a:p>
            <a:pPr indent="0" lvl="1" marL="457200" rtl="0" algn="l">
              <a:spcBef>
                <a:spcPts val="0"/>
              </a:spcBef>
              <a:spcAft>
                <a:spcPts val="0"/>
              </a:spcAft>
              <a:buNone/>
            </a:pPr>
            <a:r>
              <a:rPr lang="en-US" sz="1400"/>
              <a:t>Tools to support the early process activities of requirements and design;</a:t>
            </a:r>
            <a:endParaRPr/>
          </a:p>
          <a:p>
            <a:pPr indent="0" lvl="1" marL="457200" rtl="0" algn="l">
              <a:spcBef>
                <a:spcPts val="0"/>
              </a:spcBef>
              <a:spcAft>
                <a:spcPts val="0"/>
              </a:spcAft>
              <a:buNone/>
            </a:pPr>
            <a:r>
              <a:t/>
            </a:r>
            <a:endParaRPr sz="1400"/>
          </a:p>
          <a:p>
            <a:pPr indent="0" lvl="1" marL="457200" rtl="0" algn="l">
              <a:spcBef>
                <a:spcPts val="0"/>
              </a:spcBef>
              <a:spcAft>
                <a:spcPts val="0"/>
              </a:spcAft>
              <a:buNone/>
            </a:pPr>
            <a:r>
              <a:rPr lang="en-US" sz="1400"/>
              <a:t>Like requirement engineering tools – requisite pro, MS Word, …</a:t>
            </a:r>
            <a:endParaRPr/>
          </a:p>
          <a:p>
            <a:pPr indent="0" lvl="1" marL="457200" rtl="0" algn="l">
              <a:spcBef>
                <a:spcPts val="0"/>
              </a:spcBef>
              <a:spcAft>
                <a:spcPts val="0"/>
              </a:spcAft>
              <a:buNone/>
            </a:pPr>
            <a:r>
              <a:rPr lang="en-US" sz="1400"/>
              <a:t>Design tools that support graphical view of the problem – UML based tools, …</a:t>
            </a:r>
            <a:endParaRPr sz="1400"/>
          </a:p>
          <a:p>
            <a:pPr indent="0" lvl="1" marL="457200" rtl="0" algn="l">
              <a:spcBef>
                <a:spcPts val="0"/>
              </a:spcBef>
              <a:spcAft>
                <a:spcPts val="0"/>
              </a:spcAft>
              <a:buNone/>
            </a:pPr>
            <a:r>
              <a:t/>
            </a:r>
            <a:endParaRPr sz="1400"/>
          </a:p>
          <a:p>
            <a:pPr indent="0" lvl="0" marL="0" rtl="0" algn="l">
              <a:spcBef>
                <a:spcPts val="0"/>
              </a:spcBef>
              <a:spcAft>
                <a:spcPts val="0"/>
              </a:spcAft>
              <a:buNone/>
            </a:pPr>
            <a:r>
              <a:rPr lang="en-US" sz="1600"/>
              <a:t>Lower-CASE</a:t>
            </a:r>
            <a:endParaRPr sz="1600"/>
          </a:p>
          <a:p>
            <a:pPr indent="0" lvl="1" marL="457200" rtl="0" algn="l">
              <a:spcBef>
                <a:spcPts val="0"/>
              </a:spcBef>
              <a:spcAft>
                <a:spcPts val="0"/>
              </a:spcAft>
              <a:buNone/>
            </a:pPr>
            <a:r>
              <a:rPr lang="en-US" sz="1400"/>
              <a:t>Tools to support later activities such as programming, debugging and testing.</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US" sz="1000"/>
              <a:t>What about programming enviroment – MS Studio, Eclipse, NetBeans? Testing tools, …</a:t>
            </a:r>
            <a:endParaRPr sz="1000"/>
          </a:p>
        </p:txBody>
      </p:sp>
      <p:sp>
        <p:nvSpPr>
          <p:cNvPr id="328" name="Google Shape;328;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50"/>
              <a:t>Do you want to build good or bad software? </a:t>
            </a:r>
            <a:endParaRPr/>
          </a:p>
          <a:p>
            <a:pPr indent="0" lvl="0" marL="0" rtl="0" algn="l">
              <a:spcBef>
                <a:spcPts val="0"/>
              </a:spcBef>
              <a:spcAft>
                <a:spcPts val="0"/>
              </a:spcAft>
              <a:buNone/>
            </a:pPr>
            <a:r>
              <a:rPr lang="en-US" sz="1050"/>
              <a:t>Of course that you want to build good software..., but</a:t>
            </a:r>
            <a:endParaRPr/>
          </a:p>
          <a:p>
            <a:pPr indent="0" lvl="0" marL="0" rtl="0" algn="l">
              <a:spcBef>
                <a:spcPts val="0"/>
              </a:spcBef>
              <a:spcAft>
                <a:spcPts val="0"/>
              </a:spcAft>
              <a:buNone/>
            </a:pPr>
            <a:r>
              <a:rPr lang="en-US" sz="1050"/>
              <a:t>What does it mean to build a good software, how can I recognize good software?</a:t>
            </a:r>
            <a:endParaRPr/>
          </a:p>
          <a:p>
            <a:pPr indent="0" lvl="0" marL="0" rtl="0" algn="l">
              <a:spcBef>
                <a:spcPts val="0"/>
              </a:spcBef>
              <a:spcAft>
                <a:spcPts val="0"/>
              </a:spcAft>
              <a:buNone/>
            </a:pPr>
            <a:r>
              <a:rPr lang="en-US" sz="1050"/>
              <a:t>Let’s say that good software:</a:t>
            </a:r>
            <a:endParaRPr/>
          </a:p>
          <a:p>
            <a:pPr indent="0" lvl="0" marL="0" rtl="0" algn="l">
              <a:lnSpc>
                <a:spcPct val="90000"/>
              </a:lnSpc>
              <a:spcBef>
                <a:spcPts val="0"/>
              </a:spcBef>
              <a:spcAft>
                <a:spcPts val="0"/>
              </a:spcAft>
              <a:buNone/>
            </a:pPr>
            <a:r>
              <a:t/>
            </a:r>
            <a:endParaRPr sz="1800"/>
          </a:p>
          <a:p>
            <a:pPr indent="0" lvl="0" marL="0" rtl="0" algn="l">
              <a:lnSpc>
                <a:spcPct val="90000"/>
              </a:lnSpc>
              <a:spcBef>
                <a:spcPts val="0"/>
              </a:spcBef>
              <a:spcAft>
                <a:spcPts val="0"/>
              </a:spcAft>
              <a:buNone/>
            </a:pPr>
            <a:r>
              <a:rPr lang="en-US" sz="1800"/>
              <a:t>should deliver the required functionality and performance to the user and should be maintainable, dependable and acceptable.</a:t>
            </a:r>
            <a:endParaRPr/>
          </a:p>
          <a:p>
            <a:pPr indent="0" lvl="0" marL="0" rtl="0" algn="l">
              <a:lnSpc>
                <a:spcPct val="90000"/>
              </a:lnSpc>
              <a:spcBef>
                <a:spcPts val="0"/>
              </a:spcBef>
              <a:spcAft>
                <a:spcPts val="0"/>
              </a:spcAft>
              <a:buNone/>
            </a:pPr>
            <a:r>
              <a:rPr lang="en-US" sz="1800"/>
              <a:t>Maintainability</a:t>
            </a:r>
            <a:endParaRPr/>
          </a:p>
          <a:p>
            <a:pPr indent="0" lvl="1" marL="457200" rtl="0" algn="l">
              <a:lnSpc>
                <a:spcPct val="90000"/>
              </a:lnSpc>
              <a:spcBef>
                <a:spcPts val="0"/>
              </a:spcBef>
              <a:spcAft>
                <a:spcPts val="0"/>
              </a:spcAft>
              <a:buNone/>
            </a:pPr>
            <a:r>
              <a:rPr lang="en-US" sz="1600"/>
              <a:t>Software must evolve to meet changing needs;</a:t>
            </a:r>
            <a:endParaRPr/>
          </a:p>
          <a:p>
            <a:pPr indent="0" lvl="0" marL="0" rtl="0" algn="l">
              <a:lnSpc>
                <a:spcPct val="90000"/>
              </a:lnSpc>
              <a:spcBef>
                <a:spcPts val="0"/>
              </a:spcBef>
              <a:spcAft>
                <a:spcPts val="0"/>
              </a:spcAft>
              <a:buNone/>
            </a:pPr>
            <a:r>
              <a:rPr lang="en-US" sz="1800"/>
              <a:t>Dependability</a:t>
            </a:r>
            <a:endParaRPr/>
          </a:p>
          <a:p>
            <a:pPr indent="0" lvl="1" marL="457200" rtl="0" algn="l">
              <a:lnSpc>
                <a:spcPct val="90000"/>
              </a:lnSpc>
              <a:spcBef>
                <a:spcPts val="0"/>
              </a:spcBef>
              <a:spcAft>
                <a:spcPts val="0"/>
              </a:spcAft>
              <a:buNone/>
            </a:pPr>
            <a:r>
              <a:rPr lang="en-US" sz="1600"/>
              <a:t>Software must be trustworthy;</a:t>
            </a:r>
            <a:endParaRPr/>
          </a:p>
          <a:p>
            <a:pPr indent="0" lvl="0" marL="0" rtl="0" algn="l">
              <a:lnSpc>
                <a:spcPct val="90000"/>
              </a:lnSpc>
              <a:spcBef>
                <a:spcPts val="0"/>
              </a:spcBef>
              <a:spcAft>
                <a:spcPts val="0"/>
              </a:spcAft>
              <a:buNone/>
            </a:pPr>
            <a:r>
              <a:rPr lang="en-US" sz="1800"/>
              <a:t>Efficiency</a:t>
            </a:r>
            <a:endParaRPr/>
          </a:p>
          <a:p>
            <a:pPr indent="0" lvl="1" marL="457200" rtl="0" algn="l">
              <a:lnSpc>
                <a:spcPct val="90000"/>
              </a:lnSpc>
              <a:spcBef>
                <a:spcPts val="0"/>
              </a:spcBef>
              <a:spcAft>
                <a:spcPts val="0"/>
              </a:spcAft>
              <a:buNone/>
            </a:pPr>
            <a:r>
              <a:rPr lang="en-US" sz="1600"/>
              <a:t>Software should not make wasteful use of system resources;</a:t>
            </a:r>
            <a:endParaRPr/>
          </a:p>
          <a:p>
            <a:pPr indent="0" lvl="0" marL="0" rtl="0" algn="l">
              <a:lnSpc>
                <a:spcPct val="90000"/>
              </a:lnSpc>
              <a:spcBef>
                <a:spcPts val="0"/>
              </a:spcBef>
              <a:spcAft>
                <a:spcPts val="0"/>
              </a:spcAft>
              <a:buNone/>
            </a:pPr>
            <a:r>
              <a:rPr lang="en-US" sz="1800"/>
              <a:t>Acceptability</a:t>
            </a:r>
            <a:endParaRPr/>
          </a:p>
          <a:p>
            <a:pPr indent="0" lvl="1" marL="457200" rtl="0" algn="l">
              <a:lnSpc>
                <a:spcPct val="90000"/>
              </a:lnSpc>
              <a:spcBef>
                <a:spcPts val="0"/>
              </a:spcBef>
              <a:spcAft>
                <a:spcPts val="0"/>
              </a:spcAft>
              <a:buNone/>
            </a:pPr>
            <a:r>
              <a:rPr lang="en-US" sz="1600"/>
              <a:t>Software must accepted by the users for which it was designed. This means it must be understandable, usable and compatible with other systems.</a:t>
            </a:r>
            <a:endParaRPr/>
          </a:p>
          <a:p>
            <a:pPr indent="0" lvl="0" marL="0" rtl="0" algn="l">
              <a:spcBef>
                <a:spcPts val="0"/>
              </a:spcBef>
              <a:spcAft>
                <a:spcPts val="0"/>
              </a:spcAft>
              <a:buNone/>
            </a:pPr>
            <a:r>
              <a:t/>
            </a:r>
            <a:endParaRPr sz="1050"/>
          </a:p>
        </p:txBody>
      </p:sp>
      <p:sp>
        <p:nvSpPr>
          <p:cNvPr id="335" name="Google Shape;335;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 us think about the software engineering field. </a:t>
            </a:r>
            <a:endParaRPr/>
          </a:p>
          <a:p>
            <a:pPr indent="0" lvl="0" marL="0" rtl="0" algn="l">
              <a:spcBef>
                <a:spcPts val="0"/>
              </a:spcBef>
              <a:spcAft>
                <a:spcPts val="0"/>
              </a:spcAft>
              <a:buNone/>
            </a:pPr>
            <a:r>
              <a:rPr lang="en-US"/>
              <a:t>What are the goals that we want to achieve? To build</a:t>
            </a:r>
            <a:r>
              <a:rPr lang="en-US" strike="noStrike"/>
              <a:t> </a:t>
            </a:r>
            <a:r>
              <a:rPr lang="en-US"/>
              <a:t>good software easily, quickly.</a:t>
            </a:r>
            <a:endParaRPr/>
          </a:p>
          <a:p>
            <a:pPr indent="0" lvl="0" marL="0" rtl="0" algn="l">
              <a:spcBef>
                <a:spcPts val="0"/>
              </a:spcBef>
              <a:spcAft>
                <a:spcPts val="0"/>
              </a:spcAft>
              <a:buNone/>
            </a:pPr>
            <a:r>
              <a:rPr lang="en-US"/>
              <a:t>So the main challenges we face are for example:</a:t>
            </a:r>
            <a:endParaRPr/>
          </a:p>
          <a:p>
            <a:pPr indent="0" lvl="0" marL="0" rtl="0" algn="l">
              <a:spcBef>
                <a:spcPts val="0"/>
              </a:spcBef>
              <a:spcAft>
                <a:spcPts val="0"/>
              </a:spcAft>
              <a:buNone/>
            </a:pPr>
            <a:r>
              <a:rPr lang="en-US" sz="2400"/>
              <a:t>Heterogeneity, delivery and trust.</a:t>
            </a:r>
            <a:endParaRPr/>
          </a:p>
          <a:p>
            <a:pPr indent="0" lvl="0" marL="0" rtl="0" algn="l">
              <a:spcBef>
                <a:spcPts val="0"/>
              </a:spcBef>
              <a:spcAft>
                <a:spcPts val="0"/>
              </a:spcAft>
              <a:buNone/>
            </a:pPr>
            <a:r>
              <a:rPr lang="en-US" sz="2400"/>
              <a:t>Heterogeneity</a:t>
            </a:r>
            <a:endParaRPr/>
          </a:p>
          <a:p>
            <a:pPr indent="0" lvl="1" marL="457200" rtl="0" algn="l">
              <a:spcBef>
                <a:spcPts val="0"/>
              </a:spcBef>
              <a:spcAft>
                <a:spcPts val="0"/>
              </a:spcAft>
              <a:buNone/>
            </a:pPr>
            <a:r>
              <a:rPr lang="en-US" sz="2000"/>
              <a:t>Developing techniques for building software that can cope with heterogeneous platforms and execution environments;</a:t>
            </a:r>
            <a:endParaRPr/>
          </a:p>
          <a:p>
            <a:pPr indent="0" lvl="0" marL="0" rtl="0" algn="l">
              <a:spcBef>
                <a:spcPts val="0"/>
              </a:spcBef>
              <a:spcAft>
                <a:spcPts val="0"/>
              </a:spcAft>
              <a:buNone/>
            </a:pPr>
            <a:r>
              <a:rPr lang="en-US" sz="2400"/>
              <a:t>Delivery</a:t>
            </a:r>
            <a:endParaRPr/>
          </a:p>
          <a:p>
            <a:pPr indent="0" lvl="1" marL="457200" rtl="0" algn="l">
              <a:spcBef>
                <a:spcPts val="0"/>
              </a:spcBef>
              <a:spcAft>
                <a:spcPts val="0"/>
              </a:spcAft>
              <a:buNone/>
            </a:pPr>
            <a:r>
              <a:rPr lang="en-US" sz="2000"/>
              <a:t>Developing techniques that lead to faster delivery of software;</a:t>
            </a:r>
            <a:endParaRPr/>
          </a:p>
          <a:p>
            <a:pPr indent="0" lvl="0" marL="0" rtl="0" algn="l">
              <a:spcBef>
                <a:spcPts val="0"/>
              </a:spcBef>
              <a:spcAft>
                <a:spcPts val="0"/>
              </a:spcAft>
              <a:buNone/>
            </a:pPr>
            <a:r>
              <a:rPr lang="en-US" sz="2400"/>
              <a:t>Trust</a:t>
            </a:r>
            <a:endParaRPr/>
          </a:p>
          <a:p>
            <a:pPr indent="0" lvl="1" marL="457200" rtl="0" algn="l">
              <a:spcBef>
                <a:spcPts val="0"/>
              </a:spcBef>
              <a:spcAft>
                <a:spcPts val="0"/>
              </a:spcAft>
              <a:buNone/>
            </a:pPr>
            <a:r>
              <a:rPr lang="en-US" sz="2000"/>
              <a:t>Developing techniques that demonstrate that software can be trusted by its users.</a:t>
            </a:r>
            <a:endParaRPr/>
          </a:p>
          <a:p>
            <a:pPr indent="0" lvl="0" marL="0" rtl="0" algn="l">
              <a:spcBef>
                <a:spcPts val="0"/>
              </a:spcBef>
              <a:spcAft>
                <a:spcPts val="0"/>
              </a:spcAft>
              <a:buNone/>
            </a:pPr>
            <a:r>
              <a:t/>
            </a:r>
            <a:endParaRPr/>
          </a:p>
        </p:txBody>
      </p:sp>
      <p:sp>
        <p:nvSpPr>
          <p:cNvPr id="342" name="Google Shape;34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Thus, the fault is the inside view of the system – seen by the developers</a:t>
            </a:r>
            <a:endParaRPr/>
          </a:p>
          <a:p>
            <a:pPr indent="0" lvl="0" marL="0" rtl="0" algn="l">
              <a:spcBef>
                <a:spcPts val="0"/>
              </a:spcBef>
              <a:spcAft>
                <a:spcPts val="0"/>
              </a:spcAft>
              <a:buNone/>
            </a:pPr>
            <a:r>
              <a:rPr lang="en-US"/>
              <a:t>Failure is an outside view of the system – seen by the users</a:t>
            </a:r>
            <a:endParaRPr/>
          </a:p>
        </p:txBody>
      </p:sp>
      <p:sp>
        <p:nvSpPr>
          <p:cNvPr id="349" name="Google Shape;34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are the SWE Knowledge Areas?</a:t>
            </a:r>
            <a:endParaRPr/>
          </a:p>
          <a:p>
            <a:pPr indent="0" lvl="0" marL="0" rtl="0" algn="l">
              <a:spcBef>
                <a:spcPts val="0"/>
              </a:spcBef>
              <a:spcAft>
                <a:spcPts val="0"/>
              </a:spcAft>
              <a:buNone/>
            </a:pPr>
            <a:r>
              <a:rPr lang="en-US"/>
              <a:t>To become a successful software engineer you should master or at least know most of </a:t>
            </a:r>
            <a:r>
              <a:rPr lang="en-US" strike="sngStrike"/>
              <a:t>this</a:t>
            </a:r>
            <a:r>
              <a:rPr lang="en-US"/>
              <a:t> these areas.:</a:t>
            </a:r>
            <a:endParaRPr/>
          </a:p>
          <a:p>
            <a:pPr indent="0" lvl="0" marL="0" rtl="0" algn="l">
              <a:spcBef>
                <a:spcPts val="0"/>
              </a:spcBef>
              <a:spcAft>
                <a:spcPts val="0"/>
              </a:spcAft>
              <a:buNone/>
            </a:pPr>
            <a:r>
              <a:rPr lang="en-US"/>
              <a:t>Software requirements – the discipline consist of definitions of the future software</a:t>
            </a:r>
            <a:endParaRPr/>
          </a:p>
          <a:p>
            <a:pPr indent="0" lvl="0" marL="0" rtl="0" algn="l">
              <a:spcBef>
                <a:spcPts val="0"/>
              </a:spcBef>
              <a:spcAft>
                <a:spcPts val="0"/>
              </a:spcAft>
              <a:buNone/>
            </a:pPr>
            <a:r>
              <a:rPr lang="en-US"/>
              <a:t>Software design – the discipline that designs the future software</a:t>
            </a:r>
            <a:endParaRPr/>
          </a:p>
          <a:p>
            <a:pPr indent="0" lvl="0" marL="0" rtl="0" algn="l">
              <a:spcBef>
                <a:spcPts val="0"/>
              </a:spcBef>
              <a:spcAft>
                <a:spcPts val="0"/>
              </a:spcAft>
              <a:buNone/>
            </a:pPr>
            <a:r>
              <a:rPr lang="en-US"/>
              <a:t>Software construction – the discipline that deals with the programming</a:t>
            </a:r>
            <a:endParaRPr/>
          </a:p>
          <a:p>
            <a:pPr indent="0" lvl="0" marL="0" rtl="0" algn="l">
              <a:spcBef>
                <a:spcPts val="0"/>
              </a:spcBef>
              <a:spcAft>
                <a:spcPts val="0"/>
              </a:spcAft>
              <a:buNone/>
            </a:pPr>
            <a:r>
              <a:rPr lang="en-US"/>
              <a:t>Software testing – the discipline that covers the software testing</a:t>
            </a:r>
            <a:endParaRPr/>
          </a:p>
          <a:p>
            <a:pPr indent="0" lvl="0" marL="0" rtl="0" algn="l">
              <a:spcBef>
                <a:spcPts val="0"/>
              </a:spcBef>
              <a:spcAft>
                <a:spcPts val="0"/>
              </a:spcAft>
              <a:buNone/>
            </a:pPr>
            <a:r>
              <a:rPr lang="en-US"/>
              <a:t>Software maintenance – the discipline that is the maintenance of the software that is already deployed</a:t>
            </a:r>
            <a:endParaRPr/>
          </a:p>
          <a:p>
            <a:pPr indent="0" lvl="0" marL="0" rtl="0" algn="l">
              <a:spcBef>
                <a:spcPts val="0"/>
              </a:spcBef>
              <a:spcAft>
                <a:spcPts val="0"/>
              </a:spcAft>
              <a:buNone/>
            </a:pPr>
            <a:r>
              <a:rPr lang="en-US"/>
              <a:t>Software configuration management – what are the configurations that are running</a:t>
            </a:r>
            <a:endParaRPr/>
          </a:p>
          <a:p>
            <a:pPr indent="0" lvl="0" marL="0" rtl="0" algn="l">
              <a:spcBef>
                <a:spcPts val="0"/>
              </a:spcBef>
              <a:spcAft>
                <a:spcPts val="0"/>
              </a:spcAft>
              <a:buNone/>
            </a:pPr>
            <a:r>
              <a:rPr lang="en-US"/>
              <a:t>Software engineering management – the discipline that covers the management of the development</a:t>
            </a:r>
            <a:endParaRPr/>
          </a:p>
          <a:p>
            <a:pPr indent="0" lvl="0" marL="0" rtl="0" algn="l">
              <a:spcBef>
                <a:spcPts val="0"/>
              </a:spcBef>
              <a:spcAft>
                <a:spcPts val="0"/>
              </a:spcAft>
              <a:buNone/>
            </a:pPr>
            <a:r>
              <a:rPr lang="en-US"/>
              <a:t>Software engineering process – the discipline that covers processes, their creation, definition, description etc.</a:t>
            </a:r>
            <a:endParaRPr/>
          </a:p>
          <a:p>
            <a:pPr indent="0" lvl="0" marL="0" rtl="0" algn="l">
              <a:spcBef>
                <a:spcPts val="0"/>
              </a:spcBef>
              <a:spcAft>
                <a:spcPts val="0"/>
              </a:spcAft>
              <a:buNone/>
            </a:pPr>
            <a:r>
              <a:rPr lang="en-US"/>
              <a:t>Software engineering tools and methods - the discipline that covers tools and development methods</a:t>
            </a:r>
            <a:endParaRPr/>
          </a:p>
          <a:p>
            <a:pPr indent="0" lvl="0" marL="0" rtl="0" algn="l">
              <a:spcBef>
                <a:spcPts val="0"/>
              </a:spcBef>
              <a:spcAft>
                <a:spcPts val="0"/>
              </a:spcAft>
              <a:buNone/>
            </a:pPr>
            <a:r>
              <a:rPr lang="en-US"/>
              <a:t>Software quality – the discipline that deals with the quality of the development</a:t>
            </a:r>
            <a:endParaRPr/>
          </a:p>
          <a:p>
            <a:pPr indent="0" lvl="0" marL="0" rtl="0" algn="l">
              <a:spcBef>
                <a:spcPts val="0"/>
              </a:spcBef>
              <a:spcAft>
                <a:spcPts val="0"/>
              </a:spcAft>
              <a:buNone/>
            </a:pPr>
            <a:r>
              <a:t/>
            </a:r>
            <a:endParaRPr/>
          </a:p>
        </p:txBody>
      </p:sp>
      <p:sp>
        <p:nvSpPr>
          <p:cNvPr id="356" name="Google Shape;35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of course there are many related disciplines that you should know about.</a:t>
            </a:r>
            <a:endParaRPr/>
          </a:p>
          <a:p>
            <a:pPr indent="0" lvl="0" marL="0" rtl="0" algn="l">
              <a:spcBef>
                <a:spcPts val="0"/>
              </a:spcBef>
              <a:spcAft>
                <a:spcPts val="0"/>
              </a:spcAft>
              <a:buNone/>
            </a:pPr>
            <a:r>
              <a:rPr lang="en-US"/>
              <a:t>Like Computer engineering  - the discipline that describes the construction of the computers</a:t>
            </a:r>
            <a:endParaRPr/>
          </a:p>
          <a:p>
            <a:pPr indent="0" lvl="0" marL="0" rtl="0" algn="l">
              <a:spcBef>
                <a:spcPts val="0"/>
              </a:spcBef>
              <a:spcAft>
                <a:spcPts val="0"/>
              </a:spcAft>
              <a:buNone/>
            </a:pPr>
            <a:r>
              <a:rPr lang="en-US"/>
              <a:t>Project management – the discipline that covers the management of the project</a:t>
            </a:r>
            <a:endParaRPr/>
          </a:p>
          <a:p>
            <a:pPr indent="0" lvl="0" marL="0" rtl="0" algn="l">
              <a:spcBef>
                <a:spcPts val="0"/>
              </a:spcBef>
              <a:spcAft>
                <a:spcPts val="0"/>
              </a:spcAft>
              <a:buNone/>
            </a:pPr>
            <a:r>
              <a:rPr lang="en-US"/>
              <a:t>Computer science – the discipline that covers the algorithms, methods and tools for the solution of the problems</a:t>
            </a:r>
            <a:endParaRPr/>
          </a:p>
          <a:p>
            <a:pPr indent="0" lvl="0" marL="0" rtl="0" algn="l">
              <a:spcBef>
                <a:spcPts val="0"/>
              </a:spcBef>
              <a:spcAft>
                <a:spcPts val="0"/>
              </a:spcAft>
              <a:buNone/>
            </a:pPr>
            <a:r>
              <a:rPr lang="en-US"/>
              <a:t>Quality management – discipline that is about managing the quality of the product and the process</a:t>
            </a:r>
            <a:endParaRPr/>
          </a:p>
          <a:p>
            <a:pPr indent="0" lvl="0" marL="0" rtl="0" algn="l">
              <a:spcBef>
                <a:spcPts val="0"/>
              </a:spcBef>
              <a:spcAft>
                <a:spcPts val="0"/>
              </a:spcAft>
              <a:buNone/>
            </a:pPr>
            <a:r>
              <a:rPr lang="en-US"/>
              <a:t>Management – the discipline that describes some basic management stuff</a:t>
            </a:r>
            <a:endParaRPr/>
          </a:p>
          <a:p>
            <a:pPr indent="0" lvl="0" marL="0" rtl="0" algn="l">
              <a:spcBef>
                <a:spcPts val="0"/>
              </a:spcBef>
              <a:spcAft>
                <a:spcPts val="0"/>
              </a:spcAft>
              <a:buNone/>
            </a:pPr>
            <a:r>
              <a:rPr lang="en-US"/>
              <a:t>Software ergonomics – the discipline that covers the ergonomic aspects of the software development</a:t>
            </a:r>
            <a:endParaRPr/>
          </a:p>
          <a:p>
            <a:pPr indent="0" lvl="0" marL="0" rtl="0" algn="l">
              <a:spcBef>
                <a:spcPts val="0"/>
              </a:spcBef>
              <a:spcAft>
                <a:spcPts val="0"/>
              </a:spcAft>
              <a:buNone/>
            </a:pPr>
            <a:r>
              <a:rPr lang="en-US"/>
              <a:t>Mathematics – the discipline that covers mathematical and logical thinking</a:t>
            </a:r>
            <a:endParaRPr/>
          </a:p>
          <a:p>
            <a:pPr indent="0" lvl="0" marL="0" rtl="0" algn="l">
              <a:spcBef>
                <a:spcPts val="0"/>
              </a:spcBef>
              <a:spcAft>
                <a:spcPts val="0"/>
              </a:spcAft>
              <a:buNone/>
            </a:pPr>
            <a:r>
              <a:rPr lang="en-US"/>
              <a:t>Systems engineering – the discipline that covers the knowledge about the whole system building not only the software part of it</a:t>
            </a:r>
            <a:endParaRPr/>
          </a:p>
        </p:txBody>
      </p:sp>
      <p:sp>
        <p:nvSpPr>
          <p:cNvPr id="363" name="Google Shape;36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Participants in a software development project are: customer, user and developer. Customer sponsors the system and has some </a:t>
            </a:r>
            <a:r>
              <a:rPr lang="en-US" strike="noStrike"/>
              <a:t>needs</a:t>
            </a:r>
            <a:r>
              <a:rPr lang="en-US"/>
              <a:t>. Developer builds the system for the customer based on the needs from the customer and from the users. Developer then delivers the system to (the customer’s) users.</a:t>
            </a:r>
            <a:endParaRPr/>
          </a:p>
        </p:txBody>
      </p:sp>
      <p:sp>
        <p:nvSpPr>
          <p:cNvPr id="370" name="Google Shape;370;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about the system boundary? System does not exists in a vacuum, the hardware and software has to interact with the users or different systems. That interaction defines the boundary of the system.</a:t>
            </a:r>
            <a:endParaRPr/>
          </a:p>
        </p:txBody>
      </p:sp>
      <p:sp>
        <p:nvSpPr>
          <p:cNvPr id="384" name="Google Shape;384;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Software system is built in the similar way as a house.</a:t>
            </a:r>
            <a:endParaRPr/>
          </a:p>
          <a:p>
            <a:pPr indent="0" lvl="0" marL="0" rtl="0" algn="l">
              <a:spcBef>
                <a:spcPts val="0"/>
              </a:spcBef>
              <a:spcAft>
                <a:spcPts val="0"/>
              </a:spcAft>
              <a:buNone/>
            </a:pPr>
            <a:r>
              <a:rPr lang="en-US"/>
              <a:t>Customer defines the needs and maybe the customer is not a direct user, so the user defines needs as well. The need is considered as a requirement. Once requirements are defined, it is necessary to design the system to meet the specified requirements. The design is reviewed then accepted by the customer. Based on the design, the code is written. Once the program is written, it is tested etc. At the end, the final product is delivered to the customer. After the delivery it is possible to do the maintenance (After the delivery - maintenance is taken care of).</a:t>
            </a:r>
            <a:endParaRPr/>
          </a:p>
        </p:txBody>
      </p:sp>
      <p:sp>
        <p:nvSpPr>
          <p:cNvPr id="391" name="Google Shape;391;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typical members of the development team are:</a:t>
            </a:r>
            <a:endParaRPr/>
          </a:p>
          <a:p>
            <a:pPr indent="0" lvl="0" marL="0" rtl="0" algn="l">
              <a:spcBef>
                <a:spcPts val="0"/>
              </a:spcBef>
              <a:spcAft>
                <a:spcPts val="0"/>
              </a:spcAft>
              <a:buNone/>
            </a:pPr>
            <a:r>
              <a:rPr lang="en-US"/>
              <a:t>Project manager – responsible for the project management, coordinates the whole team</a:t>
            </a:r>
            <a:endParaRPr/>
          </a:p>
          <a:p>
            <a:pPr indent="0" lvl="0" marL="0" rtl="0" algn="l">
              <a:spcBef>
                <a:spcPts val="0"/>
              </a:spcBef>
              <a:spcAft>
                <a:spcPts val="0"/>
              </a:spcAft>
              <a:buNone/>
            </a:pPr>
            <a:r>
              <a:rPr lang="en-US"/>
              <a:t>Analyst – responsible for the requirements gathering and analysis, cooperative to design</a:t>
            </a:r>
            <a:endParaRPr/>
          </a:p>
          <a:p>
            <a:pPr indent="0" lvl="0" marL="0" rtl="0" algn="l">
              <a:spcBef>
                <a:spcPts val="0"/>
              </a:spcBef>
              <a:spcAft>
                <a:spcPts val="0"/>
              </a:spcAft>
              <a:buNone/>
            </a:pPr>
            <a:r>
              <a:rPr lang="en-US"/>
              <a:t>Designer – is responsible for the system design, cooperative to program design</a:t>
            </a:r>
            <a:endParaRPr/>
          </a:p>
          <a:p>
            <a:pPr indent="0" lvl="0" marL="0" rtl="0" algn="l">
              <a:spcBef>
                <a:spcPts val="0"/>
              </a:spcBef>
              <a:spcAft>
                <a:spcPts val="0"/>
              </a:spcAft>
              <a:buNone/>
            </a:pPr>
            <a:r>
              <a:rPr lang="en-US"/>
              <a:t>Programmer – responsible for the program design and implementation, cooperative to the unit testing </a:t>
            </a:r>
            <a:endParaRPr/>
          </a:p>
          <a:p>
            <a:pPr indent="0" lvl="0" marL="0" rtl="0" algn="l">
              <a:spcBef>
                <a:spcPts val="0"/>
              </a:spcBef>
              <a:spcAft>
                <a:spcPts val="0"/>
              </a:spcAft>
              <a:buNone/>
            </a:pPr>
            <a:r>
              <a:rPr lang="en-US"/>
              <a:t>Tester – responsible for the unit testing and integration testing and system testing</a:t>
            </a:r>
            <a:endParaRPr/>
          </a:p>
          <a:p>
            <a:pPr indent="0" lvl="0" marL="0" rtl="0" algn="l">
              <a:spcBef>
                <a:spcPts val="0"/>
              </a:spcBef>
              <a:spcAft>
                <a:spcPts val="0"/>
              </a:spcAft>
              <a:buNone/>
            </a:pPr>
            <a:r>
              <a:rPr lang="en-US"/>
              <a:t>Trainer – responsible for the system delivery and maintenance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Customer</a:t>
            </a:r>
            <a:endParaRPr/>
          </a:p>
          <a:p>
            <a:pPr indent="0" lvl="0" marL="0" rtl="0" algn="l">
              <a:spcBef>
                <a:spcPts val="0"/>
              </a:spcBef>
              <a:spcAft>
                <a:spcPts val="0"/>
              </a:spcAft>
              <a:buNone/>
            </a:pPr>
            <a:r>
              <a:rPr lang="en-US"/>
              <a:t>User – uses the system, cooperation with developers</a:t>
            </a:r>
            <a:endParaRPr/>
          </a:p>
          <a:p>
            <a:pPr indent="0" lvl="0" marL="0" rtl="0" algn="l">
              <a:spcBef>
                <a:spcPts val="0"/>
              </a:spcBef>
              <a:spcAft>
                <a:spcPts val="0"/>
              </a:spcAft>
              <a:buNone/>
            </a:pPr>
            <a:r>
              <a:rPr lang="en-US"/>
              <a:t>These are only the basic roles that are covering the main disciplines of the software development. There might be many other roles that might come. For example – architect – responsible for the architecture design, etc.</a:t>
            </a:r>
            <a:endParaRPr/>
          </a:p>
        </p:txBody>
      </p:sp>
      <p:sp>
        <p:nvSpPr>
          <p:cNvPr id="398" name="Google Shape;398;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Disciplines of the Software Development</a:t>
            </a:r>
            <a:endParaRPr/>
          </a:p>
          <a:p>
            <a:pPr indent="0" lvl="0" marL="0" rtl="0" algn="l">
              <a:spcBef>
                <a:spcPts val="0"/>
              </a:spcBef>
              <a:spcAft>
                <a:spcPts val="0"/>
              </a:spcAft>
              <a:buNone/>
            </a:pPr>
            <a:r>
              <a:rPr lang="en-US"/>
              <a:t>There are many ways to make software. One way of describing the software development is to divide it into parts – disciplines that do the specific tasks to develop software. </a:t>
            </a:r>
            <a:endParaRPr/>
          </a:p>
          <a:p>
            <a:pPr indent="0" lvl="0" marL="0" rtl="0" algn="l">
              <a:spcBef>
                <a:spcPts val="0"/>
              </a:spcBef>
              <a:spcAft>
                <a:spcPts val="0"/>
              </a:spcAft>
              <a:buNone/>
            </a:pPr>
            <a:r>
              <a:rPr lang="en-US"/>
              <a:t>ISO_IEC_15504:</a:t>
            </a:r>
            <a:endParaRPr/>
          </a:p>
          <a:p>
            <a:pPr indent="0" lvl="0" marL="0" rtl="0" algn="l">
              <a:spcBef>
                <a:spcPts val="0"/>
              </a:spcBef>
              <a:spcAft>
                <a:spcPts val="0"/>
              </a:spcAft>
              <a:buNone/>
            </a:pPr>
            <a:r>
              <a:rPr lang="en-US"/>
              <a:t> ENG.01 Requirements Elicitation</a:t>
            </a:r>
            <a:endParaRPr/>
          </a:p>
          <a:p>
            <a:pPr indent="0" lvl="0" marL="0" rtl="0" algn="l">
              <a:spcBef>
                <a:spcPts val="0"/>
              </a:spcBef>
              <a:spcAft>
                <a:spcPts val="0"/>
              </a:spcAft>
              <a:buNone/>
            </a:pPr>
            <a:r>
              <a:rPr lang="en-US"/>
              <a:t>    ENG.02 System Requirements Analysis</a:t>
            </a:r>
            <a:endParaRPr/>
          </a:p>
          <a:p>
            <a:pPr indent="0" lvl="0" marL="0" rtl="0" algn="l">
              <a:spcBef>
                <a:spcPts val="0"/>
              </a:spcBef>
              <a:spcAft>
                <a:spcPts val="0"/>
              </a:spcAft>
              <a:buNone/>
            </a:pPr>
            <a:r>
              <a:rPr lang="en-US"/>
              <a:t>    ENG.03 System Architectural Design</a:t>
            </a:r>
            <a:endParaRPr/>
          </a:p>
          <a:p>
            <a:pPr indent="0" lvl="0" marL="0" rtl="0" algn="l">
              <a:spcBef>
                <a:spcPts val="0"/>
              </a:spcBef>
              <a:spcAft>
                <a:spcPts val="0"/>
              </a:spcAft>
              <a:buNone/>
            </a:pPr>
            <a:r>
              <a:rPr lang="en-US"/>
              <a:t>    ENG.04 Software Requirements Analysis</a:t>
            </a:r>
            <a:endParaRPr/>
          </a:p>
          <a:p>
            <a:pPr indent="0" lvl="0" marL="0" rtl="0" algn="l">
              <a:spcBef>
                <a:spcPts val="0"/>
              </a:spcBef>
              <a:spcAft>
                <a:spcPts val="0"/>
              </a:spcAft>
              <a:buNone/>
            </a:pPr>
            <a:r>
              <a:rPr lang="en-US"/>
              <a:t>    ENG.05 Software Design</a:t>
            </a:r>
            <a:endParaRPr/>
          </a:p>
          <a:p>
            <a:pPr indent="0" lvl="0" marL="0" rtl="0" algn="l">
              <a:spcBef>
                <a:spcPts val="0"/>
              </a:spcBef>
              <a:spcAft>
                <a:spcPts val="0"/>
              </a:spcAft>
              <a:buNone/>
            </a:pPr>
            <a:r>
              <a:rPr lang="en-US"/>
              <a:t>    ENG.06 Software Construction</a:t>
            </a:r>
            <a:endParaRPr/>
          </a:p>
          <a:p>
            <a:pPr indent="0" lvl="0" marL="0" rtl="0" algn="l">
              <a:spcBef>
                <a:spcPts val="0"/>
              </a:spcBef>
              <a:spcAft>
                <a:spcPts val="0"/>
              </a:spcAft>
              <a:buNone/>
            </a:pPr>
            <a:r>
              <a:rPr lang="en-US"/>
              <a:t>    ENG.07 Software Integration</a:t>
            </a:r>
            <a:endParaRPr/>
          </a:p>
          <a:p>
            <a:pPr indent="0" lvl="0" marL="0" rtl="0" algn="l">
              <a:spcBef>
                <a:spcPts val="0"/>
              </a:spcBef>
              <a:spcAft>
                <a:spcPts val="0"/>
              </a:spcAft>
              <a:buNone/>
            </a:pPr>
            <a:r>
              <a:rPr lang="en-US"/>
              <a:t>    ENG.08 Software Testing</a:t>
            </a:r>
            <a:endParaRPr/>
          </a:p>
          <a:p>
            <a:pPr indent="0" lvl="0" marL="0" rtl="0" algn="l">
              <a:spcBef>
                <a:spcPts val="0"/>
              </a:spcBef>
              <a:spcAft>
                <a:spcPts val="0"/>
              </a:spcAft>
              <a:buNone/>
            </a:pPr>
            <a:r>
              <a:rPr lang="en-US"/>
              <a:t>    ENG.09 System Integration</a:t>
            </a:r>
            <a:endParaRPr/>
          </a:p>
          <a:p>
            <a:pPr indent="0" lvl="0" marL="0" rtl="0" algn="l">
              <a:spcBef>
                <a:spcPts val="0"/>
              </a:spcBef>
              <a:spcAft>
                <a:spcPts val="0"/>
              </a:spcAft>
              <a:buNone/>
            </a:pPr>
            <a:r>
              <a:rPr lang="en-US"/>
              <a:t>    ENG.10 System Testing</a:t>
            </a:r>
            <a:endParaRPr/>
          </a:p>
          <a:p>
            <a:pPr indent="0" lvl="0" marL="0" rtl="0" algn="l">
              <a:spcBef>
                <a:spcPts val="0"/>
              </a:spcBef>
              <a:spcAft>
                <a:spcPts val="0"/>
              </a:spcAft>
              <a:buNone/>
            </a:pPr>
            <a:r>
              <a:rPr lang="en-US"/>
              <a:t>    ENG.11 Software Installation</a:t>
            </a:r>
            <a:endParaRPr/>
          </a:p>
          <a:p>
            <a:pPr indent="0" lvl="0" marL="0" rtl="0" algn="l">
              <a:spcBef>
                <a:spcPts val="0"/>
              </a:spcBef>
              <a:spcAft>
                <a:spcPts val="0"/>
              </a:spcAft>
              <a:buNone/>
            </a:pPr>
            <a:r>
              <a:rPr lang="en-US"/>
              <a:t>    ENG.12 Software and System Maintenance</a:t>
            </a:r>
            <a:endParaRPr/>
          </a:p>
          <a:p>
            <a:pPr indent="0" lvl="0" marL="0" rtl="0" algn="l">
              <a:spcBef>
                <a:spcPts val="0"/>
              </a:spcBef>
              <a:spcAft>
                <a:spcPts val="0"/>
              </a:spcAft>
              <a:buNone/>
            </a:pPr>
            <a:r>
              <a:rPr lang="en-US"/>
              <a:t>These disciplines describe the whole software development lifecycle. Of course, there are more disciplines like e.g. project management, but these twelve disciplines are directly related to the development itself. Other disciplines are important too, but are supportive to those basic ones.</a:t>
            </a:r>
            <a:endParaRPr/>
          </a:p>
        </p:txBody>
      </p:sp>
      <p:sp>
        <p:nvSpPr>
          <p:cNvPr id="405" name="Google Shape;405;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purpose of the Requirements Elicitation process is to gather, process, and track evolving customer needs and requirements throughout the life of the product and/or service so as to establish a requirements baseline that serves as the basis for defining the needed work products. Requirements elicitation may be performed by the acquirer or the developer of the system.</a:t>
            </a:r>
            <a:endParaRPr/>
          </a:p>
          <a:p>
            <a:pPr indent="0" lvl="0" marL="0" rtl="0" algn="l">
              <a:spcBef>
                <a:spcPts val="0"/>
              </a:spcBef>
              <a:spcAft>
                <a:spcPts val="0"/>
              </a:spcAft>
              <a:buNone/>
            </a:pPr>
            <a:r>
              <a:t/>
            </a:r>
            <a:endParaRPr/>
          </a:p>
        </p:txBody>
      </p:sp>
      <p:sp>
        <p:nvSpPr>
          <p:cNvPr id="412" name="Google Shape;412;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successful implementation of the process:</a:t>
            </a:r>
            <a:br>
              <a:rPr lang="en-US"/>
            </a:br>
            <a:endParaRPr/>
          </a:p>
          <a:p>
            <a:pPr indent="0" lvl="0" marL="0" rtl="0" algn="l">
              <a:spcBef>
                <a:spcPts val="0"/>
              </a:spcBef>
              <a:spcAft>
                <a:spcPts val="0"/>
              </a:spcAft>
              <a:buNone/>
            </a:pPr>
            <a:r>
              <a:rPr lang="en-US"/>
              <a:t>A defined set of system functional and non-functional requirements describing the problem to be solved are established. </a:t>
            </a:r>
            <a:endParaRPr/>
          </a:p>
          <a:p>
            <a:pPr indent="0" lvl="0" marL="0" rtl="0" algn="l">
              <a:spcBef>
                <a:spcPts val="0"/>
              </a:spcBef>
              <a:spcAft>
                <a:spcPts val="0"/>
              </a:spcAft>
              <a:buNone/>
            </a:pPr>
            <a:r>
              <a:rPr lang="en-US"/>
              <a:t>The appropriate techniques are performed to optimize the preferred project solution. </a:t>
            </a:r>
            <a:endParaRPr/>
          </a:p>
          <a:p>
            <a:pPr indent="0" lvl="0" marL="0" rtl="0" algn="l">
              <a:spcBef>
                <a:spcPts val="0"/>
              </a:spcBef>
              <a:spcAft>
                <a:spcPts val="0"/>
              </a:spcAft>
              <a:buNone/>
            </a:pPr>
            <a:r>
              <a:rPr lang="en-US"/>
              <a:t>System requirements are analyzed for correctness and testability. </a:t>
            </a:r>
            <a:endParaRPr/>
          </a:p>
          <a:p>
            <a:pPr indent="0" lvl="0" marL="0" rtl="0" algn="l">
              <a:spcBef>
                <a:spcPts val="0"/>
              </a:spcBef>
              <a:spcAft>
                <a:spcPts val="0"/>
              </a:spcAft>
              <a:buNone/>
            </a:pPr>
            <a:r>
              <a:rPr lang="en-US"/>
              <a:t>The impact of the system requirements on the operating environment are understood. </a:t>
            </a:r>
            <a:endParaRPr/>
          </a:p>
          <a:p>
            <a:pPr indent="0" lvl="0" marL="0" rtl="0" algn="l">
              <a:spcBef>
                <a:spcPts val="0"/>
              </a:spcBef>
              <a:spcAft>
                <a:spcPts val="0"/>
              </a:spcAft>
              <a:buNone/>
            </a:pPr>
            <a:r>
              <a:rPr lang="en-US"/>
              <a:t>The requirements are prioritized, approved and updated as needed. </a:t>
            </a:r>
            <a:endParaRPr/>
          </a:p>
          <a:p>
            <a:pPr indent="0" lvl="0" marL="0" rtl="0" algn="l">
              <a:spcBef>
                <a:spcPts val="0"/>
              </a:spcBef>
              <a:spcAft>
                <a:spcPts val="0"/>
              </a:spcAft>
              <a:buNone/>
            </a:pPr>
            <a:r>
              <a:rPr lang="en-US"/>
              <a:t>Consistency and traceability is established between the system requirements and the customer’s requirements baseline. </a:t>
            </a:r>
            <a:endParaRPr/>
          </a:p>
          <a:p>
            <a:pPr indent="0" lvl="0" marL="0" rtl="0" algn="l">
              <a:spcBef>
                <a:spcPts val="0"/>
              </a:spcBef>
              <a:spcAft>
                <a:spcPts val="0"/>
              </a:spcAft>
              <a:buNone/>
            </a:pPr>
            <a:r>
              <a:rPr lang="en-US"/>
              <a:t>Changes to the baseline are evaluated for cost, schedule and technical impact. </a:t>
            </a:r>
            <a:endParaRPr/>
          </a:p>
          <a:p>
            <a:pPr indent="0" lvl="0" marL="0" rtl="0" algn="l">
              <a:spcBef>
                <a:spcPts val="0"/>
              </a:spcBef>
              <a:spcAft>
                <a:spcPts val="0"/>
              </a:spcAft>
              <a:buNone/>
            </a:pPr>
            <a:r>
              <a:rPr lang="en-US"/>
              <a:t>The system requirements are communicated to all affected parties and baselined. </a:t>
            </a:r>
            <a:endParaRPr/>
          </a:p>
          <a:p>
            <a:pPr indent="0" lvl="0" marL="0" rtl="0" algn="l">
              <a:spcBef>
                <a:spcPts val="0"/>
              </a:spcBef>
              <a:spcAft>
                <a:spcPts val="0"/>
              </a:spcAft>
              <a:buNone/>
            </a:pPr>
            <a:r>
              <a:t/>
            </a:r>
            <a:endParaRPr/>
          </a:p>
        </p:txBody>
      </p:sp>
      <p:sp>
        <p:nvSpPr>
          <p:cNvPr id="419" name="Google Shape;41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Since we are going to talk about software engineering it is good to know what </a:t>
            </a:r>
            <a:r>
              <a:rPr lang="en-US" strike="noStrike"/>
              <a:t>it means</a:t>
            </a:r>
            <a:r>
              <a:rPr lang="en-US"/>
              <a:t>. Don’t you think?</a:t>
            </a:r>
            <a:endParaRPr/>
          </a:p>
          <a:p>
            <a:pPr indent="0" lvl="0" marL="0" rtl="0" algn="l">
              <a:spcBef>
                <a:spcPts val="0"/>
              </a:spcBef>
              <a:spcAft>
                <a:spcPts val="0"/>
              </a:spcAft>
              <a:buNone/>
            </a:pPr>
            <a:r>
              <a:rPr lang="en-US"/>
              <a:t>Are you able to answer these few important questions? What do you think?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not worry if you are not sure about the right answer. This is the reason why we are all here. To try to answer these questions, to gain some basic knowledge about a field of study called software engineering and finally, to become a successful software engineer. Ok let’s start.</a:t>
            </a:r>
            <a:endParaRPr/>
          </a:p>
        </p:txBody>
      </p:sp>
      <p:sp>
        <p:nvSpPr>
          <p:cNvPr id="164" name="Google Shape;16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system architecture design</a:t>
            </a:r>
            <a:r>
              <a:rPr lang="en-US" strike="noStrike"/>
              <a:t> is a one </a:t>
            </a:r>
            <a:r>
              <a:rPr lang="en-US"/>
              <a:t>that identifies the elements of the system and meets the defined requirements. </a:t>
            </a:r>
            <a:endParaRPr/>
          </a:p>
          <a:p>
            <a:pPr indent="0" lvl="0" marL="0" rtl="0" algn="l">
              <a:spcBef>
                <a:spcPts val="0"/>
              </a:spcBef>
              <a:spcAft>
                <a:spcPts val="0"/>
              </a:spcAft>
              <a:buNone/>
            </a:pPr>
            <a:r>
              <a:rPr lang="en-US"/>
              <a:t>The system’s functional and non-functional requirements are addressed. </a:t>
            </a:r>
            <a:endParaRPr/>
          </a:p>
          <a:p>
            <a:pPr indent="0" lvl="0" marL="0" rtl="0" algn="l">
              <a:spcBef>
                <a:spcPts val="0"/>
              </a:spcBef>
              <a:spcAft>
                <a:spcPts val="0"/>
              </a:spcAft>
              <a:buNone/>
            </a:pPr>
            <a:r>
              <a:rPr lang="en-US"/>
              <a:t>The requirements are allocated to the elements of the system. </a:t>
            </a:r>
            <a:endParaRPr/>
          </a:p>
          <a:p>
            <a:pPr indent="0" lvl="0" marL="0" rtl="0" algn="l">
              <a:spcBef>
                <a:spcPts val="0"/>
              </a:spcBef>
              <a:spcAft>
                <a:spcPts val="0"/>
              </a:spcAft>
              <a:buNone/>
            </a:pPr>
            <a:r>
              <a:rPr lang="en-US"/>
              <a:t>Internal and external interfaces of each system element are defined. </a:t>
            </a:r>
            <a:endParaRPr/>
          </a:p>
          <a:p>
            <a:pPr indent="0" lvl="0" marL="0" rtl="0" algn="l">
              <a:spcBef>
                <a:spcPts val="0"/>
              </a:spcBef>
              <a:spcAft>
                <a:spcPts val="0"/>
              </a:spcAft>
              <a:buNone/>
            </a:pPr>
            <a:r>
              <a:rPr lang="en-US"/>
              <a:t>Verification between the system requirements and the system architecture is performed. </a:t>
            </a:r>
            <a:endParaRPr/>
          </a:p>
          <a:p>
            <a:pPr indent="0" lvl="0" marL="0" rtl="0" algn="l">
              <a:spcBef>
                <a:spcPts val="0"/>
              </a:spcBef>
              <a:spcAft>
                <a:spcPts val="0"/>
              </a:spcAft>
              <a:buNone/>
            </a:pPr>
            <a:r>
              <a:rPr lang="en-US"/>
              <a:t>The requirements allocated to the system elements and their interfaces are traceable to the customer’s requirements baseline. </a:t>
            </a:r>
            <a:endParaRPr/>
          </a:p>
          <a:p>
            <a:pPr indent="0" lvl="0" marL="0" rtl="0" algn="l">
              <a:spcBef>
                <a:spcPts val="0"/>
              </a:spcBef>
              <a:spcAft>
                <a:spcPts val="0"/>
              </a:spcAft>
              <a:buNone/>
            </a:pPr>
            <a:r>
              <a:rPr lang="en-US"/>
              <a:t>Consistency and traceability between the system requirements and system architecture design is maintained. </a:t>
            </a:r>
            <a:endParaRPr/>
          </a:p>
          <a:p>
            <a:pPr indent="0" lvl="0" marL="0" rtl="0" algn="l">
              <a:spcBef>
                <a:spcPts val="0"/>
              </a:spcBef>
              <a:spcAft>
                <a:spcPts val="0"/>
              </a:spcAft>
              <a:buNone/>
            </a:pPr>
            <a:r>
              <a:rPr lang="en-US"/>
              <a:t>The system requirements, the system architecture design, and their relationships are baselined and communicated to all affected parties. </a:t>
            </a:r>
            <a:endParaRPr/>
          </a:p>
          <a:p>
            <a:pPr indent="0" lvl="0" marL="0" rtl="0" algn="l">
              <a:spcBef>
                <a:spcPts val="0"/>
              </a:spcBef>
              <a:spcAft>
                <a:spcPts val="0"/>
              </a:spcAft>
              <a:buNone/>
            </a:pPr>
            <a:r>
              <a:t/>
            </a:r>
            <a:endParaRPr/>
          </a:p>
        </p:txBody>
      </p:sp>
      <p:sp>
        <p:nvSpPr>
          <p:cNvPr id="426" name="Google Shape;42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As a result of a successful implementation of Software requirements analysis process:</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requirements allocated to the software elements of the system and their interfaces are defined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Software requirements are analyzed for correctness and testability</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impact of software requirements on the operating environment are understood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Consistency and traceability are established between the software requirements and system requirements</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Prioritization for implementing the software requirements is defined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software requirements are approved and updated as needed</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Changes to the software requirements are evaluated for cost, schedule and technical impact</a:t>
            </a:r>
            <a:r>
              <a:rPr lang="en-US"/>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software requirements are baselined and communicated to all affected parties.</a:t>
            </a:r>
            <a:r>
              <a:rPr lang="en-US"/>
              <a:t> </a:t>
            </a:r>
            <a:endParaRPr/>
          </a:p>
          <a:p>
            <a:pPr indent="0" lvl="0" marL="0" rtl="0" algn="l">
              <a:spcBef>
                <a:spcPts val="0"/>
              </a:spcBef>
              <a:spcAft>
                <a:spcPts val="0"/>
              </a:spcAft>
              <a:buNone/>
            </a:pPr>
            <a:r>
              <a:t/>
            </a:r>
            <a:endParaRPr/>
          </a:p>
        </p:txBody>
      </p:sp>
      <p:sp>
        <p:nvSpPr>
          <p:cNvPr id="433" name="Google Shape;43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software architectural design is developed and baselined that describes the software elements that will implement the software requirements. </a:t>
            </a:r>
            <a:endParaRPr/>
          </a:p>
          <a:p>
            <a:pPr indent="0" lvl="0" marL="0" rtl="0" algn="l">
              <a:spcBef>
                <a:spcPts val="0"/>
              </a:spcBef>
              <a:spcAft>
                <a:spcPts val="0"/>
              </a:spcAft>
              <a:buNone/>
            </a:pPr>
            <a:r>
              <a:rPr lang="en-US"/>
              <a:t>Internal and external interfaces of each software elements are defined. </a:t>
            </a:r>
            <a:endParaRPr/>
          </a:p>
          <a:p>
            <a:pPr indent="0" lvl="0" marL="0" rtl="0" algn="l">
              <a:spcBef>
                <a:spcPts val="0"/>
              </a:spcBef>
              <a:spcAft>
                <a:spcPts val="0"/>
              </a:spcAft>
              <a:buNone/>
            </a:pPr>
            <a:r>
              <a:rPr lang="en-US"/>
              <a:t>A detailed design is developed that describes software units that can be built and tested. </a:t>
            </a:r>
            <a:endParaRPr/>
          </a:p>
          <a:p>
            <a:pPr indent="0" lvl="0" marL="0" rtl="0" algn="l">
              <a:spcBef>
                <a:spcPts val="0"/>
              </a:spcBef>
              <a:spcAft>
                <a:spcPts val="0"/>
              </a:spcAft>
              <a:buNone/>
            </a:pPr>
            <a:r>
              <a:rPr lang="en-US"/>
              <a:t>Consistency and traceability are established between software requirements and software design. </a:t>
            </a:r>
            <a:endParaRPr/>
          </a:p>
          <a:p>
            <a:pPr indent="0" lvl="0" marL="0" rtl="0" algn="l">
              <a:spcBef>
                <a:spcPts val="0"/>
              </a:spcBef>
              <a:spcAft>
                <a:spcPts val="0"/>
              </a:spcAft>
              <a:buNone/>
            </a:pPr>
            <a:r>
              <a:t/>
            </a:r>
            <a:endParaRPr/>
          </a:p>
        </p:txBody>
      </p:sp>
      <p:sp>
        <p:nvSpPr>
          <p:cNvPr id="440" name="Google Shape;440;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Verification criteria are defined for all software units against their requirements. </a:t>
            </a:r>
            <a:endParaRPr/>
          </a:p>
          <a:p>
            <a:pPr indent="0" lvl="0" marL="0" rtl="0" algn="l">
              <a:spcBef>
                <a:spcPts val="0"/>
              </a:spcBef>
              <a:spcAft>
                <a:spcPts val="0"/>
              </a:spcAft>
              <a:buNone/>
            </a:pPr>
            <a:r>
              <a:rPr lang="en-US"/>
              <a:t>Software units defined by the design are produced. </a:t>
            </a:r>
            <a:endParaRPr/>
          </a:p>
          <a:p>
            <a:pPr indent="0" lvl="0" marL="0" rtl="0" algn="l">
              <a:spcBef>
                <a:spcPts val="0"/>
              </a:spcBef>
              <a:spcAft>
                <a:spcPts val="0"/>
              </a:spcAft>
              <a:buNone/>
            </a:pPr>
            <a:r>
              <a:rPr lang="en-US"/>
              <a:t>Consistency and traceability are established between software requirements and design and software units. </a:t>
            </a:r>
            <a:endParaRPr/>
          </a:p>
          <a:p>
            <a:pPr indent="0" lvl="0" marL="0" rtl="0" algn="l">
              <a:spcBef>
                <a:spcPts val="0"/>
              </a:spcBef>
              <a:spcAft>
                <a:spcPts val="0"/>
              </a:spcAft>
              <a:buNone/>
            </a:pPr>
            <a:r>
              <a:rPr lang="en-US"/>
              <a:t>Verification of the software units against the requirements and the design is accomplished. </a:t>
            </a:r>
            <a:endParaRPr/>
          </a:p>
          <a:p>
            <a:pPr indent="0" lvl="0" marL="0" rtl="0" algn="l">
              <a:spcBef>
                <a:spcPts val="0"/>
              </a:spcBef>
              <a:spcAft>
                <a:spcPts val="0"/>
              </a:spcAft>
              <a:buNone/>
            </a:pPr>
            <a:r>
              <a:t/>
            </a:r>
            <a:endParaRPr/>
          </a:p>
        </p:txBody>
      </p:sp>
      <p:sp>
        <p:nvSpPr>
          <p:cNvPr id="447" name="Google Shape;447;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An integration strategy is developed for software units consistent with the software design and the prioritized software requirements. </a:t>
            </a:r>
            <a:endParaRPr/>
          </a:p>
          <a:p>
            <a:pPr indent="0" lvl="0" marL="0" rtl="0" algn="l">
              <a:spcBef>
                <a:spcPts val="0"/>
              </a:spcBef>
              <a:spcAft>
                <a:spcPts val="0"/>
              </a:spcAft>
              <a:buNone/>
            </a:pPr>
            <a:r>
              <a:rPr lang="en-US"/>
              <a:t>Verification criteria for software items are developed that ensure compliance with the software requirements allocated to the items. </a:t>
            </a:r>
            <a:endParaRPr/>
          </a:p>
          <a:p>
            <a:pPr indent="0" lvl="0" marL="0" rtl="0" algn="l">
              <a:spcBef>
                <a:spcPts val="0"/>
              </a:spcBef>
              <a:spcAft>
                <a:spcPts val="0"/>
              </a:spcAft>
              <a:buNone/>
            </a:pPr>
            <a:r>
              <a:rPr lang="en-US"/>
              <a:t>Software items are verified using the defined criteria. </a:t>
            </a:r>
            <a:endParaRPr/>
          </a:p>
          <a:p>
            <a:pPr indent="0" lvl="0" marL="0" rtl="0" algn="l">
              <a:spcBef>
                <a:spcPts val="0"/>
              </a:spcBef>
              <a:spcAft>
                <a:spcPts val="0"/>
              </a:spcAft>
              <a:buNone/>
            </a:pPr>
            <a:r>
              <a:rPr lang="en-US"/>
              <a:t>Software items defined by the integration strategy are produced. </a:t>
            </a:r>
            <a:endParaRPr/>
          </a:p>
          <a:p>
            <a:pPr indent="0" lvl="0" marL="0" rtl="0" algn="l">
              <a:spcBef>
                <a:spcPts val="0"/>
              </a:spcBef>
              <a:spcAft>
                <a:spcPts val="0"/>
              </a:spcAft>
              <a:buNone/>
            </a:pPr>
            <a:r>
              <a:rPr lang="en-US"/>
              <a:t>Results of integration testing are recorded. </a:t>
            </a:r>
            <a:endParaRPr/>
          </a:p>
          <a:p>
            <a:pPr indent="0" lvl="0" marL="0" rtl="0" algn="l">
              <a:spcBef>
                <a:spcPts val="0"/>
              </a:spcBef>
              <a:spcAft>
                <a:spcPts val="0"/>
              </a:spcAft>
              <a:buNone/>
            </a:pPr>
            <a:r>
              <a:rPr lang="en-US"/>
              <a:t>Consistency and traceability are established between software design and software items. </a:t>
            </a:r>
            <a:endParaRPr/>
          </a:p>
          <a:p>
            <a:pPr indent="0" lvl="0" marL="0" rtl="0" algn="l">
              <a:spcBef>
                <a:spcPts val="0"/>
              </a:spcBef>
              <a:spcAft>
                <a:spcPts val="0"/>
              </a:spcAft>
              <a:buNone/>
            </a:pPr>
            <a:r>
              <a:rPr lang="en-US"/>
              <a:t>A regression strategy is developed and applied for re-verifying software items when a change in software units (including associated requirements, design and code) occur. </a:t>
            </a:r>
            <a:endParaRPr/>
          </a:p>
          <a:p>
            <a:pPr indent="0" lvl="0" marL="0" rtl="0" algn="l">
              <a:spcBef>
                <a:spcPts val="0"/>
              </a:spcBef>
              <a:spcAft>
                <a:spcPts val="0"/>
              </a:spcAft>
              <a:buNone/>
            </a:pPr>
            <a:r>
              <a:t/>
            </a:r>
            <a:endParaRPr/>
          </a:p>
        </p:txBody>
      </p:sp>
      <p:sp>
        <p:nvSpPr>
          <p:cNvPr id="454" name="Google Shape;45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Criteria for the integrated software are developed that demonstrate compliance with the software requirements. </a:t>
            </a:r>
            <a:endParaRPr/>
          </a:p>
          <a:p>
            <a:pPr indent="0" lvl="0" marL="0" rtl="0" algn="l">
              <a:spcBef>
                <a:spcPts val="0"/>
              </a:spcBef>
              <a:spcAft>
                <a:spcPts val="0"/>
              </a:spcAft>
              <a:buNone/>
            </a:pPr>
            <a:r>
              <a:rPr lang="en-US"/>
              <a:t>Integrated software is verified using the defined criteria. </a:t>
            </a:r>
            <a:endParaRPr/>
          </a:p>
          <a:p>
            <a:pPr indent="0" lvl="0" marL="0" rtl="0" algn="l">
              <a:spcBef>
                <a:spcPts val="0"/>
              </a:spcBef>
              <a:spcAft>
                <a:spcPts val="0"/>
              </a:spcAft>
              <a:buNone/>
            </a:pPr>
            <a:r>
              <a:rPr lang="en-US"/>
              <a:t>Test results are recorded. </a:t>
            </a:r>
            <a:endParaRPr/>
          </a:p>
          <a:p>
            <a:pPr indent="0" lvl="0" marL="0" rtl="0" algn="l">
              <a:spcBef>
                <a:spcPts val="0"/>
              </a:spcBef>
              <a:spcAft>
                <a:spcPts val="0"/>
              </a:spcAft>
              <a:buNone/>
            </a:pPr>
            <a:r>
              <a:rPr lang="en-US"/>
              <a:t>A regression strategy is developed and applied for re-testing the integrated software when a change in software items is made. </a:t>
            </a:r>
            <a:endParaRPr/>
          </a:p>
          <a:p>
            <a:pPr indent="0" lvl="0" marL="0" rtl="0" algn="l">
              <a:spcBef>
                <a:spcPts val="0"/>
              </a:spcBef>
              <a:spcAft>
                <a:spcPts val="0"/>
              </a:spcAft>
              <a:buNone/>
            </a:pPr>
            <a:r>
              <a:t/>
            </a:r>
            <a:endParaRPr/>
          </a:p>
        </p:txBody>
      </p:sp>
      <p:sp>
        <p:nvSpPr>
          <p:cNvPr id="461" name="Google Shape;461;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strategy is developed to integrate the system according to the priorities of the system requirements. </a:t>
            </a:r>
            <a:endParaRPr/>
          </a:p>
          <a:p>
            <a:pPr indent="0" lvl="0" marL="0" rtl="0" algn="l">
              <a:spcBef>
                <a:spcPts val="0"/>
              </a:spcBef>
              <a:spcAft>
                <a:spcPts val="0"/>
              </a:spcAft>
              <a:buNone/>
            </a:pPr>
            <a:r>
              <a:rPr lang="en-US"/>
              <a:t>Criteria is developed to verify compliance with the system requirements allocated to the system elements, including the interfaces between system elements. </a:t>
            </a:r>
            <a:endParaRPr/>
          </a:p>
          <a:p>
            <a:pPr indent="0" lvl="0" marL="0" rtl="0" algn="l">
              <a:spcBef>
                <a:spcPts val="0"/>
              </a:spcBef>
              <a:spcAft>
                <a:spcPts val="0"/>
              </a:spcAft>
              <a:buNone/>
            </a:pPr>
            <a:r>
              <a:rPr lang="en-US"/>
              <a:t>The system integration is verified using the defined criteria. </a:t>
            </a:r>
            <a:endParaRPr/>
          </a:p>
          <a:p>
            <a:pPr indent="0" lvl="0" marL="0" rtl="0" algn="l">
              <a:spcBef>
                <a:spcPts val="0"/>
              </a:spcBef>
              <a:spcAft>
                <a:spcPts val="0"/>
              </a:spcAft>
              <a:buNone/>
            </a:pPr>
            <a:r>
              <a:rPr lang="en-US"/>
              <a:t>A regression strategy is developed and applied for re-testing the system [elements] when changes are made. </a:t>
            </a:r>
            <a:endParaRPr/>
          </a:p>
          <a:p>
            <a:pPr indent="0" lvl="0" marL="0" rtl="0" algn="l">
              <a:spcBef>
                <a:spcPts val="0"/>
              </a:spcBef>
              <a:spcAft>
                <a:spcPts val="0"/>
              </a:spcAft>
              <a:buNone/>
            </a:pPr>
            <a:r>
              <a:rPr lang="en-US"/>
              <a:t>Consistency and traceability are established between the system design and the integrated system elements. </a:t>
            </a:r>
            <a:endParaRPr/>
          </a:p>
          <a:p>
            <a:pPr indent="0" lvl="0" marL="0" rtl="0" algn="l">
              <a:spcBef>
                <a:spcPts val="0"/>
              </a:spcBef>
              <a:spcAft>
                <a:spcPts val="0"/>
              </a:spcAft>
              <a:buNone/>
            </a:pPr>
            <a:r>
              <a:rPr lang="en-US"/>
              <a:t>An integrated system, demonstrating compliance with the system design and validation that a complete set of useable deliverable system elements exists, is constructed. </a:t>
            </a:r>
            <a:endParaRPr/>
          </a:p>
          <a:p>
            <a:pPr indent="0" lvl="0" marL="0" rtl="0" algn="l">
              <a:spcBef>
                <a:spcPts val="0"/>
              </a:spcBef>
              <a:spcAft>
                <a:spcPts val="0"/>
              </a:spcAft>
              <a:buNone/>
            </a:pPr>
            <a:r>
              <a:t/>
            </a:r>
            <a:endParaRPr/>
          </a:p>
        </p:txBody>
      </p:sp>
      <p:sp>
        <p:nvSpPr>
          <p:cNvPr id="468" name="Google Shape;468;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Criteria for the integrated system are developed that demonstrate compliance with system requirements. </a:t>
            </a:r>
            <a:endParaRPr/>
          </a:p>
          <a:p>
            <a:pPr indent="0" lvl="0" marL="0" rtl="0" algn="l">
              <a:spcBef>
                <a:spcPts val="0"/>
              </a:spcBef>
              <a:spcAft>
                <a:spcPts val="0"/>
              </a:spcAft>
              <a:buNone/>
            </a:pPr>
            <a:r>
              <a:rPr lang="en-US"/>
              <a:t>The integrated system is verified using the defined criteria. </a:t>
            </a:r>
            <a:endParaRPr/>
          </a:p>
          <a:p>
            <a:pPr indent="0" lvl="0" marL="0" rtl="0" algn="l">
              <a:spcBef>
                <a:spcPts val="0"/>
              </a:spcBef>
              <a:spcAft>
                <a:spcPts val="0"/>
              </a:spcAft>
              <a:buNone/>
            </a:pPr>
            <a:r>
              <a:rPr lang="en-US"/>
              <a:t>Test results are recorded. </a:t>
            </a:r>
            <a:endParaRPr/>
          </a:p>
          <a:p>
            <a:pPr indent="0" lvl="0" marL="0" rtl="0" algn="l">
              <a:spcBef>
                <a:spcPts val="0"/>
              </a:spcBef>
              <a:spcAft>
                <a:spcPts val="0"/>
              </a:spcAft>
              <a:buNone/>
            </a:pPr>
            <a:r>
              <a:rPr lang="en-US"/>
              <a:t>A regression strategy is developed and applied for re-testing the integrated system should a change be made to existing system elements. </a:t>
            </a:r>
            <a:endParaRPr/>
          </a:p>
          <a:p>
            <a:pPr indent="0" lvl="0" marL="0" rtl="0" algn="l">
              <a:spcBef>
                <a:spcPts val="0"/>
              </a:spcBef>
              <a:spcAft>
                <a:spcPts val="0"/>
              </a:spcAft>
              <a:buNone/>
            </a:pPr>
            <a:r>
              <a:t/>
            </a:r>
            <a:endParaRPr/>
          </a:p>
        </p:txBody>
      </p:sp>
      <p:sp>
        <p:nvSpPr>
          <p:cNvPr id="475" name="Google Shape;475;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As a result of a successful implementation of the process:</a:t>
            </a:r>
            <a:br>
              <a:rPr lang="en-US"/>
            </a:br>
            <a:endParaRPr/>
          </a:p>
          <a:p>
            <a:pPr indent="0" lvl="0" marL="0" rtl="0" algn="l">
              <a:spcBef>
                <a:spcPts val="0"/>
              </a:spcBef>
              <a:spcAft>
                <a:spcPts val="0"/>
              </a:spcAft>
              <a:buNone/>
            </a:pPr>
            <a:r>
              <a:rPr lang="en-US"/>
              <a:t>A software installation strategy is developed. </a:t>
            </a:r>
            <a:endParaRPr/>
          </a:p>
          <a:p>
            <a:pPr indent="0" lvl="0" marL="0" rtl="0" algn="l">
              <a:spcBef>
                <a:spcPts val="0"/>
              </a:spcBef>
              <a:spcAft>
                <a:spcPts val="0"/>
              </a:spcAft>
              <a:buNone/>
            </a:pPr>
            <a:r>
              <a:rPr lang="en-US"/>
              <a:t>Criteria for software installation is developed that demonstrates compliance with the software installation requirements. </a:t>
            </a:r>
            <a:endParaRPr/>
          </a:p>
          <a:p>
            <a:pPr indent="0" lvl="0" marL="0" rtl="0" algn="l">
              <a:spcBef>
                <a:spcPts val="0"/>
              </a:spcBef>
              <a:spcAft>
                <a:spcPts val="0"/>
              </a:spcAft>
              <a:buNone/>
            </a:pPr>
            <a:r>
              <a:rPr lang="en-US"/>
              <a:t>The software product is installed in the target environment. </a:t>
            </a:r>
            <a:endParaRPr/>
          </a:p>
          <a:p>
            <a:pPr indent="0" lvl="0" marL="0" rtl="0" algn="l">
              <a:spcBef>
                <a:spcPts val="0"/>
              </a:spcBef>
              <a:spcAft>
                <a:spcPts val="0"/>
              </a:spcAft>
              <a:buNone/>
            </a:pPr>
            <a:r>
              <a:rPr lang="en-US"/>
              <a:t>Assure that the software product is ready for use in its intended environment. </a:t>
            </a:r>
            <a:endParaRPr/>
          </a:p>
        </p:txBody>
      </p:sp>
      <p:sp>
        <p:nvSpPr>
          <p:cNvPr id="482" name="Google Shape;482;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of a successful implementation of the process:</a:t>
            </a:r>
            <a:br>
              <a:rPr lang="en-US"/>
            </a:br>
            <a:endParaRPr/>
          </a:p>
          <a:p>
            <a:pPr indent="0" lvl="0" marL="0" rtl="0" algn="l">
              <a:spcBef>
                <a:spcPts val="0"/>
              </a:spcBef>
              <a:spcAft>
                <a:spcPts val="0"/>
              </a:spcAft>
              <a:buNone/>
            </a:pPr>
            <a:r>
              <a:rPr lang="en-US"/>
              <a:t>A maintenance strategy is developed to manage modification, migration and retirement of products according to the release strategy. </a:t>
            </a:r>
            <a:endParaRPr/>
          </a:p>
          <a:p>
            <a:pPr indent="0" lvl="0" marL="0" rtl="0" algn="l">
              <a:spcBef>
                <a:spcPts val="0"/>
              </a:spcBef>
              <a:spcAft>
                <a:spcPts val="0"/>
              </a:spcAft>
              <a:buNone/>
            </a:pPr>
            <a:r>
              <a:rPr lang="en-US"/>
              <a:t>The impact of changes to the existing system on organization, operations or interfaces are identified. </a:t>
            </a:r>
            <a:endParaRPr/>
          </a:p>
          <a:p>
            <a:pPr indent="0" lvl="0" marL="0" rtl="0" algn="l">
              <a:spcBef>
                <a:spcPts val="0"/>
              </a:spcBef>
              <a:spcAft>
                <a:spcPts val="0"/>
              </a:spcAft>
              <a:buNone/>
            </a:pPr>
            <a:r>
              <a:rPr lang="en-US"/>
              <a:t>Affected system/software documentation is updated as needed. </a:t>
            </a:r>
            <a:endParaRPr/>
          </a:p>
          <a:p>
            <a:pPr indent="0" lvl="0" marL="0" rtl="0" algn="l">
              <a:spcBef>
                <a:spcPts val="0"/>
              </a:spcBef>
              <a:spcAft>
                <a:spcPts val="0"/>
              </a:spcAft>
              <a:buNone/>
            </a:pPr>
            <a:r>
              <a:rPr lang="en-US"/>
              <a:t>Modified products are developed with associated tests that demonstrate that requirements are not compromised. </a:t>
            </a:r>
            <a:endParaRPr/>
          </a:p>
          <a:p>
            <a:pPr indent="0" lvl="0" marL="0" rtl="0" algn="l">
              <a:spcBef>
                <a:spcPts val="0"/>
              </a:spcBef>
              <a:spcAft>
                <a:spcPts val="0"/>
              </a:spcAft>
              <a:buNone/>
            </a:pPr>
            <a:r>
              <a:rPr lang="en-US"/>
              <a:t>Product upgrades are migrated to the customer’s environment. </a:t>
            </a:r>
            <a:endParaRPr/>
          </a:p>
          <a:p>
            <a:pPr indent="0" lvl="0" marL="0" rtl="0" algn="l">
              <a:spcBef>
                <a:spcPts val="0"/>
              </a:spcBef>
              <a:spcAft>
                <a:spcPts val="0"/>
              </a:spcAft>
              <a:buNone/>
            </a:pPr>
            <a:r>
              <a:rPr lang="en-US"/>
              <a:t>On request, products are retired from use in a controlled manner that minimizes disturbance to the customers. </a:t>
            </a:r>
            <a:endParaRPr/>
          </a:p>
          <a:p>
            <a:pPr indent="0" lvl="0" marL="0" rtl="0" algn="l">
              <a:spcBef>
                <a:spcPts val="0"/>
              </a:spcBef>
              <a:spcAft>
                <a:spcPts val="0"/>
              </a:spcAft>
              <a:buNone/>
            </a:pPr>
            <a:r>
              <a:rPr lang="en-US"/>
              <a:t>The system/software modification is communicated to all affected parties. </a:t>
            </a:r>
            <a:endParaRPr/>
          </a:p>
          <a:p>
            <a:pPr indent="0" lvl="0" marL="0" rtl="0" algn="l">
              <a:spcBef>
                <a:spcPts val="0"/>
              </a:spcBef>
              <a:spcAft>
                <a:spcPts val="0"/>
              </a:spcAft>
              <a:buNone/>
            </a:pPr>
            <a:r>
              <a:t/>
            </a:r>
            <a:endParaRPr/>
          </a:p>
        </p:txBody>
      </p:sp>
      <p:sp>
        <p:nvSpPr>
          <p:cNvPr id="489" name="Google Shape;489;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 you think that it is easy to build software? Can you think of some software products?</a:t>
            </a:r>
            <a:endParaRPr/>
          </a:p>
          <a:p>
            <a:pPr indent="0" lvl="0" marL="0" rtl="0" algn="l">
              <a:spcBef>
                <a:spcPts val="0"/>
              </a:spcBef>
              <a:spcAft>
                <a:spcPts val="0"/>
              </a:spcAft>
              <a:buNone/>
            </a:pPr>
            <a:r>
              <a:rPr lang="en-US"/>
              <a:t>MS Office, Car computer unit, airplane computer, mobile phone, …</a:t>
            </a:r>
            <a:endParaRPr/>
          </a:p>
          <a:p>
            <a:pPr indent="0" lvl="0" marL="0" rtl="0" algn="l">
              <a:spcBef>
                <a:spcPts val="0"/>
              </a:spcBef>
              <a:spcAft>
                <a:spcPts val="0"/>
              </a:spcAft>
              <a:buNone/>
            </a:pPr>
            <a:r>
              <a:rPr lang="en-US"/>
              <a:t>Try to answer this questions:</a:t>
            </a:r>
            <a:endParaRPr/>
          </a:p>
          <a:p>
            <a:pPr indent="0" lvl="0" marL="0" rtl="0" algn="l">
              <a:spcBef>
                <a:spcPts val="0"/>
              </a:spcBef>
              <a:spcAft>
                <a:spcPts val="0"/>
              </a:spcAft>
              <a:buNone/>
            </a:pPr>
            <a:r>
              <a:rPr lang="en-US"/>
              <a:t>Aren’t this programs and solutions quite big to do it at once? Where would you start do build such software?</a:t>
            </a:r>
            <a:endParaRPr/>
          </a:p>
          <a:p>
            <a:pPr indent="0" lvl="0" marL="0" rtl="0" algn="l">
              <a:spcBef>
                <a:spcPts val="0"/>
              </a:spcBef>
              <a:spcAft>
                <a:spcPts val="0"/>
              </a:spcAft>
              <a:buNone/>
            </a:pPr>
            <a:r>
              <a:rPr lang="en-US"/>
              <a:t>Are you able to code it yourself. How long will it take? Is it not better to cooperate with other people?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Software products are large and complex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Development requires analysis and synthesis</a:t>
            </a:r>
            <a:endParaRPr/>
          </a:p>
          <a:p>
            <a:pPr indent="0" lvl="1" marL="457200" rtl="0" algn="l">
              <a:spcBef>
                <a:spcPts val="0"/>
              </a:spcBef>
              <a:spcAft>
                <a:spcPts val="0"/>
              </a:spcAft>
              <a:buNone/>
            </a:pPr>
            <a:r>
              <a:rPr lang="en-US"/>
              <a:t>Analysis: break down a large problem into smaller, understandable pieces </a:t>
            </a:r>
            <a:endParaRPr/>
          </a:p>
          <a:p>
            <a:pPr indent="0" lvl="1" marL="457200" rtl="0" algn="l">
              <a:spcBef>
                <a:spcPts val="0"/>
              </a:spcBef>
              <a:spcAft>
                <a:spcPts val="0"/>
              </a:spcAft>
              <a:buNone/>
            </a:pPr>
            <a:r>
              <a:rPr lang="en-US"/>
              <a:t>abstraction is the key</a:t>
            </a:r>
            <a:endParaRPr/>
          </a:p>
          <a:p>
            <a:pPr indent="0" lvl="0" marL="0" rtl="0" algn="l">
              <a:spcBef>
                <a:spcPts val="0"/>
              </a:spcBef>
              <a:spcAft>
                <a:spcPts val="0"/>
              </a:spcAft>
              <a:buNone/>
            </a:pPr>
            <a:r>
              <a:rPr lang="en-US"/>
              <a:t>Synthesis: build (compose) a software from smaller building blocks</a:t>
            </a:r>
            <a:endParaRPr/>
          </a:p>
          <a:p>
            <a:pPr indent="0" lvl="1" marL="457200" rtl="0" algn="l">
              <a:spcBef>
                <a:spcPts val="0"/>
              </a:spcBef>
              <a:spcAft>
                <a:spcPts val="0"/>
              </a:spcAft>
              <a:buNone/>
            </a:pPr>
            <a:r>
              <a:rPr lang="en-US"/>
              <a:t>composition is challenging</a:t>
            </a:r>
            <a:endParaRPr/>
          </a:p>
          <a:p>
            <a:pPr indent="0" lvl="0" marL="0" rtl="0" algn="l">
              <a:spcBef>
                <a:spcPts val="0"/>
              </a:spcBef>
              <a:spcAft>
                <a:spcPts val="0"/>
              </a:spcAft>
              <a:buNone/>
            </a:pPr>
            <a:r>
              <a:t/>
            </a:r>
            <a:endParaRPr/>
          </a:p>
        </p:txBody>
      </p:sp>
      <p:sp>
        <p:nvSpPr>
          <p:cNvPr id="174" name="Google Shape;17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can use a model VSE for the small enterprises or very small development teams. Of course, we are presenting only the development processes.</a:t>
            </a:r>
            <a:endParaRPr/>
          </a:p>
          <a:p>
            <a:pPr indent="0" lvl="0" marL="0" rtl="0" algn="l">
              <a:spcBef>
                <a:spcPts val="0"/>
              </a:spcBef>
              <a:spcAft>
                <a:spcPts val="0"/>
              </a:spcAft>
              <a:buNone/>
            </a:pPr>
            <a:r>
              <a:rPr lang="en-US"/>
              <a:t>The software implementation initiation subprocess ensures that the project plan is committed to by the work team.</a:t>
            </a:r>
            <a:endParaRPr/>
          </a:p>
          <a:p>
            <a:pPr indent="0" lvl="0" marL="0" rtl="0" algn="l">
              <a:spcBef>
                <a:spcPts val="0"/>
              </a:spcBef>
              <a:spcAft>
                <a:spcPts val="0"/>
              </a:spcAft>
              <a:buNone/>
            </a:pPr>
            <a:r>
              <a:rPr lang="en-US"/>
              <a:t>The software requirements analysis subprocess analyzes the agreed to customer’s requirements and establishes the validated project requirements.</a:t>
            </a:r>
            <a:endParaRPr/>
          </a:p>
          <a:p>
            <a:pPr indent="0" lvl="0" marL="0" rtl="0" algn="l">
              <a:spcBef>
                <a:spcPts val="0"/>
              </a:spcBef>
              <a:spcAft>
                <a:spcPts val="0"/>
              </a:spcAft>
              <a:buNone/>
            </a:pPr>
            <a:r>
              <a:rPr lang="en-US"/>
              <a:t>The software architecture and detailed design subprocess transforms the software requirements to the system software architecture and software detailed design.</a:t>
            </a:r>
            <a:endParaRPr/>
          </a:p>
          <a:p>
            <a:pPr indent="0" lvl="0" marL="0" rtl="0" algn="l">
              <a:spcBef>
                <a:spcPts val="0"/>
              </a:spcBef>
              <a:spcAft>
                <a:spcPts val="0"/>
              </a:spcAft>
              <a:buNone/>
            </a:pPr>
            <a:r>
              <a:rPr lang="en-US"/>
              <a:t>The software construction subprocess develops the software code and data from the software design.</a:t>
            </a:r>
            <a:endParaRPr/>
          </a:p>
          <a:p>
            <a:pPr indent="0" lvl="0" marL="0" rtl="0" algn="l">
              <a:spcBef>
                <a:spcPts val="0"/>
              </a:spcBef>
              <a:spcAft>
                <a:spcPts val="0"/>
              </a:spcAft>
              <a:buNone/>
            </a:pPr>
            <a:r>
              <a:rPr lang="en-US"/>
              <a:t>The software integration and test subprocess ensures that the integrated software components satisfy the software requirements.</a:t>
            </a:r>
            <a:endParaRPr/>
          </a:p>
          <a:p>
            <a:pPr indent="0" lvl="0" marL="0" rtl="0" algn="l">
              <a:spcBef>
                <a:spcPts val="0"/>
              </a:spcBef>
              <a:spcAft>
                <a:spcPts val="0"/>
              </a:spcAft>
              <a:buNone/>
            </a:pPr>
            <a:r>
              <a:rPr lang="en-US"/>
              <a:t>The product delivery subprocess provides the integrated software product to the customer.</a:t>
            </a:r>
            <a:endParaRPr/>
          </a:p>
        </p:txBody>
      </p:sp>
      <p:sp>
        <p:nvSpPr>
          <p:cNvPr id="496" name="Google Shape;496;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000" u="none" cap="none" strike="noStrike">
              <a:solidFill>
                <a:schemeClr val="dk1"/>
              </a:solidFill>
              <a:latin typeface="Times New Roman"/>
              <a:ea typeface="Times New Roman"/>
              <a:cs typeface="Times New Roman"/>
              <a:sym typeface="Times New Roman"/>
            </a:endParaRPr>
          </a:p>
        </p:txBody>
      </p:sp>
      <p:sp>
        <p:nvSpPr>
          <p:cNvPr id="502" name="Google Shape;502;p50:notes"/>
          <p:cNvSpPr/>
          <p:nvPr>
            <p:ph idx="2" type="sldImg"/>
          </p:nvPr>
        </p:nvSpPr>
        <p:spPr>
          <a:xfrm>
            <a:off x="768458" y="612531"/>
            <a:ext cx="5332386" cy="3352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03" name="Google Shape;50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Software Production Layout.</a:t>
            </a:r>
            <a:endParaRPr/>
          </a:p>
          <a:p>
            <a:pPr indent="0" lvl="0" marL="0" rtl="0" algn="l">
              <a:spcBef>
                <a:spcPts val="0"/>
              </a:spcBef>
              <a:spcAft>
                <a:spcPts val="0"/>
              </a:spcAft>
              <a:buNone/>
            </a:pPr>
            <a:r>
              <a:rPr lang="en-US"/>
              <a:t>What is necessary to produce a software. We have already talked about</a:t>
            </a:r>
            <a:r>
              <a:rPr lang="en-US" strike="noStrike"/>
              <a:t> the </a:t>
            </a:r>
            <a:r>
              <a:rPr lang="en-US"/>
              <a:t>disciplines. Now, we have to talk about an ordering of the disciplines. The basic ordering is described by the process. Since we are developing software - software process. We can think of a process as a set of ordered tasks. It means series of steps involving activities, constraints, and resources that produce an intended output of some kind. In our case a software system.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532" name="Google Shape;53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Definition of Process</a:t>
            </a:r>
            <a:endParaRPr/>
          </a:p>
          <a:p>
            <a:pPr indent="0" lvl="0" marL="0" rtl="0" algn="l">
              <a:spcBef>
                <a:spcPts val="0"/>
              </a:spcBef>
              <a:spcAft>
                <a:spcPts val="0"/>
              </a:spcAft>
              <a:buNone/>
            </a:pPr>
            <a:r>
              <a:rPr lang="en-US"/>
              <a:t>A process usually involves a set of tools, techniques, relationships.</a:t>
            </a:r>
            <a:endParaRPr/>
          </a:p>
          <a:p>
            <a:pPr indent="0" lvl="0" marL="0" rtl="0" algn="l">
              <a:spcBef>
                <a:spcPts val="0"/>
              </a:spcBef>
              <a:spcAft>
                <a:spcPts val="0"/>
              </a:spcAft>
              <a:buNone/>
            </a:pPr>
            <a:r>
              <a:rPr lang="en-US"/>
              <a:t>Any process has the following characteristics:</a:t>
            </a:r>
            <a:endParaRPr/>
          </a:p>
          <a:p>
            <a:pPr indent="0" lvl="0" marL="0" rtl="0" algn="l">
              <a:spcBef>
                <a:spcPts val="0"/>
              </a:spcBef>
              <a:spcAft>
                <a:spcPts val="0"/>
              </a:spcAft>
              <a:buNone/>
            </a:pPr>
            <a:r>
              <a:rPr lang="en-US"/>
              <a:t>The process prescribes all the major process activities.</a:t>
            </a:r>
            <a:endParaRPr/>
          </a:p>
          <a:p>
            <a:pPr indent="0" lvl="0" marL="0" rtl="0" algn="l">
              <a:spcBef>
                <a:spcPts val="0"/>
              </a:spcBef>
              <a:spcAft>
                <a:spcPts val="0"/>
              </a:spcAft>
              <a:buNone/>
            </a:pPr>
            <a:r>
              <a:rPr lang="en-US"/>
              <a:t>The process uses resources, subject to a set of constraints, and produce intermediate and final product.</a:t>
            </a:r>
            <a:endParaRPr/>
          </a:p>
          <a:p>
            <a:pPr indent="0" lvl="0" marL="0" rtl="0" algn="l">
              <a:spcBef>
                <a:spcPts val="0"/>
              </a:spcBef>
              <a:spcAft>
                <a:spcPts val="0"/>
              </a:spcAft>
              <a:buNone/>
            </a:pPr>
            <a:r>
              <a:rPr lang="en-US"/>
              <a:t>The process may be composed of subprocesses that are linked in some way. The process may be defined as a hierarchy of processes, organized so that each subprocess has its own model.</a:t>
            </a:r>
            <a:endParaRPr/>
          </a:p>
          <a:p>
            <a:pPr indent="0" lvl="0" marL="0" rtl="0" algn="l">
              <a:spcBef>
                <a:spcPts val="0"/>
              </a:spcBef>
              <a:spcAft>
                <a:spcPts val="0"/>
              </a:spcAft>
              <a:buNone/>
            </a:pPr>
            <a:r>
              <a:rPr lang="en-US"/>
              <a:t>Each process activity has entry and exit criteria, so we know when the activity starts and ends.</a:t>
            </a:r>
            <a:endParaRPr/>
          </a:p>
          <a:p>
            <a:pPr indent="0" lvl="0" marL="0" rtl="0" algn="l">
              <a:spcBef>
                <a:spcPts val="0"/>
              </a:spcBef>
              <a:spcAft>
                <a:spcPts val="0"/>
              </a:spcAft>
              <a:buNone/>
            </a:pPr>
            <a:r>
              <a:rPr lang="en-US"/>
              <a:t>The activities are organized in a sequence, so that it is clear when one activity is performed relative to the other activities.</a:t>
            </a:r>
            <a:endParaRPr/>
          </a:p>
          <a:p>
            <a:pPr indent="0" lvl="0" marL="0" rtl="0" algn="l">
              <a:spcBef>
                <a:spcPts val="0"/>
              </a:spcBef>
              <a:spcAft>
                <a:spcPts val="0"/>
              </a:spcAft>
              <a:buNone/>
            </a:pPr>
            <a:r>
              <a:rPr lang="en-US"/>
              <a:t>Every process has a set of guiding principles that explain a goal of each activity.</a:t>
            </a:r>
            <a:endParaRPr/>
          </a:p>
          <a:p>
            <a:pPr indent="0" lvl="0" marL="0" rtl="0" algn="l">
              <a:spcBef>
                <a:spcPts val="0"/>
              </a:spcBef>
              <a:spcAft>
                <a:spcPts val="0"/>
              </a:spcAft>
              <a:buNone/>
            </a:pPr>
            <a:r>
              <a:rPr lang="en-US"/>
              <a:t>Constrains and controls may apply to an activity, resource or product.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Why to model a software development process?</a:t>
            </a:r>
            <a:r>
              <a:rPr lang="en-US" sz="2400"/>
              <a:t> </a:t>
            </a:r>
            <a:endParaRPr/>
          </a:p>
          <a:p>
            <a:pPr indent="0" lvl="0" marL="0" rtl="0" algn="l">
              <a:spcBef>
                <a:spcPts val="0"/>
              </a:spcBef>
              <a:spcAft>
                <a:spcPts val="0"/>
              </a:spcAft>
              <a:buNone/>
            </a:pPr>
            <a:r>
              <a:rPr lang="en-US" sz="2400"/>
              <a:t>The reasons to model a software process:</a:t>
            </a:r>
            <a:endParaRPr/>
          </a:p>
          <a:p>
            <a:pPr indent="0" lvl="1" marL="457200" rtl="0" algn="l">
              <a:spcBef>
                <a:spcPts val="0"/>
              </a:spcBef>
              <a:spcAft>
                <a:spcPts val="0"/>
              </a:spcAft>
              <a:buNone/>
            </a:pPr>
            <a:r>
              <a:rPr lang="en-US" sz="2000"/>
              <a:t>If the description of the development process is written down, it forms a common understanding of the activities, resources and constrains involved in the software development process</a:t>
            </a:r>
            <a:endParaRPr/>
          </a:p>
          <a:p>
            <a:pPr indent="0" lvl="1" marL="457200" rtl="0" algn="l">
              <a:spcBef>
                <a:spcPts val="0"/>
              </a:spcBef>
              <a:spcAft>
                <a:spcPts val="0"/>
              </a:spcAft>
              <a:buNone/>
            </a:pPr>
            <a:r>
              <a:rPr lang="en-US" sz="2000"/>
              <a:t>The creation of the process model helps the team to find inconsistencies, redundancies and omissions in the process. As the problems are solved the process becomes more effective and focused on the development of the final product</a:t>
            </a:r>
            <a:endParaRPr sz="2000"/>
          </a:p>
          <a:p>
            <a:pPr indent="0" lvl="0" marL="0" rtl="0" algn="l">
              <a:spcBef>
                <a:spcPts val="0"/>
              </a:spcBef>
              <a:spcAft>
                <a:spcPts val="0"/>
              </a:spcAft>
              <a:buNone/>
            </a:pPr>
            <a:r>
              <a:t/>
            </a:r>
            <a:endParaRPr sz="1100"/>
          </a:p>
        </p:txBody>
      </p:sp>
      <p:sp>
        <p:nvSpPr>
          <p:cNvPr id="592" name="Google Shape;592;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605" name="Google Shape;60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54:notes"/>
          <p:cNvSpPr/>
          <p:nvPr/>
        </p:nvSpPr>
        <p:spPr>
          <a:xfrm>
            <a:off x="1207576" y="4583723"/>
            <a:ext cx="25831" cy="1597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54:notes"/>
          <p:cNvSpPr/>
          <p:nvPr/>
        </p:nvSpPr>
        <p:spPr>
          <a:xfrm>
            <a:off x="1283454" y="4617428"/>
            <a:ext cx="25831" cy="2066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 first proposed models was the Waterfall Model. As the figure implies, the previous development stage should be completed before the next phase begins. Requirements are elicited from the customer and analyzed. System architecture is developed and the modules are designed. Then the system is implemented. After that the system goes to testing, it is installed and maintained. The model is easy to understand and describes all necessary prescriptions for the software development process.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Waterfall Model: Problems</a:t>
            </a:r>
            <a:endParaRPr/>
          </a:p>
          <a:p>
            <a:pPr indent="0" lvl="0" marL="0" rtl="0" algn="l">
              <a:spcBef>
                <a:spcPts val="0"/>
              </a:spcBef>
              <a:spcAft>
                <a:spcPts val="0"/>
              </a:spcAft>
              <a:buNone/>
            </a:pPr>
            <a:r>
              <a:rPr lang="en-US"/>
              <a:t>It takes too long to see results: nothing is executable or demonstrable until code is produced.</a:t>
            </a:r>
            <a:endParaRPr/>
          </a:p>
          <a:p>
            <a:pPr indent="0" lvl="0" marL="0" rtl="0" algn="l">
              <a:spcBef>
                <a:spcPts val="0"/>
              </a:spcBef>
              <a:spcAft>
                <a:spcPts val="0"/>
              </a:spcAft>
              <a:buNone/>
            </a:pPr>
            <a:r>
              <a:rPr lang="en-US"/>
              <a:t>It depends on stable, correct requirements.</a:t>
            </a:r>
            <a:endParaRPr/>
          </a:p>
          <a:p>
            <a:pPr indent="0" lvl="0" marL="0" rtl="0" algn="l">
              <a:spcBef>
                <a:spcPts val="0"/>
              </a:spcBef>
              <a:spcAft>
                <a:spcPts val="0"/>
              </a:spcAft>
              <a:buNone/>
            </a:pPr>
            <a:r>
              <a:rPr lang="en-US"/>
              <a:t>It delays the detection of errors until the end.</a:t>
            </a:r>
            <a:endParaRPr/>
          </a:p>
          <a:p>
            <a:pPr indent="0" lvl="0" marL="0" rtl="0" algn="l">
              <a:spcBef>
                <a:spcPts val="0"/>
              </a:spcBef>
              <a:spcAft>
                <a:spcPts val="0"/>
              </a:spcAft>
              <a:buNone/>
            </a:pPr>
            <a:r>
              <a:rPr lang="en-US"/>
              <a:t>It does not promote software reuse.</a:t>
            </a:r>
            <a:endParaRPr/>
          </a:p>
          <a:p>
            <a:pPr indent="0" lvl="0" marL="0" rtl="0" algn="l">
              <a:spcBef>
                <a:spcPts val="0"/>
              </a:spcBef>
              <a:spcAft>
                <a:spcPts val="0"/>
              </a:spcAft>
              <a:buNone/>
            </a:pPr>
            <a:r>
              <a:rPr lang="en-US"/>
              <a:t>It does not promote prototyping.</a:t>
            </a:r>
            <a:endParaRPr/>
          </a:p>
          <a:p>
            <a:pPr indent="0" lvl="0" marL="0" marR="0" rtl="0" algn="l">
              <a:lnSpc>
                <a:spcPct val="100000"/>
              </a:lnSpc>
              <a:spcBef>
                <a:spcPts val="0"/>
              </a:spcBef>
              <a:spcAft>
                <a:spcPts val="0"/>
              </a:spcAft>
              <a:buClr>
                <a:schemeClr val="dk1"/>
              </a:buClr>
              <a:buSzPts val="1200"/>
              <a:buFont typeface="Calibri"/>
              <a:buNone/>
            </a:pPr>
            <a:r>
              <a:rPr lang="en-US"/>
              <a:t>The biggest problem is that the model does not reflect the way in which the code </a:t>
            </a:r>
            <a:r>
              <a:rPr lang="en-US" strike="noStrike"/>
              <a:t>has been </a:t>
            </a:r>
            <a:r>
              <a:rPr lang="en-US"/>
              <a:t>developed. Unless the problem is very well understood, the software is usually developed in iterations.</a:t>
            </a:r>
            <a:endParaRPr/>
          </a:p>
          <a:p>
            <a:pPr indent="0" lvl="0" marL="0" rtl="0" algn="l">
              <a:spcBef>
                <a:spcPts val="0"/>
              </a:spcBef>
              <a:spcAft>
                <a:spcPts val="0"/>
              </a:spcAft>
              <a:buNone/>
            </a:pPr>
            <a:r>
              <a:rPr lang="en-US"/>
              <a:t>That is (also) the main issue that the model cannot solve. Of course, there is a simple solution to that but it is provided by other models. </a:t>
            </a:r>
            <a:endParaRPr/>
          </a:p>
        </p:txBody>
      </p:sp>
      <p:sp>
        <p:nvSpPr>
          <p:cNvPr id="625" name="Google Shape;625;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Software Development Process in Reality</a:t>
            </a:r>
            <a:endParaRPr/>
          </a:p>
          <a:p>
            <a:pPr indent="0" lvl="0" marL="0" rtl="0" algn="l">
              <a:spcBef>
                <a:spcPts val="0"/>
              </a:spcBef>
              <a:spcAft>
                <a:spcPts val="0"/>
              </a:spcAft>
              <a:buNone/>
            </a:pPr>
            <a:r>
              <a:rPr lang="en-US"/>
              <a:t>If the developers use a simple waterfall model or do not use a model at all, the reality might look messy. In reality the software development process is a mess, the developer switches from one discipline to </a:t>
            </a:r>
            <a:r>
              <a:rPr lang="en-US" strike="noStrike"/>
              <a:t>another</a:t>
            </a:r>
            <a:r>
              <a:rPr lang="en-US"/>
              <a:t>. The process is uncontrolled and the developers try to do what they think is (</a:t>
            </a:r>
            <a:r>
              <a:rPr lang="en-US" strike="noStrike"/>
              <a:t>the)</a:t>
            </a:r>
            <a:r>
              <a:rPr lang="en-US"/>
              <a:t> best for the progress. The result is a complete mess (chaos). They try to gather some requirements, once they get them they attempt to design, they realize that the design need some repair of previously written code, that code must be redesigned etc.</a:t>
            </a:r>
            <a:endParaRPr/>
          </a:p>
        </p:txBody>
      </p:sp>
      <p:sp>
        <p:nvSpPr>
          <p:cNvPr id="632" name="Google Shape;632;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000">
              <a:solidFill>
                <a:schemeClr val="dk1"/>
              </a:solidFill>
              <a:latin typeface="Times New Roman"/>
              <a:ea typeface="Times New Roman"/>
              <a:cs typeface="Times New Roman"/>
              <a:sym typeface="Times New Roman"/>
            </a:endParaRPr>
          </a:p>
        </p:txBody>
      </p:sp>
      <p:sp>
        <p:nvSpPr>
          <p:cNvPr id="655" name="Google Shape;65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Exploratory Programming</a:t>
            </a:r>
            <a:endParaRPr/>
          </a:p>
          <a:p>
            <a:pPr indent="0" lvl="0" marL="0" rtl="0" algn="l">
              <a:spcBef>
                <a:spcPts val="0"/>
              </a:spcBef>
              <a:spcAft>
                <a:spcPts val="0"/>
              </a:spcAft>
              <a:buNone/>
            </a:pPr>
            <a:r>
              <a:rPr lang="en-US"/>
              <a:t>Exploratory programming might be one of the solutions. Of course, this approach is a very abstract and describes only the very basics. The idea is that the specification is developed and after that a system is built. When the system is built somebody uses or tests it and answers the question whether it does what it should (what it is supposed to). If not, the system is rebuilt until it does what is expected by the user or tester. This approach is something like a predecessor of the prototyping approach. Prototyping will be explained later.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Waterfall Model with a Prototyping</a:t>
            </a:r>
            <a:endParaRPr/>
          </a:p>
          <a:p>
            <a:pPr indent="0" lvl="0" marL="0" rtl="0" algn="l">
              <a:spcBef>
                <a:spcPts val="0"/>
              </a:spcBef>
              <a:spcAft>
                <a:spcPts val="0"/>
              </a:spcAft>
              <a:buNone/>
            </a:pPr>
            <a:r>
              <a:rPr lang="en-US"/>
              <a:t>One of the easiest solutions to the “reality” problem is to introduce a prototyping to the waterfall development process. The software is made in small steps. The prototype is made in every stage – discipline, the prototype is evaluated and then if the prototype does what was expected from that part of the system, the next one is added. If not, the prototype is being rebuilt until appropriate solution is found. Then the other functionality is added. </a:t>
            </a:r>
            <a:endParaRPr/>
          </a:p>
        </p:txBody>
      </p:sp>
      <p:sp>
        <p:nvSpPr>
          <p:cNvPr id="684" name="Google Shape;684;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problems are large and sometimes tricky to handle. So we must begin investigating the problem by analyzing it. </a:t>
            </a:r>
            <a:r>
              <a:rPr lang="en-US" strike="noStrike"/>
              <a:t>Break it down </a:t>
            </a:r>
            <a:r>
              <a:rPr lang="en-US"/>
              <a:t>into pieces that we can understand and try to deal with them. The larger problems can then be described as a collection of small subproblems. </a:t>
            </a:r>
            <a:endParaRPr/>
          </a:p>
        </p:txBody>
      </p:sp>
      <p:sp>
        <p:nvSpPr>
          <p:cNvPr id="181" name="Google Shape;18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Prototyping model.</a:t>
            </a:r>
            <a:endParaRPr/>
          </a:p>
          <a:p>
            <a:pPr indent="0" lvl="0" marL="0" rtl="0" algn="l">
              <a:spcBef>
                <a:spcPts val="0"/>
              </a:spcBef>
              <a:spcAft>
                <a:spcPts val="0"/>
              </a:spcAft>
              <a:buNone/>
            </a:pPr>
            <a:r>
              <a:rPr lang="en-US"/>
              <a:t>We have presented the way the waterfall model can be connected to the prototyping model in the previous slide. On the other hand the prototyping model can itself be a base for a good process model. The model is based on the fact that the requirements are implemented as soon as possible and the result is seen very quickly. Requirements are elicited, then the design of the prototype is made and the system is implemented. Every discipline is revised until the result is acceptable to all customers, users and developers. </a:t>
            </a:r>
            <a:endParaRPr/>
          </a:p>
        </p:txBody>
      </p:sp>
      <p:sp>
        <p:nvSpPr>
          <p:cNvPr id="707" name="Google Shape;707;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V model.</a:t>
            </a:r>
            <a:endParaRPr/>
          </a:p>
          <a:p>
            <a:pPr indent="0" lvl="0" marL="0" rtl="0" algn="l">
              <a:spcBef>
                <a:spcPts val="0"/>
              </a:spcBef>
              <a:spcAft>
                <a:spcPts val="0"/>
              </a:spcAft>
              <a:buNone/>
            </a:pPr>
            <a:r>
              <a:rPr lang="en-US"/>
              <a:t>The V model is a variation to the waterfall model. The V model is based on testing. Testing is used to verify and validate all development test. The requirement analysis is validated by the acceptance testing, it means the users and customers test that the delivered system really does what it should do. The system testing verifies the design of the system. System testing is made by the developer to test whether all components that were made are connected correctly and the system works as planned. Unit and integration testing is made for the components and the integration of the components. </a:t>
            </a:r>
            <a:endParaRPr/>
          </a:p>
        </p:txBody>
      </p:sp>
      <p:sp>
        <p:nvSpPr>
          <p:cNvPr id="735" name="Google Shape;735;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Spiral Model.</a:t>
            </a:r>
            <a:endParaRPr/>
          </a:p>
          <a:p>
            <a:pPr indent="0" lvl="0" marL="0" rtl="0" algn="l">
              <a:spcBef>
                <a:spcPts val="0"/>
              </a:spcBef>
              <a:spcAft>
                <a:spcPts val="0"/>
              </a:spcAft>
              <a:buNone/>
            </a:pPr>
            <a:r>
              <a:rPr lang="en-US"/>
              <a:t>Spiral model is based on the iterative development. The spiral starts with the requirements and the plan of the project and iteration and requirements plan. The concept is evaluated. The principle works for all types of</a:t>
            </a:r>
            <a:r>
              <a:rPr lang="en-US" strike="noStrike"/>
              <a:t> </a:t>
            </a:r>
            <a:r>
              <a:rPr lang="en-US"/>
              <a:t>disciplines. The first result and prototype is a concept, the second prototype are requirements, the third prototype is a software design and the next prototype is a detailed design. The concept is also based on the risks evaluation. For example, if the designer is not sure whether the user will like the type of GUI, they might prototype it and run a test of what is preferred. </a:t>
            </a:r>
            <a:endParaRPr/>
          </a:p>
        </p:txBody>
      </p:sp>
      <p:sp>
        <p:nvSpPr>
          <p:cNvPr id="759" name="Google Shape;759;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SCRUM</a:t>
            </a:r>
            <a:endParaRPr/>
          </a:p>
          <a:p>
            <a:pPr indent="0" lvl="0" marL="0" rtl="0" algn="l">
              <a:spcBef>
                <a:spcPts val="0"/>
              </a:spcBef>
              <a:spcAft>
                <a:spcPts val="0"/>
              </a:spcAft>
              <a:buNone/>
            </a:pPr>
            <a:r>
              <a:rPr lang="en-US"/>
              <a:t>SCRUM is iterative software development process that is considered as an agile approach. </a:t>
            </a:r>
            <a:endParaRPr/>
          </a:p>
          <a:p>
            <a:pPr indent="0" lvl="0" marL="0" rtl="0" algn="l">
              <a:spcBef>
                <a:spcPts val="0"/>
              </a:spcBef>
              <a:spcAft>
                <a:spcPts val="0"/>
              </a:spcAft>
              <a:buNone/>
            </a:pPr>
            <a:r>
              <a:rPr lang="en-US"/>
              <a:t>Scrum is based on the principles of extreme programming and extends them. SCRUM can be used for the development of the process, maintenance of the process or software management.</a:t>
            </a:r>
            <a:endParaRPr/>
          </a:p>
          <a:p>
            <a:pPr indent="0" lvl="0" marL="0" rtl="0" algn="l">
              <a:spcBef>
                <a:spcPts val="0"/>
              </a:spcBef>
              <a:spcAft>
                <a:spcPts val="0"/>
              </a:spcAft>
              <a:buNone/>
            </a:pPr>
            <a:r>
              <a:rPr lang="en-US"/>
              <a:t>The main principles of scrum are:</a:t>
            </a:r>
            <a:endParaRPr/>
          </a:p>
          <a:p>
            <a:pPr indent="0" lvl="0" marL="0" rtl="0" algn="l">
              <a:spcBef>
                <a:spcPts val="0"/>
              </a:spcBef>
              <a:spcAft>
                <a:spcPts val="0"/>
              </a:spcAft>
              <a:buNone/>
            </a:pPr>
            <a:r>
              <a:rPr lang="en-US"/>
              <a:t>There is no manager in the usual sense.</a:t>
            </a:r>
            <a:endParaRPr/>
          </a:p>
          <a:p>
            <a:pPr indent="0" lvl="0" marL="0" rtl="0" algn="l">
              <a:spcBef>
                <a:spcPts val="0"/>
              </a:spcBef>
              <a:spcAft>
                <a:spcPts val="0"/>
              </a:spcAft>
              <a:buNone/>
            </a:pPr>
            <a:r>
              <a:rPr lang="en-US"/>
              <a:t>Team activities are controlled by the SCRUM Master.</a:t>
            </a:r>
            <a:endParaRPr/>
          </a:p>
          <a:p>
            <a:pPr indent="0" lvl="0" marL="0" rtl="0" algn="l">
              <a:spcBef>
                <a:spcPts val="0"/>
              </a:spcBef>
              <a:spcAft>
                <a:spcPts val="0"/>
              </a:spcAft>
              <a:buNone/>
            </a:pPr>
            <a:r>
              <a:rPr lang="en-US"/>
              <a:t>Team is involved in the planning.</a:t>
            </a:r>
            <a:endParaRPr/>
          </a:p>
          <a:p>
            <a:pPr indent="0" lvl="0" marL="0" rtl="0" algn="l">
              <a:spcBef>
                <a:spcPts val="0"/>
              </a:spcBef>
              <a:spcAft>
                <a:spcPts val="0"/>
              </a:spcAft>
              <a:buNone/>
            </a:pPr>
            <a:r>
              <a:rPr lang="en-US"/>
              <a:t>Tasks are not assigned to the team members. Team members take them themselves.</a:t>
            </a:r>
            <a:endParaRPr/>
          </a:p>
          <a:p>
            <a:pPr indent="0" lvl="0" marL="0" rtl="0" algn="l">
              <a:spcBef>
                <a:spcPts val="0"/>
              </a:spcBef>
              <a:spcAft>
                <a:spcPts val="0"/>
              </a:spcAft>
              <a:buNone/>
            </a:pPr>
            <a:r>
              <a:rPr lang="en-US"/>
              <a:t>15 minutes scrum meeting every 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4" name="Google Shape;794;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joke is describe the basic idea of the scrum - there are two types of  role groups – those who are committed and those that are only involved.</a:t>
            </a:r>
            <a:endParaRPr/>
          </a:p>
          <a:p>
            <a:pPr indent="0" lvl="0" marL="0" rtl="0" algn="l">
              <a:spcBef>
                <a:spcPts val="0"/>
              </a:spcBef>
              <a:spcAft>
                <a:spcPts val="0"/>
              </a:spcAft>
              <a:buNone/>
            </a:pPr>
            <a:r>
              <a:rPr lang="en-US"/>
              <a:t>Pigs – scrum master, project owner, team. Chickens – users, stakeholders, managers</a:t>
            </a:r>
            <a:endParaRPr/>
          </a:p>
          <a:p>
            <a:pPr indent="0" lvl="0" marL="0" rtl="0" algn="l">
              <a:spcBef>
                <a:spcPts val="0"/>
              </a:spcBef>
              <a:spcAft>
                <a:spcPts val="0"/>
              </a:spcAft>
              <a:buNone/>
            </a:pPr>
            <a:r>
              <a:t/>
            </a:r>
            <a:endParaRPr/>
          </a:p>
        </p:txBody>
      </p:sp>
      <p:sp>
        <p:nvSpPr>
          <p:cNvPr id="801" name="Google Shape;801;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several types of scrum meetings. Those meetings are held at the specific times and for a limited amount of time. For example the best daytime to do the daily scrum is a morning, when everybody starts his work or is at the end of previous work or in the middle of the problem. Everyone shares the information with (the) others. Sometimes the team members need some help from other team members.</a:t>
            </a:r>
            <a:endParaRPr/>
          </a:p>
          <a:p>
            <a:pPr indent="-274320" lvl="0" marL="274320" rtl="0" algn="l">
              <a:spcBef>
                <a:spcPts val="0"/>
              </a:spcBef>
              <a:spcAft>
                <a:spcPts val="0"/>
              </a:spcAft>
              <a:buClr>
                <a:schemeClr val="accent3"/>
              </a:buClr>
              <a:buSzPts val="1200"/>
              <a:buFont typeface="Noto Sans Symbols"/>
              <a:buChar char="⚫"/>
            </a:pPr>
            <a:r>
              <a:rPr lang="en-US"/>
              <a:t>Daily SCRUM</a:t>
            </a:r>
            <a:endParaRPr/>
          </a:p>
          <a:p>
            <a:pPr indent="-246888" lvl="1" marL="640080" rtl="0" algn="l">
              <a:spcBef>
                <a:spcPts val="0"/>
              </a:spcBef>
              <a:spcAft>
                <a:spcPts val="0"/>
              </a:spcAft>
              <a:buClr>
                <a:schemeClr val="dk1"/>
              </a:buClr>
              <a:buSzPts val="1200"/>
              <a:buFont typeface="Noto Sans Symbols"/>
              <a:buChar char="⚫"/>
            </a:pPr>
            <a:r>
              <a:rPr lang="en-US"/>
              <a:t>During the actual sprint, 15-20 minutes</a:t>
            </a:r>
            <a:endParaRPr/>
          </a:p>
          <a:p>
            <a:pPr indent="-274320" lvl="0" marL="274320" rtl="0" algn="l">
              <a:spcBef>
                <a:spcPts val="0"/>
              </a:spcBef>
              <a:spcAft>
                <a:spcPts val="0"/>
              </a:spcAft>
              <a:buClr>
                <a:schemeClr val="accent3"/>
              </a:buClr>
              <a:buSzPts val="1200"/>
              <a:buFont typeface="Noto Sans Symbols"/>
              <a:buChar char="⚫"/>
            </a:pPr>
            <a:r>
              <a:rPr lang="en-US"/>
              <a:t>Sprint planning meeting</a:t>
            </a:r>
            <a:endParaRPr/>
          </a:p>
          <a:p>
            <a:pPr indent="-246888" lvl="1" marL="640080" rtl="0" algn="l">
              <a:spcBef>
                <a:spcPts val="0"/>
              </a:spcBef>
              <a:spcAft>
                <a:spcPts val="0"/>
              </a:spcAft>
              <a:buClr>
                <a:schemeClr val="dk1"/>
              </a:buClr>
              <a:buSzPts val="1200"/>
              <a:buFont typeface="Noto Sans Symbols"/>
              <a:buChar char="⚫"/>
            </a:pPr>
            <a:r>
              <a:rPr lang="en-US"/>
              <a:t>Before each sprint, limit 8h</a:t>
            </a:r>
            <a:endParaRPr/>
          </a:p>
          <a:p>
            <a:pPr indent="-274320" lvl="0" marL="274320" rtl="0" algn="l">
              <a:spcBef>
                <a:spcPts val="0"/>
              </a:spcBef>
              <a:spcAft>
                <a:spcPts val="0"/>
              </a:spcAft>
              <a:buClr>
                <a:schemeClr val="accent3"/>
              </a:buClr>
              <a:buSzPts val="1200"/>
              <a:buFont typeface="Noto Sans Symbols"/>
              <a:buChar char="⚫"/>
            </a:pPr>
            <a:r>
              <a:rPr lang="en-US"/>
              <a:t>Sprint review meeting</a:t>
            </a:r>
            <a:endParaRPr/>
          </a:p>
          <a:p>
            <a:pPr indent="-246888" lvl="1" marL="640080" rtl="0" algn="l">
              <a:spcBef>
                <a:spcPts val="0"/>
              </a:spcBef>
              <a:spcAft>
                <a:spcPts val="0"/>
              </a:spcAft>
              <a:buClr>
                <a:schemeClr val="dk1"/>
              </a:buClr>
              <a:buSzPts val="1200"/>
              <a:buFont typeface="Noto Sans Symbols"/>
              <a:buChar char="⚫"/>
            </a:pPr>
            <a:r>
              <a:rPr lang="en-US"/>
              <a:t>At the end of the sprint, system previews, limit 4h</a:t>
            </a:r>
            <a:endParaRPr/>
          </a:p>
          <a:p>
            <a:pPr indent="-274320" lvl="0" marL="274320" rtl="0" algn="l">
              <a:spcBef>
                <a:spcPts val="0"/>
              </a:spcBef>
              <a:spcAft>
                <a:spcPts val="0"/>
              </a:spcAft>
              <a:buClr>
                <a:schemeClr val="accent3"/>
              </a:buClr>
              <a:buSzPts val="1200"/>
              <a:buFont typeface="Noto Sans Symbols"/>
              <a:buChar char="⚫"/>
            </a:pPr>
            <a:r>
              <a:rPr lang="en-US"/>
              <a:t>Sprint retrospective</a:t>
            </a:r>
            <a:endParaRPr/>
          </a:p>
          <a:p>
            <a:pPr indent="-246888" lvl="1" marL="640080" rtl="0" algn="l">
              <a:spcBef>
                <a:spcPts val="0"/>
              </a:spcBef>
              <a:spcAft>
                <a:spcPts val="0"/>
              </a:spcAft>
              <a:buClr>
                <a:schemeClr val="dk1"/>
              </a:buClr>
              <a:buSzPts val="1200"/>
              <a:buFont typeface="Noto Sans Symbols"/>
              <a:buChar char="⚫"/>
            </a:pPr>
            <a:r>
              <a:rPr lang="en-US"/>
              <a:t>Feedback from the sprint, answers</a:t>
            </a:r>
            <a:endParaRPr/>
          </a:p>
          <a:p>
            <a:pPr indent="-246887" lvl="2" marL="914400" rtl="0" algn="l">
              <a:spcBef>
                <a:spcPts val="0"/>
              </a:spcBef>
              <a:spcAft>
                <a:spcPts val="0"/>
              </a:spcAft>
              <a:buClr>
                <a:schemeClr val="dk1"/>
              </a:buClr>
              <a:buSzPts val="1200"/>
              <a:buFont typeface="Noto Sans Symbols"/>
              <a:buChar char="⚫"/>
            </a:pPr>
            <a:r>
              <a:rPr lang="en-US"/>
              <a:t>What was done correctly</a:t>
            </a:r>
            <a:endParaRPr/>
          </a:p>
          <a:p>
            <a:pPr indent="-246887" lvl="2" marL="914400" rtl="0" algn="l">
              <a:spcBef>
                <a:spcPts val="0"/>
              </a:spcBef>
              <a:spcAft>
                <a:spcPts val="0"/>
              </a:spcAft>
              <a:buClr>
                <a:schemeClr val="dk1"/>
              </a:buClr>
              <a:buSzPts val="1200"/>
              <a:buFont typeface="Noto Sans Symbols"/>
              <a:buChar char="⚫"/>
            </a:pPr>
            <a:r>
              <a:rPr lang="en-US"/>
              <a:t>What could be done better</a:t>
            </a:r>
            <a:endParaRPr/>
          </a:p>
          <a:p>
            <a:pPr indent="0" lvl="0" marL="0" rtl="0" algn="l">
              <a:spcBef>
                <a:spcPts val="0"/>
              </a:spcBef>
              <a:spcAft>
                <a:spcPts val="0"/>
              </a:spcAft>
              <a:buNone/>
            </a:pPr>
            <a:r>
              <a:t/>
            </a:r>
            <a:endParaRPr/>
          </a:p>
        </p:txBody>
      </p:sp>
      <p:sp>
        <p:nvSpPr>
          <p:cNvPr id="808" name="Google Shape;808;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Once you have analyzed the problem, you must find out the solution to the subproblems. Then the issue it to construct the solution of the large problem that consists of these small subproblems. </a:t>
            </a:r>
            <a:endParaRPr/>
          </a:p>
        </p:txBody>
      </p:sp>
      <p:sp>
        <p:nvSpPr>
          <p:cNvPr id="189" name="Google Shape;18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Scrum Artifacts</a:t>
            </a:r>
            <a:endParaRPr/>
          </a:p>
          <a:p>
            <a:pPr indent="0" lvl="0" marL="0" rtl="0" algn="l">
              <a:spcBef>
                <a:spcPts val="0"/>
              </a:spcBef>
              <a:spcAft>
                <a:spcPts val="0"/>
              </a:spcAft>
              <a:buNone/>
            </a:pPr>
            <a:r>
              <a:rPr lang="en-US"/>
              <a:t>There are three basic scrum artifacts. The basic one is the product backlog that contains the requirements and the description what the software should do. Team selects the subset of the requirements set from this document and describes it in more detail in the sprint backlog. The tasks are described in the burn down document.</a:t>
            </a:r>
            <a:endParaRPr/>
          </a:p>
        </p:txBody>
      </p:sp>
      <p:sp>
        <p:nvSpPr>
          <p:cNvPr id="815" name="Google Shape;815;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see the other development processes the so called rigid processes, why they started.</a:t>
            </a:r>
            <a:endParaRPr/>
          </a:p>
          <a:p>
            <a:pPr indent="0" lvl="0" marL="0" rtl="0" algn="l">
              <a:spcBef>
                <a:spcPts val="0"/>
              </a:spcBef>
              <a:spcAft>
                <a:spcPts val="0"/>
              </a:spcAft>
              <a:buNone/>
            </a:pPr>
            <a:r>
              <a:rPr lang="en-US"/>
              <a:t>When the software system was developed, many project had some of these symptoms. When the symptom appeared the solution could be found but the roots of such a symptom must be treated (addressed) not the result.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Symptoms of Software Development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Inaccurate understanding of end-user needs</a:t>
            </a:r>
            <a:endParaRPr/>
          </a:p>
          <a:p>
            <a:pPr indent="0" lvl="0" marL="0" rtl="0" algn="l">
              <a:spcBef>
                <a:spcPts val="0"/>
              </a:spcBef>
              <a:spcAft>
                <a:spcPts val="0"/>
              </a:spcAft>
              <a:buNone/>
            </a:pPr>
            <a:r>
              <a:rPr lang="en-US"/>
              <a:t>Inability to deal with changing requirements</a:t>
            </a:r>
            <a:endParaRPr/>
          </a:p>
          <a:p>
            <a:pPr indent="0" lvl="0" marL="0" rtl="0" algn="l">
              <a:spcBef>
                <a:spcPts val="0"/>
              </a:spcBef>
              <a:spcAft>
                <a:spcPts val="0"/>
              </a:spcAft>
              <a:buNone/>
            </a:pPr>
            <a:r>
              <a:rPr lang="en-US"/>
              <a:t>Modules don’t integrate</a:t>
            </a:r>
            <a:endParaRPr/>
          </a:p>
          <a:p>
            <a:pPr indent="0" lvl="0" marL="0" rtl="0" algn="l">
              <a:spcBef>
                <a:spcPts val="0"/>
              </a:spcBef>
              <a:spcAft>
                <a:spcPts val="0"/>
              </a:spcAft>
              <a:buNone/>
            </a:pPr>
            <a:r>
              <a:rPr lang="en-US"/>
              <a:t>It is difficult to maintain or extend the software</a:t>
            </a:r>
            <a:endParaRPr/>
          </a:p>
          <a:p>
            <a:pPr indent="0" lvl="0" marL="0" rtl="0" algn="l">
              <a:spcBef>
                <a:spcPts val="0"/>
              </a:spcBef>
              <a:spcAft>
                <a:spcPts val="0"/>
              </a:spcAft>
              <a:buNone/>
            </a:pPr>
            <a:r>
              <a:rPr lang="en-US"/>
              <a:t>Late discovery of flaws</a:t>
            </a:r>
            <a:endParaRPr/>
          </a:p>
          <a:p>
            <a:pPr indent="0" lvl="0" marL="0" rtl="0" algn="l">
              <a:spcBef>
                <a:spcPts val="0"/>
              </a:spcBef>
              <a:spcAft>
                <a:spcPts val="0"/>
              </a:spcAft>
              <a:buNone/>
            </a:pPr>
            <a:r>
              <a:rPr lang="en-US"/>
              <a:t>Poor quality and performance of the software</a:t>
            </a:r>
            <a:endParaRPr/>
          </a:p>
          <a:p>
            <a:pPr indent="0" lvl="0" marL="0" rtl="0" algn="l">
              <a:spcBef>
                <a:spcPts val="0"/>
              </a:spcBef>
              <a:spcAft>
                <a:spcPts val="0"/>
              </a:spcAft>
              <a:buNone/>
            </a:pPr>
            <a:r>
              <a:rPr lang="en-US"/>
              <a:t>No coordinated team effort</a:t>
            </a:r>
            <a:endParaRPr/>
          </a:p>
          <a:p>
            <a:pPr indent="0" lvl="0" marL="0" rtl="0" algn="l">
              <a:spcBef>
                <a:spcPts val="0"/>
              </a:spcBef>
              <a:spcAft>
                <a:spcPts val="0"/>
              </a:spcAft>
              <a:buNone/>
            </a:pPr>
            <a:r>
              <a:rPr lang="en-US"/>
              <a:t>Build-and-release issues</a:t>
            </a:r>
            <a:endParaRPr/>
          </a:p>
          <a:p>
            <a:pPr indent="0" lvl="0" marL="0" rtl="0" algn="l">
              <a:spcBef>
                <a:spcPts val="0"/>
              </a:spcBef>
              <a:spcAft>
                <a:spcPts val="0"/>
              </a:spcAft>
              <a:buNone/>
            </a:pPr>
            <a:r>
              <a:t/>
            </a:r>
            <a:endParaRPr/>
          </a:p>
        </p:txBody>
      </p:sp>
      <p:sp>
        <p:nvSpPr>
          <p:cNvPr id="822" name="Google Shape;822;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To treat these root causes eliminates the symptoms and enables to develop and maintain software in a repeatable and predictable way.</a:t>
            </a:r>
            <a:endParaRPr sz="1200"/>
          </a:p>
          <a:p>
            <a:pPr indent="0" lvl="0" marL="0" rtl="0" algn="l">
              <a:spcBef>
                <a:spcPts val="0"/>
              </a:spcBef>
              <a:spcAft>
                <a:spcPts val="0"/>
              </a:spcAft>
              <a:buNone/>
            </a:pPr>
            <a:r>
              <a:t/>
            </a:r>
            <a:endParaRPr/>
          </a:p>
        </p:txBody>
      </p:sp>
      <p:sp>
        <p:nvSpPr>
          <p:cNvPr id="829" name="Google Shape;829;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Techniques exist that are proved to be commercially successful in eliminating the problems arising from root causes. When these best practices are followed the root causes are solved and no symptoms should occur.</a:t>
            </a:r>
            <a:endParaRPr/>
          </a:p>
        </p:txBody>
      </p:sp>
      <p:sp>
        <p:nvSpPr>
          <p:cNvPr id="836" name="Google Shape;836;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An </a:t>
            </a:r>
            <a:r>
              <a:rPr lang="en-US">
                <a:solidFill>
                  <a:srgbClr val="000099"/>
                </a:solidFill>
              </a:rPr>
              <a:t>iteration</a:t>
            </a:r>
            <a:r>
              <a:rPr lang="en-US"/>
              <a:t> is a complete development loop resulting in a release (internal or external) of an executable product, a subset of the final product under development, which grows incrementally from iteration to iteration to become the final system.</a:t>
            </a:r>
            <a:endParaRPr/>
          </a:p>
          <a:p>
            <a:pPr indent="0" lvl="0" marL="0" rtl="0" algn="l">
              <a:spcBef>
                <a:spcPts val="0"/>
              </a:spcBef>
              <a:spcAft>
                <a:spcPts val="0"/>
              </a:spcAft>
              <a:buNone/>
            </a:pPr>
            <a:r>
              <a:t/>
            </a:r>
            <a:endParaRPr/>
          </a:p>
        </p:txBody>
      </p:sp>
      <p:sp>
        <p:nvSpPr>
          <p:cNvPr id="873" name="Google Shape;873;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900"/>
              <a:t>Let’s imagine that you want to build a home.</a:t>
            </a:r>
            <a:endParaRPr/>
          </a:p>
          <a:p>
            <a:pPr indent="0" lvl="0" marL="0" rtl="0" algn="l">
              <a:spcBef>
                <a:spcPts val="0"/>
              </a:spcBef>
              <a:spcAft>
                <a:spcPts val="0"/>
              </a:spcAft>
              <a:buNone/>
            </a:pPr>
            <a:r>
              <a:t/>
            </a:r>
            <a:endParaRPr sz="900"/>
          </a:p>
          <a:p>
            <a:pPr indent="0" lvl="0" marL="0" marR="0" rtl="0" algn="l">
              <a:lnSpc>
                <a:spcPct val="100000"/>
              </a:lnSpc>
              <a:spcBef>
                <a:spcPts val="0"/>
              </a:spcBef>
              <a:spcAft>
                <a:spcPts val="0"/>
              </a:spcAft>
              <a:buClr>
                <a:schemeClr val="dk1"/>
              </a:buClr>
              <a:buSzPts val="900"/>
              <a:buFont typeface="Calibri"/>
              <a:buNone/>
            </a:pPr>
            <a:r>
              <a:rPr lang="en-US" sz="900">
                <a:solidFill>
                  <a:schemeClr val="dk1"/>
                </a:solidFill>
              </a:rPr>
              <a:t>Suppose that you get lost in the forest and you have a moment to build some type of a shelter before it gets dark, cold and possibly before it starts to rain. This will give you some small amount of time and you do not need much experience in building houses nor somebody else’s help. In case that your first attempt to pitch a roof fails, there is little damage (unless you let a heavy branch hit your head or break your bones…) and little effort wasted (money or time). You can easily rebuild the shelter in a few minutes. If you are not experienced at all, you will probably need more time and more attempts to finally build something like that. Anyway, you are able to do it yourself.</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Next example – the house. Ok, suppose that some of us</a:t>
            </a:r>
            <a:r>
              <a:rPr lang="en-US" sz="900" strike="noStrike"/>
              <a:t> are able to </a:t>
            </a:r>
            <a:r>
              <a:rPr lang="en-US" sz="900"/>
              <a:t>build the house themselves. Sometimes you ask your friend to do some work for you. Definitely, this way you spend some money to buy building material and you need to plan ahead - what to build, what type of work you need do first, second, next, … </a:t>
            </a:r>
            <a:endParaRPr/>
          </a:p>
          <a:p>
            <a:pPr indent="0" lvl="0" marL="0" rtl="0" algn="l">
              <a:spcBef>
                <a:spcPts val="0"/>
              </a:spcBef>
              <a:spcAft>
                <a:spcPts val="0"/>
              </a:spcAft>
              <a:buNone/>
            </a:pPr>
            <a:r>
              <a:rPr lang="en-US" sz="900"/>
              <a:t>Of course, you can still be in charge of everything and do it yourself.</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Next example – the block of flats. Now, you definitely need a plan, more money and more resources – people and materials to accomplish this.</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Next example – skyscraper. Can you do it yourself? I don’t think so. </a:t>
            </a:r>
            <a:r>
              <a:rPr lang="en-US" sz="900" strike="noStrike"/>
              <a:t>No individual can. You might be able to imagine or design its looks, its architecture, draw some basic plans but that’s it.</a:t>
            </a:r>
            <a:r>
              <a:rPr lang="en-US" sz="900"/>
              <a:t> You will definitely need some experienced people to do the rest for you. And I forgot one important </a:t>
            </a:r>
            <a:r>
              <a:rPr lang="en-US" sz="900" strike="noStrike"/>
              <a:t>thing</a:t>
            </a:r>
            <a:r>
              <a:rPr lang="en-US" sz="900"/>
              <a:t>: you will need a lot of money ;-).</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All these examples are metaphors for building</a:t>
            </a:r>
            <a:r>
              <a:rPr lang="en-US" sz="900" strike="noStrike"/>
              <a:t> </a:t>
            </a:r>
            <a:r>
              <a:rPr lang="en-US" sz="900"/>
              <a:t>software.</a:t>
            </a:r>
            <a:endParaRPr/>
          </a:p>
          <a:p>
            <a:pPr indent="0" lvl="0" marL="0" rtl="0" algn="l">
              <a:spcBef>
                <a:spcPts val="0"/>
              </a:spcBef>
              <a:spcAft>
                <a:spcPts val="0"/>
              </a:spcAft>
              <a:buNone/>
            </a:pPr>
            <a:r>
              <a:rPr lang="en-US" sz="900"/>
              <a:t>The first one – shelter – you want to do your own simple counter, function, that can write some words on the screen etc. Very easy application.</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Second one – the house. Let’s imagine for instance an application for your home library, a simple web page etc.</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Third one – the block of flats. This could be for instance ERP system for small enterprises, an accounting system, a large web page etc.</a:t>
            </a:r>
            <a:endParaRPr/>
          </a:p>
          <a:p>
            <a:pPr indent="0" lvl="0" marL="0" rtl="0" algn="l">
              <a:spcBef>
                <a:spcPts val="0"/>
              </a:spcBef>
              <a:spcAft>
                <a:spcPts val="0"/>
              </a:spcAft>
              <a:buNone/>
            </a:pPr>
            <a:r>
              <a:t/>
            </a:r>
            <a:endParaRPr sz="900"/>
          </a:p>
          <a:p>
            <a:pPr indent="0" lvl="0" marL="0" rtl="0" algn="l">
              <a:spcBef>
                <a:spcPts val="0"/>
              </a:spcBef>
              <a:spcAft>
                <a:spcPts val="0"/>
              </a:spcAft>
              <a:buNone/>
            </a:pPr>
            <a:r>
              <a:rPr lang="en-US" sz="900"/>
              <a:t>Fourth one – the skyscraper. Plane computer software, ERP system for a big company, …</a:t>
            </a:r>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97" name="Google Shape;19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Ok, going back to the Software Engineering - what will YOU do?</a:t>
            </a:r>
            <a:endParaRPr/>
          </a:p>
          <a:p>
            <a:pPr indent="0" lvl="0" marL="0" marR="0" rtl="0" algn="l">
              <a:lnSpc>
                <a:spcPct val="100000"/>
              </a:lnSpc>
              <a:spcBef>
                <a:spcPts val="0"/>
              </a:spcBef>
              <a:spcAft>
                <a:spcPts val="0"/>
              </a:spcAft>
              <a:buClr>
                <a:schemeClr val="dk1"/>
              </a:buClr>
              <a:buSzPts val="1200"/>
              <a:buFont typeface="Calibri"/>
              <a:buNone/>
            </a:pPr>
            <a:r>
              <a:rPr lang="en-US"/>
              <a:t>As a software engineer you will use you knowledge of computers and computing to help solve problems.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What terms do we need to know to explain this?</a:t>
            </a:r>
            <a:endParaRPr b="1"/>
          </a:p>
          <a:p>
            <a:pPr indent="0" lvl="0" marL="0" rtl="0" algn="l">
              <a:spcBef>
                <a:spcPts val="0"/>
              </a:spcBef>
              <a:spcAft>
                <a:spcPts val="0"/>
              </a:spcAft>
              <a:buNone/>
            </a:pPr>
            <a:r>
              <a:rPr b="1" lang="en-US"/>
              <a:t>Method</a:t>
            </a:r>
            <a:r>
              <a:rPr lang="en-US"/>
              <a:t>: refers to a formal procedure; a formal “recipe” for accomplishing a goal that is typically independent of the tools used</a:t>
            </a:r>
            <a:endParaRPr/>
          </a:p>
          <a:p>
            <a:pPr indent="0" lvl="0" marL="0" rtl="0" algn="l">
              <a:spcBef>
                <a:spcPts val="0"/>
              </a:spcBef>
              <a:spcAft>
                <a:spcPts val="0"/>
              </a:spcAft>
              <a:buNone/>
            </a:pPr>
            <a:r>
              <a:rPr b="1" lang="en-US"/>
              <a:t>Tool</a:t>
            </a:r>
            <a:r>
              <a:rPr lang="en-US"/>
              <a:t>: an instrument or automated system for accomplishing something in a better way</a:t>
            </a:r>
            <a:endParaRPr/>
          </a:p>
          <a:p>
            <a:pPr indent="0" lvl="0" marL="0" rtl="0" algn="l">
              <a:spcBef>
                <a:spcPts val="0"/>
              </a:spcBef>
              <a:spcAft>
                <a:spcPts val="0"/>
              </a:spcAft>
              <a:buNone/>
            </a:pPr>
            <a:r>
              <a:rPr b="1" lang="en-US"/>
              <a:t>Procedure</a:t>
            </a:r>
            <a:r>
              <a:rPr lang="en-US"/>
              <a:t>: a combination of tools and techniques to produce a product</a:t>
            </a:r>
            <a:endParaRPr/>
          </a:p>
          <a:p>
            <a:pPr indent="0" lvl="0" marL="0" rtl="0" algn="l">
              <a:spcBef>
                <a:spcPts val="0"/>
              </a:spcBef>
              <a:spcAft>
                <a:spcPts val="0"/>
              </a:spcAft>
              <a:buNone/>
            </a:pPr>
            <a:r>
              <a:rPr b="1" lang="en-US"/>
              <a:t>Paradigm:</a:t>
            </a:r>
            <a:r>
              <a:rPr lang="en-US"/>
              <a:t> philosophy or approach for building a product (e.g., OO vs. structured approaches)</a:t>
            </a:r>
            <a:endParaRPr/>
          </a:p>
          <a:p>
            <a:pPr indent="0" lvl="0" marL="0" rtl="0" algn="l">
              <a:spcBef>
                <a:spcPts val="0"/>
              </a:spcBef>
              <a:spcAft>
                <a:spcPts val="0"/>
              </a:spcAft>
              <a:buNone/>
            </a:pPr>
            <a:r>
              <a:rPr b="1" lang="en-US"/>
              <a:t>Computer science</a:t>
            </a:r>
            <a:r>
              <a:rPr lang="en-US"/>
              <a:t>: focusing on computer hardware, compilers, operating systems, and programming languages</a:t>
            </a:r>
            <a:endParaRPr/>
          </a:p>
          <a:p>
            <a:pPr indent="0" lvl="0" marL="0" rtl="0" algn="l">
              <a:spcBef>
                <a:spcPts val="0"/>
              </a:spcBef>
              <a:spcAft>
                <a:spcPts val="0"/>
              </a:spcAft>
              <a:buNone/>
            </a:pPr>
            <a:r>
              <a:rPr b="1" lang="en-US"/>
              <a:t>Software engineering</a:t>
            </a:r>
            <a:r>
              <a:rPr lang="en-US"/>
              <a:t>: a discipline that uses computer and software technologies as a problem-solving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on the figure, and you are certainly aware of - a computer science is about theories, hardware, functions etc.</a:t>
            </a:r>
            <a:endParaRPr/>
          </a:p>
          <a:p>
            <a:pPr indent="0" lvl="0" marL="0" rtl="0" algn="l">
              <a:spcBef>
                <a:spcPts val="0"/>
              </a:spcBef>
              <a:spcAft>
                <a:spcPts val="0"/>
              </a:spcAft>
              <a:buNone/>
            </a:pPr>
            <a:r>
              <a:rPr lang="en-US"/>
              <a:t>On the other hand there is a customer who wants to solve a problem. Customers might not be experienced (they are usually not), in computers and so it is your job to bring</a:t>
            </a:r>
            <a:r>
              <a:rPr lang="en-US" strike="sngStrike"/>
              <a:t> </a:t>
            </a:r>
            <a:r>
              <a:rPr lang="en-US"/>
              <a:t>the knowledge of computers and the problem </a:t>
            </a:r>
            <a:r>
              <a:rPr lang="en-US" strike="noStrike"/>
              <a:t>together</a:t>
            </a:r>
            <a:r>
              <a:rPr lang="en-US"/>
              <a:t>. Finding solution is your domain.</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The joining point that tries to combine the problem resolution with computer knowledge is called Software Engineering and the people who do the job are generally called Software Engineers.</a:t>
            </a:r>
            <a:endParaRPr/>
          </a:p>
          <a:p>
            <a:pPr indent="0" lvl="0" marL="0" rtl="0" algn="l">
              <a:spcBef>
                <a:spcPts val="0"/>
              </a:spcBef>
              <a:spcAft>
                <a:spcPts val="0"/>
              </a:spcAft>
              <a:buNone/>
            </a:pPr>
            <a:r>
              <a:t/>
            </a:r>
            <a:endParaRPr/>
          </a:p>
        </p:txBody>
      </p:sp>
      <p:sp>
        <p:nvSpPr>
          <p:cNvPr id="208" name="Google Shape;20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Two Dimensions of the Process</a:t>
            </a:r>
            <a:endParaRPr/>
          </a:p>
          <a:p>
            <a:pPr indent="0" lvl="0" marL="0" marR="0" rtl="0" algn="l">
              <a:lnSpc>
                <a:spcPct val="100000"/>
              </a:lnSpc>
              <a:spcBef>
                <a:spcPts val="0"/>
              </a:spcBef>
              <a:spcAft>
                <a:spcPts val="0"/>
              </a:spcAft>
              <a:buClr>
                <a:schemeClr val="dk1"/>
              </a:buClr>
              <a:buSzPts val="1200"/>
              <a:buFont typeface="Calibri"/>
              <a:buNone/>
            </a:pPr>
            <a:r>
              <a:rPr b="0" lang="en-US" sz="1200"/>
              <a:t>The rational unified process consist of phases – dynamic aspect of the process and workflows – static aspect of the process.</a:t>
            </a:r>
            <a:endParaRPr b="0" sz="1200"/>
          </a:p>
          <a:p>
            <a:pPr indent="0" lvl="0" marL="0" marR="0" rtl="0" algn="l">
              <a:lnSpc>
                <a:spcPct val="100000"/>
              </a:lnSpc>
              <a:spcBef>
                <a:spcPts val="0"/>
              </a:spcBef>
              <a:spcAft>
                <a:spcPts val="0"/>
              </a:spcAft>
              <a:buClr>
                <a:schemeClr val="dk1"/>
              </a:buClr>
              <a:buSzPts val="1200"/>
              <a:buFont typeface="Calibri"/>
              <a:buNone/>
            </a:pPr>
            <a:r>
              <a:rPr b="0" lang="en-US" sz="1200"/>
              <a:t>Static aspect of the process: how it is described in terms of activities, artifacts, workers and workflows – </a:t>
            </a:r>
            <a:r>
              <a:rPr lang="en-US" sz="1200"/>
              <a:t>organization along content</a:t>
            </a:r>
            <a:endParaRPr sz="1200"/>
          </a:p>
          <a:p>
            <a:pPr indent="0" lvl="0" marL="0" marR="0" rtl="0" algn="l">
              <a:lnSpc>
                <a:spcPct val="100000"/>
              </a:lnSpc>
              <a:spcBef>
                <a:spcPts val="0"/>
              </a:spcBef>
              <a:spcAft>
                <a:spcPts val="0"/>
              </a:spcAft>
              <a:buClr>
                <a:schemeClr val="dk1"/>
              </a:buClr>
              <a:buSzPts val="1200"/>
              <a:buFont typeface="Calibri"/>
              <a:buNone/>
            </a:pPr>
            <a:r>
              <a:rPr b="0" lang="en-US" sz="1200"/>
              <a:t>Dynamic aspect of the process as it is enacted: it is expressed in terms of cycles, phases, iterations, and milestones – </a:t>
            </a:r>
            <a:r>
              <a:rPr lang="en-US" sz="1200"/>
              <a:t>organization along time</a:t>
            </a:r>
            <a:endParaRPr sz="1200"/>
          </a:p>
          <a:p>
            <a:pPr indent="0" lvl="0" marL="0" rtl="0" algn="l">
              <a:spcBef>
                <a:spcPts val="0"/>
              </a:spcBef>
              <a:spcAft>
                <a:spcPts val="0"/>
              </a:spcAft>
              <a:buNone/>
            </a:pPr>
            <a:r>
              <a:rPr lang="en-US"/>
              <a:t>Static structure of the process describes </a:t>
            </a:r>
            <a:r>
              <a:rPr i="1" lang="en-US">
                <a:solidFill>
                  <a:srgbClr val="000099"/>
                </a:solidFill>
              </a:rPr>
              <a:t>who</a:t>
            </a:r>
            <a:r>
              <a:rPr lang="en-US"/>
              <a:t> is doing </a:t>
            </a:r>
            <a:r>
              <a:rPr i="1" lang="en-US">
                <a:solidFill>
                  <a:srgbClr val="000099"/>
                </a:solidFill>
              </a:rPr>
              <a:t>what</a:t>
            </a:r>
            <a:r>
              <a:rPr lang="en-US"/>
              <a:t>, </a:t>
            </a:r>
            <a:r>
              <a:rPr i="1" lang="en-US">
                <a:solidFill>
                  <a:srgbClr val="000099"/>
                </a:solidFill>
              </a:rPr>
              <a:t>how</a:t>
            </a:r>
            <a:r>
              <a:rPr lang="en-US"/>
              <a:t>, and </a:t>
            </a:r>
            <a:r>
              <a:rPr i="1" lang="en-US">
                <a:solidFill>
                  <a:srgbClr val="000099"/>
                </a:solidFill>
              </a:rPr>
              <a:t>when</a:t>
            </a:r>
            <a:r>
              <a:rPr lang="en-US"/>
              <a:t>.  The RUP is represented using following primary elements:</a:t>
            </a:r>
            <a:endParaRPr/>
          </a:p>
          <a:p>
            <a:pPr indent="0" lvl="1" marL="457200" rtl="0" algn="l">
              <a:spcBef>
                <a:spcPts val="0"/>
              </a:spcBef>
              <a:spcAft>
                <a:spcPts val="0"/>
              </a:spcAft>
              <a:buNone/>
            </a:pPr>
            <a:r>
              <a:rPr lang="en-US"/>
              <a:t>Roles: the </a:t>
            </a:r>
            <a:r>
              <a:rPr i="1" lang="en-US">
                <a:solidFill>
                  <a:srgbClr val="000099"/>
                </a:solidFill>
              </a:rPr>
              <a:t>who</a:t>
            </a:r>
            <a:endParaRPr/>
          </a:p>
          <a:p>
            <a:pPr indent="0" lvl="1" marL="457200" rtl="0" algn="l">
              <a:spcBef>
                <a:spcPts val="0"/>
              </a:spcBef>
              <a:spcAft>
                <a:spcPts val="0"/>
              </a:spcAft>
              <a:buNone/>
            </a:pPr>
            <a:r>
              <a:rPr lang="en-US"/>
              <a:t>Activities: the </a:t>
            </a:r>
            <a:r>
              <a:rPr i="1" lang="en-US">
                <a:solidFill>
                  <a:srgbClr val="000099"/>
                </a:solidFill>
              </a:rPr>
              <a:t>how</a:t>
            </a:r>
            <a:endParaRPr/>
          </a:p>
          <a:p>
            <a:pPr indent="0" lvl="1" marL="457200" rtl="0" algn="l">
              <a:spcBef>
                <a:spcPts val="0"/>
              </a:spcBef>
              <a:spcAft>
                <a:spcPts val="0"/>
              </a:spcAft>
              <a:buNone/>
            </a:pPr>
            <a:r>
              <a:rPr lang="en-US"/>
              <a:t>Artifact: the </a:t>
            </a:r>
            <a:r>
              <a:rPr i="1" lang="en-US">
                <a:solidFill>
                  <a:srgbClr val="000099"/>
                </a:solidFill>
              </a:rPr>
              <a:t>what</a:t>
            </a:r>
            <a:endParaRPr/>
          </a:p>
          <a:p>
            <a:pPr indent="0" lvl="1" marL="457200" rtl="0" algn="l">
              <a:spcBef>
                <a:spcPts val="0"/>
              </a:spcBef>
              <a:spcAft>
                <a:spcPts val="0"/>
              </a:spcAft>
              <a:buNone/>
            </a:pPr>
            <a:r>
              <a:rPr lang="en-US"/>
              <a:t>Workflow: the </a:t>
            </a:r>
            <a:r>
              <a:rPr i="1" lang="en-US">
                <a:solidFill>
                  <a:srgbClr val="000099"/>
                </a:solidFill>
              </a:rPr>
              <a:t>when</a:t>
            </a:r>
            <a:endParaRPr/>
          </a:p>
          <a:p>
            <a:pPr indent="0" lvl="0" marL="0" rtl="0" algn="l">
              <a:spcBef>
                <a:spcPts val="0"/>
              </a:spcBef>
              <a:spcAft>
                <a:spcPts val="0"/>
              </a:spcAft>
              <a:buNone/>
            </a:pPr>
            <a:r>
              <a:rPr lang="en-US"/>
              <a:t>A </a:t>
            </a:r>
            <a:r>
              <a:rPr lang="en-US">
                <a:solidFill>
                  <a:srgbClr val="000099"/>
                </a:solidFill>
              </a:rPr>
              <a:t>discipline</a:t>
            </a:r>
            <a:r>
              <a:rPr lang="en-US"/>
              <a:t> is the collection of above mentioned kinds of elements.</a:t>
            </a:r>
            <a:endParaRPr/>
          </a:p>
          <a:p>
            <a:pPr indent="0" lvl="0" marL="0" rtl="0" algn="l">
              <a:spcBef>
                <a:spcPts val="0"/>
              </a:spcBef>
              <a:spcAft>
                <a:spcPts val="0"/>
              </a:spcAft>
              <a:buNone/>
            </a:pPr>
            <a:r>
              <a:t/>
            </a:r>
            <a:endParaRPr/>
          </a:p>
        </p:txBody>
      </p:sp>
      <p:sp>
        <p:nvSpPr>
          <p:cNvPr id="1035" name="Google Shape;1035;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vodní snímek" type="title">
  <p:cSld name="TITLE">
    <p:spTree>
      <p:nvGrpSpPr>
        <p:cNvPr id="17" name="Shape 17"/>
        <p:cNvGrpSpPr/>
        <p:nvPr/>
      </p:nvGrpSpPr>
      <p:grpSpPr>
        <a:xfrm>
          <a:off x="0" y="0"/>
          <a:ext cx="0" cy="0"/>
          <a:chOff x="0" y="0"/>
          <a:chExt cx="0" cy="0"/>
        </a:xfrm>
      </p:grpSpPr>
      <p:sp>
        <p:nvSpPr>
          <p:cNvPr id="18" name="Google Shape;18;p260"/>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60"/>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040"/>
              <a:buNone/>
              <a:defRPr>
                <a:solidFill>
                  <a:srgbClr val="55556F"/>
                </a:solidFill>
              </a:defRPr>
            </a:lvl1pPr>
            <a:lvl2pPr lvl="1" algn="ctr">
              <a:spcBef>
                <a:spcPts val="400"/>
              </a:spcBef>
              <a:spcAft>
                <a:spcPts val="0"/>
              </a:spcAft>
              <a:buSzPts val="1700"/>
              <a:buNone/>
              <a:defRPr>
                <a:solidFill>
                  <a:srgbClr val="8B8B8D"/>
                </a:solidFill>
              </a:defRPr>
            </a:lvl2pPr>
            <a:lvl3pPr lvl="2" algn="ctr">
              <a:spcBef>
                <a:spcPts val="360"/>
              </a:spcBef>
              <a:spcAft>
                <a:spcPts val="0"/>
              </a:spcAft>
              <a:buSzPts val="1620"/>
              <a:buNone/>
              <a:defRPr>
                <a:solidFill>
                  <a:srgbClr val="8B8B8D"/>
                </a:solidFill>
              </a:defRPr>
            </a:lvl3pPr>
            <a:lvl4pPr lvl="3" algn="ctr">
              <a:spcBef>
                <a:spcPts val="320"/>
              </a:spcBef>
              <a:spcAft>
                <a:spcPts val="0"/>
              </a:spcAft>
              <a:buSzPts val="1600"/>
              <a:buNone/>
              <a:defRPr>
                <a:solidFill>
                  <a:srgbClr val="8B8B8D"/>
                </a:solidFill>
              </a:defRPr>
            </a:lvl4pPr>
            <a:lvl5pPr lvl="4" algn="ctr">
              <a:spcBef>
                <a:spcPts val="280"/>
              </a:spcBef>
              <a:spcAft>
                <a:spcPts val="0"/>
              </a:spcAft>
              <a:buSzPts val="1400"/>
              <a:buNone/>
              <a:defRPr>
                <a:solidFill>
                  <a:srgbClr val="8B8B8D"/>
                </a:solidFill>
              </a:defRPr>
            </a:lvl5pPr>
            <a:lvl6pPr lvl="5" algn="ctr">
              <a:spcBef>
                <a:spcPts val="260"/>
              </a:spcBef>
              <a:spcAft>
                <a:spcPts val="0"/>
              </a:spcAft>
              <a:buSzPts val="1300"/>
              <a:buNone/>
              <a:defRPr>
                <a:solidFill>
                  <a:srgbClr val="8B8B8D"/>
                </a:solidFill>
              </a:defRPr>
            </a:lvl6pPr>
            <a:lvl7pPr lvl="6" algn="ctr">
              <a:spcBef>
                <a:spcPts val="260"/>
              </a:spcBef>
              <a:spcAft>
                <a:spcPts val="0"/>
              </a:spcAft>
              <a:buSzPts val="1300"/>
              <a:buNone/>
              <a:defRPr>
                <a:solidFill>
                  <a:srgbClr val="8B8B8D"/>
                </a:solidFill>
              </a:defRPr>
            </a:lvl7pPr>
            <a:lvl8pPr lvl="7" algn="ctr">
              <a:spcBef>
                <a:spcPts val="260"/>
              </a:spcBef>
              <a:spcAft>
                <a:spcPts val="0"/>
              </a:spcAft>
              <a:buSzPts val="1300"/>
              <a:buNone/>
              <a:defRPr>
                <a:solidFill>
                  <a:srgbClr val="8B8B8D"/>
                </a:solidFill>
              </a:defRPr>
            </a:lvl8pPr>
            <a:lvl9pPr lvl="8" algn="ctr">
              <a:spcBef>
                <a:spcPts val="260"/>
              </a:spcBef>
              <a:spcAft>
                <a:spcPts val="0"/>
              </a:spcAft>
              <a:buSzPts val="1300"/>
              <a:buNone/>
              <a:defRPr>
                <a:solidFill>
                  <a:srgbClr val="8B8B8D"/>
                </a:solidFill>
              </a:defRPr>
            </a:lvl9pPr>
          </a:lstStyle>
          <a:p/>
        </p:txBody>
      </p:sp>
      <p:sp>
        <p:nvSpPr>
          <p:cNvPr id="20" name="Google Shape;20;p260"/>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60"/>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6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3" name="Google Shape;23;p260"/>
          <p:cNvCxnSpPr/>
          <p:nvPr/>
        </p:nvCxnSpPr>
        <p:spPr>
          <a:xfrm>
            <a:off x="685800" y="3398520"/>
            <a:ext cx="784860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3" name="Shape 73"/>
        <p:cNvGrpSpPr/>
        <p:nvPr/>
      </p:nvGrpSpPr>
      <p:grpSpPr>
        <a:xfrm>
          <a:off x="0" y="0"/>
          <a:ext cx="0" cy="0"/>
          <a:chOff x="0" y="0"/>
          <a:chExt cx="0" cy="0"/>
        </a:xfrm>
      </p:grpSpPr>
      <p:sp>
        <p:nvSpPr>
          <p:cNvPr id="74" name="Google Shape;74;p272"/>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72"/>
          <p:cNvSpPr txBox="1"/>
          <p:nvPr>
            <p:ph idx="1" type="body"/>
          </p:nvPr>
        </p:nvSpPr>
        <p:spPr>
          <a:xfrm>
            <a:off x="457347" y="1719263"/>
            <a:ext cx="4044293"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6" name="Google Shape;76;p272"/>
          <p:cNvSpPr txBox="1"/>
          <p:nvPr>
            <p:ph idx="2" type="body"/>
          </p:nvPr>
        </p:nvSpPr>
        <p:spPr>
          <a:xfrm>
            <a:off x="4642361" y="1719264"/>
            <a:ext cx="4044292" cy="2128837"/>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272"/>
          <p:cNvSpPr txBox="1"/>
          <p:nvPr>
            <p:ph idx="3" type="body"/>
          </p:nvPr>
        </p:nvSpPr>
        <p:spPr>
          <a:xfrm>
            <a:off x="4642361" y="4000501"/>
            <a:ext cx="4044292" cy="2130425"/>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8" name="Google Shape;78;p27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áhlaví části" type="secHead">
  <p:cSld name="SECTION_HEADER">
    <p:bg>
      <p:bgPr>
        <a:solidFill>
          <a:schemeClr val="dk2"/>
        </a:solidFill>
      </p:bgPr>
    </p:bg>
    <p:spTree>
      <p:nvGrpSpPr>
        <p:cNvPr id="81" name="Shape 81"/>
        <p:cNvGrpSpPr/>
        <p:nvPr/>
      </p:nvGrpSpPr>
      <p:grpSpPr>
        <a:xfrm>
          <a:off x="0" y="0"/>
          <a:ext cx="0" cy="0"/>
          <a:chOff x="0" y="0"/>
          <a:chExt cx="0" cy="0"/>
        </a:xfrm>
      </p:grpSpPr>
      <p:sp>
        <p:nvSpPr>
          <p:cNvPr id="82" name="Google Shape;82;p264"/>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64"/>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84" name="Google Shape;84;p264"/>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4"/>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6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87" name="Google Shape;87;p264"/>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ovnání" type="twoTxTwoObj">
  <p:cSld name="TWO_OBJECTS_WITH_TEXT">
    <p:spTree>
      <p:nvGrpSpPr>
        <p:cNvPr id="88" name="Shape 88"/>
        <p:cNvGrpSpPr/>
        <p:nvPr/>
      </p:nvGrpSpPr>
      <p:grpSpPr>
        <a:xfrm>
          <a:off x="0" y="0"/>
          <a:ext cx="0" cy="0"/>
          <a:chOff x="0" y="0"/>
          <a:chExt cx="0" cy="0"/>
        </a:xfrm>
      </p:grpSpPr>
      <p:sp>
        <p:nvSpPr>
          <p:cNvPr id="89" name="Google Shape;89;p27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73"/>
          <p:cNvSpPr txBox="1"/>
          <p:nvPr>
            <p:ph idx="1" type="body"/>
          </p:nvPr>
        </p:nvSpPr>
        <p:spPr>
          <a:xfrm>
            <a:off x="45720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1" name="Google Shape;91;p273"/>
          <p:cNvSpPr txBox="1"/>
          <p:nvPr>
            <p:ph idx="2" type="body"/>
          </p:nvPr>
        </p:nvSpPr>
        <p:spPr>
          <a:xfrm>
            <a:off x="45720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2" name="Google Shape;92;p273"/>
          <p:cNvSpPr txBox="1"/>
          <p:nvPr>
            <p:ph idx="3" type="body"/>
          </p:nvPr>
        </p:nvSpPr>
        <p:spPr>
          <a:xfrm>
            <a:off x="475488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latin typeface="Arial"/>
                <a:ea typeface="Arial"/>
                <a:cs typeface="Arial"/>
                <a:sym typeface="Aria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3" name="Google Shape;93;p273"/>
          <p:cNvSpPr txBox="1"/>
          <p:nvPr>
            <p:ph idx="4" type="body"/>
          </p:nvPr>
        </p:nvSpPr>
        <p:spPr>
          <a:xfrm>
            <a:off x="475488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4" name="Google Shape;94;p273"/>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73"/>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7" name="Google Shape;97;p273"/>
          <p:cNvCxnSpPr/>
          <p:nvPr/>
        </p:nvCxnSpPr>
        <p:spPr>
          <a:xfrm rot="5400000">
            <a:off x="2217817" y="4045823"/>
            <a:ext cx="4709160" cy="794"/>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ah s titulkem" type="objTx">
  <p:cSld name="OBJECT_WITH_CAPTION_TEXT">
    <p:spTree>
      <p:nvGrpSpPr>
        <p:cNvPr id="98" name="Shape 98"/>
        <p:cNvGrpSpPr/>
        <p:nvPr/>
      </p:nvGrpSpPr>
      <p:grpSpPr>
        <a:xfrm>
          <a:off x="0" y="0"/>
          <a:ext cx="0" cy="0"/>
          <a:chOff x="0" y="0"/>
          <a:chExt cx="0" cy="0"/>
        </a:xfrm>
      </p:grpSpPr>
      <p:sp>
        <p:nvSpPr>
          <p:cNvPr id="99" name="Google Shape;99;p274"/>
          <p:cNvSpPr txBox="1"/>
          <p:nvPr>
            <p:ph type="title"/>
          </p:nvPr>
        </p:nvSpPr>
        <p:spPr>
          <a:xfrm>
            <a:off x="457200" y="792080"/>
            <a:ext cx="2139696" cy="126187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74"/>
          <p:cNvSpPr txBox="1"/>
          <p:nvPr>
            <p:ph idx="1" type="body"/>
          </p:nvPr>
        </p:nvSpPr>
        <p:spPr>
          <a:xfrm>
            <a:off x="2971800" y="792080"/>
            <a:ext cx="5715000" cy="5577840"/>
          </a:xfrm>
          <a:prstGeom prst="rect">
            <a:avLst/>
          </a:prstGeom>
          <a:noFill/>
          <a:ln>
            <a:noFill/>
          </a:ln>
        </p:spPr>
        <p:txBody>
          <a:bodyPr anchorCtr="0" anchor="t" bIns="45700" lIns="91425" spcFirstLastPara="1" rIns="91425" wrap="square" tIns="45700">
            <a:norm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65760" lvl="2" marL="1371600" algn="l">
              <a:spcBef>
                <a:spcPts val="480"/>
              </a:spcBef>
              <a:spcAft>
                <a:spcPts val="0"/>
              </a:spcAft>
              <a:buSzPts val="216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101" name="Google Shape;101;p274"/>
          <p:cNvSpPr txBox="1"/>
          <p:nvPr>
            <p:ph idx="2" type="body"/>
          </p:nvPr>
        </p:nvSpPr>
        <p:spPr>
          <a:xfrm>
            <a:off x="457201" y="2130552"/>
            <a:ext cx="2139696" cy="4243615"/>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02" name="Google Shape;102;p274"/>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74"/>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7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5" name="Google Shape;105;p274"/>
          <p:cNvCxnSpPr/>
          <p:nvPr/>
        </p:nvCxnSpPr>
        <p:spPr>
          <a:xfrm rot="5400000">
            <a:off x="-13116" y="3580206"/>
            <a:ext cx="557784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ázek s titulkem" type="picTx">
  <p:cSld name="PICTURE_WITH_CAPTION_TEXT">
    <p:spTree>
      <p:nvGrpSpPr>
        <p:cNvPr id="106" name="Shape 106"/>
        <p:cNvGrpSpPr/>
        <p:nvPr/>
      </p:nvGrpSpPr>
      <p:grpSpPr>
        <a:xfrm>
          <a:off x="0" y="0"/>
          <a:ext cx="0" cy="0"/>
          <a:chOff x="0" y="0"/>
          <a:chExt cx="0" cy="0"/>
        </a:xfrm>
      </p:grpSpPr>
      <p:sp>
        <p:nvSpPr>
          <p:cNvPr id="107" name="Google Shape;107;p275"/>
          <p:cNvSpPr txBox="1"/>
          <p:nvPr>
            <p:ph type="title"/>
          </p:nvPr>
        </p:nvSpPr>
        <p:spPr>
          <a:xfrm>
            <a:off x="457200" y="792480"/>
            <a:ext cx="2142680" cy="12649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75"/>
          <p:cNvSpPr/>
          <p:nvPr>
            <p:ph idx="2" type="pic"/>
          </p:nvPr>
        </p:nvSpPr>
        <p:spPr>
          <a:xfrm>
            <a:off x="2858610" y="838201"/>
            <a:ext cx="5904390" cy="5500456"/>
          </a:xfrm>
          <a:prstGeom prst="rect">
            <a:avLst/>
          </a:prstGeom>
          <a:solidFill>
            <a:schemeClr val="lt2"/>
          </a:solidFill>
          <a:ln cap="flat" cmpd="sng" w="76200">
            <a:solidFill>
              <a:srgbClr val="FFFFFF"/>
            </a:solidFill>
            <a:prstDash val="solid"/>
            <a:miter lim="800000"/>
            <a:headEnd len="sm" w="sm" type="none"/>
            <a:tailEnd len="sm" w="sm" type="none"/>
          </a:ln>
          <a:effectLst>
            <a:outerShdw blurRad="50800" rotWithShape="0" algn="t" dir="5400000" dist="12700">
              <a:srgbClr val="000000">
                <a:alpha val="58823"/>
              </a:srgbClr>
            </a:outerShdw>
          </a:effectLst>
        </p:spPr>
        <p:txBody>
          <a:bodyPr anchorCtr="0" anchor="t" bIns="45700" lIns="91425" spcFirstLastPara="1" rIns="91425" wrap="square" tIns="45700">
            <a:normAutofit/>
          </a:bodyPr>
          <a:lstStyle>
            <a:lvl1pPr lvl="0" marR="0" rtl="0" algn="l">
              <a:spcBef>
                <a:spcPts val="640"/>
              </a:spcBef>
              <a:spcAft>
                <a:spcPts val="0"/>
              </a:spcAft>
              <a:buClr>
                <a:schemeClr val="accent1"/>
              </a:buClr>
              <a:buSzPts val="272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1"/>
              </a:buClr>
              <a:buSzPts val="238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accent1"/>
              </a:buClr>
              <a:buSzPts val="216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9" name="Google Shape;109;p275"/>
          <p:cNvSpPr txBox="1"/>
          <p:nvPr>
            <p:ph idx="1" type="body"/>
          </p:nvPr>
        </p:nvSpPr>
        <p:spPr>
          <a:xfrm>
            <a:off x="457200" y="2133600"/>
            <a:ext cx="2139696" cy="4242816"/>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10" name="Google Shape;110;p27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7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7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svislý text" type="vertTx">
  <p:cSld name="VERTICAL_TEXT">
    <p:spTree>
      <p:nvGrpSpPr>
        <p:cNvPr id="113" name="Shape 113"/>
        <p:cNvGrpSpPr/>
        <p:nvPr/>
      </p:nvGrpSpPr>
      <p:grpSpPr>
        <a:xfrm>
          <a:off x="0" y="0"/>
          <a:ext cx="0" cy="0"/>
          <a:chOff x="0" y="0"/>
          <a:chExt cx="0" cy="0"/>
        </a:xfrm>
      </p:grpSpPr>
      <p:sp>
        <p:nvSpPr>
          <p:cNvPr id="114" name="Google Shape;114;p27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76"/>
          <p:cNvSpPr txBox="1"/>
          <p:nvPr>
            <p:ph idx="1" type="body"/>
          </p:nvPr>
        </p:nvSpPr>
        <p:spPr>
          <a:xfrm rot="5400000">
            <a:off x="2133600" y="-76200"/>
            <a:ext cx="4876800" cy="82296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6" name="Google Shape;116;p27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7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7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vislý nadpis a text" type="vertTitleAndTx">
  <p:cSld name="VERTICAL_TITLE_AND_VERTICAL_TEXT">
    <p:spTree>
      <p:nvGrpSpPr>
        <p:cNvPr id="119" name="Shape 119"/>
        <p:cNvGrpSpPr/>
        <p:nvPr/>
      </p:nvGrpSpPr>
      <p:grpSpPr>
        <a:xfrm>
          <a:off x="0" y="0"/>
          <a:ext cx="0" cy="0"/>
          <a:chOff x="0" y="0"/>
          <a:chExt cx="0" cy="0"/>
        </a:xfrm>
      </p:grpSpPr>
      <p:sp>
        <p:nvSpPr>
          <p:cNvPr id="120" name="Google Shape;120;p277"/>
          <p:cNvSpPr txBox="1"/>
          <p:nvPr>
            <p:ph type="title"/>
          </p:nvPr>
        </p:nvSpPr>
        <p:spPr>
          <a:xfrm rot="5400000">
            <a:off x="4724400" y="2514600"/>
            <a:ext cx="5867400" cy="205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77"/>
          <p:cNvSpPr txBox="1"/>
          <p:nvPr>
            <p:ph idx="1" type="body"/>
          </p:nvPr>
        </p:nvSpPr>
        <p:spPr>
          <a:xfrm rot="5400000">
            <a:off x="533400" y="533400"/>
            <a:ext cx="5867400" cy="6019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2" name="Google Shape;122;p277"/>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77"/>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77"/>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áhlaví části" type="secHead">
  <p:cSld name="SECTION_HEADER">
    <p:bg>
      <p:bgPr>
        <a:solidFill>
          <a:schemeClr val="dk2"/>
        </a:solidFill>
      </p:bgPr>
    </p:bg>
    <p:spTree>
      <p:nvGrpSpPr>
        <p:cNvPr id="133" name="Shape 133"/>
        <p:cNvGrpSpPr/>
        <p:nvPr/>
      </p:nvGrpSpPr>
      <p:grpSpPr>
        <a:xfrm>
          <a:off x="0" y="0"/>
          <a:ext cx="0" cy="0"/>
          <a:chOff x="0" y="0"/>
          <a:chExt cx="0" cy="0"/>
        </a:xfrm>
      </p:grpSpPr>
      <p:sp>
        <p:nvSpPr>
          <p:cNvPr id="134" name="Google Shape;134;p265"/>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65"/>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136" name="Google Shape;136;p26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6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6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65"/>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obsah" type="obj">
  <p:cSld name="OBJECT">
    <p:spTree>
      <p:nvGrpSpPr>
        <p:cNvPr id="24" name="Shape 24"/>
        <p:cNvGrpSpPr/>
        <p:nvPr/>
      </p:nvGrpSpPr>
      <p:grpSpPr>
        <a:xfrm>
          <a:off x="0" y="0"/>
          <a:ext cx="0" cy="0"/>
          <a:chOff x="0" y="0"/>
          <a:chExt cx="0" cy="0"/>
        </a:xfrm>
      </p:grpSpPr>
      <p:sp>
        <p:nvSpPr>
          <p:cNvPr id="25" name="Google Shape;25;p2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6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26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6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uze nadpis" type="titleOnly">
  <p:cSld name="TITLE_ONLY">
    <p:spTree>
      <p:nvGrpSpPr>
        <p:cNvPr id="30" name="Shape 30"/>
        <p:cNvGrpSpPr/>
        <p:nvPr/>
      </p:nvGrpSpPr>
      <p:grpSpPr>
        <a:xfrm>
          <a:off x="0" y="0"/>
          <a:ext cx="0" cy="0"/>
          <a:chOff x="0" y="0"/>
          <a:chExt cx="0" cy="0"/>
        </a:xfrm>
      </p:grpSpPr>
      <p:sp>
        <p:nvSpPr>
          <p:cNvPr id="31" name="Google Shape;31;p26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6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6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6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ázdný" type="blank">
  <p:cSld name="BLANK">
    <p:spTree>
      <p:nvGrpSpPr>
        <p:cNvPr id="35" name="Shape 35"/>
        <p:cNvGrpSpPr/>
        <p:nvPr/>
      </p:nvGrpSpPr>
      <p:grpSpPr>
        <a:xfrm>
          <a:off x="0" y="0"/>
          <a:ext cx="0" cy="0"/>
          <a:chOff x="0" y="0"/>
          <a:chExt cx="0" cy="0"/>
        </a:xfrm>
      </p:grpSpPr>
      <p:sp>
        <p:nvSpPr>
          <p:cNvPr id="36" name="Google Shape;36;p26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tabulka" type="tbl">
  <p:cSld name="TABLE">
    <p:spTree>
      <p:nvGrpSpPr>
        <p:cNvPr id="39" name="Shape 39"/>
        <p:cNvGrpSpPr/>
        <p:nvPr/>
      </p:nvGrpSpPr>
      <p:grpSpPr>
        <a:xfrm>
          <a:off x="0" y="0"/>
          <a:ext cx="0" cy="0"/>
          <a:chOff x="0" y="0"/>
          <a:chExt cx="0" cy="0"/>
        </a:xfrm>
      </p:grpSpPr>
      <p:sp>
        <p:nvSpPr>
          <p:cNvPr id="40" name="Google Shape;40;p267"/>
          <p:cNvSpPr txBox="1"/>
          <p:nvPr>
            <p:ph type="title"/>
          </p:nvPr>
        </p:nvSpPr>
        <p:spPr>
          <a:xfrm>
            <a:off x="1042988" y="476250"/>
            <a:ext cx="6553200" cy="8001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67"/>
          <p:cNvSpPr txBox="1"/>
          <p:nvPr>
            <p:ph idx="11" type="ftr"/>
          </p:nvPr>
        </p:nvSpPr>
        <p:spPr>
          <a:xfrm>
            <a:off x="2484438" y="6021388"/>
            <a:ext cx="5688012"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7"/>
          <p:cNvSpPr txBox="1"/>
          <p:nvPr>
            <p:ph idx="12" type="sldNum"/>
          </p:nvPr>
        </p:nvSpPr>
        <p:spPr>
          <a:xfrm>
            <a:off x="8243888" y="6021388"/>
            <a:ext cx="504825" cy="4572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rgbClr val="FFFFFF"/>
                </a:solidFill>
                <a:latin typeface="Arial"/>
                <a:ea typeface="Arial"/>
                <a:cs typeface="Arial"/>
                <a:sym typeface="Arial"/>
              </a:defRPr>
            </a:lvl1pPr>
            <a:lvl2pPr indent="0" lvl="1" marL="0" algn="l">
              <a:spcBef>
                <a:spcPts val="0"/>
              </a:spcBef>
              <a:buNone/>
              <a:defRPr b="1" sz="1400">
                <a:solidFill>
                  <a:srgbClr val="FFFFFF"/>
                </a:solidFill>
                <a:latin typeface="Arial"/>
                <a:ea typeface="Arial"/>
                <a:cs typeface="Arial"/>
                <a:sym typeface="Arial"/>
              </a:defRPr>
            </a:lvl2pPr>
            <a:lvl3pPr indent="0" lvl="2" marL="0" algn="l">
              <a:spcBef>
                <a:spcPts val="0"/>
              </a:spcBef>
              <a:buNone/>
              <a:defRPr b="1" sz="1400">
                <a:solidFill>
                  <a:srgbClr val="FFFFFF"/>
                </a:solidFill>
                <a:latin typeface="Arial"/>
                <a:ea typeface="Arial"/>
                <a:cs typeface="Arial"/>
                <a:sym typeface="Arial"/>
              </a:defRPr>
            </a:lvl3pPr>
            <a:lvl4pPr indent="0" lvl="3" marL="0" algn="l">
              <a:spcBef>
                <a:spcPts val="0"/>
              </a:spcBef>
              <a:buNone/>
              <a:defRPr b="1" sz="1400">
                <a:solidFill>
                  <a:srgbClr val="FFFFFF"/>
                </a:solidFill>
                <a:latin typeface="Arial"/>
                <a:ea typeface="Arial"/>
                <a:cs typeface="Arial"/>
                <a:sym typeface="Arial"/>
              </a:defRPr>
            </a:lvl4pPr>
            <a:lvl5pPr indent="0" lvl="4" marL="0" algn="l">
              <a:spcBef>
                <a:spcPts val="0"/>
              </a:spcBef>
              <a:buNone/>
              <a:defRPr b="1" sz="1400">
                <a:solidFill>
                  <a:srgbClr val="FFFFFF"/>
                </a:solidFill>
                <a:latin typeface="Arial"/>
                <a:ea typeface="Arial"/>
                <a:cs typeface="Arial"/>
                <a:sym typeface="Arial"/>
              </a:defRPr>
            </a:lvl5pPr>
            <a:lvl6pPr indent="0" lvl="5" marL="0" algn="l">
              <a:spcBef>
                <a:spcPts val="0"/>
              </a:spcBef>
              <a:buNone/>
              <a:defRPr b="1" sz="1400">
                <a:solidFill>
                  <a:srgbClr val="FFFFFF"/>
                </a:solidFill>
                <a:latin typeface="Arial"/>
                <a:ea typeface="Arial"/>
                <a:cs typeface="Arial"/>
                <a:sym typeface="Arial"/>
              </a:defRPr>
            </a:lvl6pPr>
            <a:lvl7pPr indent="0" lvl="6" marL="0" algn="l">
              <a:spcBef>
                <a:spcPts val="0"/>
              </a:spcBef>
              <a:buNone/>
              <a:defRPr b="1" sz="1400">
                <a:solidFill>
                  <a:srgbClr val="FFFFFF"/>
                </a:solidFill>
                <a:latin typeface="Arial"/>
                <a:ea typeface="Arial"/>
                <a:cs typeface="Arial"/>
                <a:sym typeface="Arial"/>
              </a:defRPr>
            </a:lvl7pPr>
            <a:lvl8pPr indent="0" lvl="7" marL="0" algn="l">
              <a:spcBef>
                <a:spcPts val="0"/>
              </a:spcBef>
              <a:buNone/>
              <a:defRPr b="1" sz="1400">
                <a:solidFill>
                  <a:srgbClr val="FFFFFF"/>
                </a:solidFill>
                <a:latin typeface="Arial"/>
                <a:ea typeface="Arial"/>
                <a:cs typeface="Arial"/>
                <a:sym typeface="Arial"/>
              </a:defRPr>
            </a:lvl8pPr>
            <a:lvl9pPr indent="0" lvl="8" marL="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3" name="Google Shape;43;p267"/>
          <p:cNvSpPr txBox="1"/>
          <p:nvPr>
            <p:ph idx="10" type="dt"/>
          </p:nvPr>
        </p:nvSpPr>
        <p:spPr>
          <a:xfrm>
            <a:off x="1023938" y="6021388"/>
            <a:ext cx="1387475"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va obsahy" type="twoObj">
  <p:cSld name="TWO_OBJECTS">
    <p:spTree>
      <p:nvGrpSpPr>
        <p:cNvPr id="44" name="Shape 44"/>
        <p:cNvGrpSpPr/>
        <p:nvPr/>
      </p:nvGrpSpPr>
      <p:grpSpPr>
        <a:xfrm>
          <a:off x="0" y="0"/>
          <a:ext cx="0" cy="0"/>
          <a:chOff x="0" y="0"/>
          <a:chExt cx="0" cy="0"/>
        </a:xfrm>
      </p:grpSpPr>
      <p:sp>
        <p:nvSpPr>
          <p:cNvPr id="45" name="Google Shape;45;p26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8"/>
          <p:cNvSpPr txBox="1"/>
          <p:nvPr>
            <p:ph idx="1" type="body"/>
          </p:nvPr>
        </p:nvSpPr>
        <p:spPr>
          <a:xfrm>
            <a:off x="457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7" name="Google Shape;47;p268"/>
          <p:cNvSpPr txBox="1"/>
          <p:nvPr>
            <p:ph idx="2" type="body"/>
          </p:nvPr>
        </p:nvSpPr>
        <p:spPr>
          <a:xfrm>
            <a:off x="4648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8" name="Google Shape;48;p268"/>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8"/>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68"/>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1" name="Shape 51"/>
        <p:cNvGrpSpPr/>
        <p:nvPr/>
      </p:nvGrpSpPr>
      <p:grpSpPr>
        <a:xfrm>
          <a:off x="0" y="0"/>
          <a:ext cx="0" cy="0"/>
          <a:chOff x="0" y="0"/>
          <a:chExt cx="0" cy="0"/>
        </a:xfrm>
      </p:grpSpPr>
      <p:sp>
        <p:nvSpPr>
          <p:cNvPr id="52" name="Google Shape;52;p269"/>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69"/>
          <p:cNvSpPr txBox="1"/>
          <p:nvPr>
            <p:ph idx="1" type="body"/>
          </p:nvPr>
        </p:nvSpPr>
        <p:spPr>
          <a:xfrm>
            <a:off x="457347" y="1719263"/>
            <a:ext cx="4044293"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4" name="Google Shape;54;p269"/>
          <p:cNvSpPr txBox="1"/>
          <p:nvPr>
            <p:ph idx="2" type="body"/>
          </p:nvPr>
        </p:nvSpPr>
        <p:spPr>
          <a:xfrm>
            <a:off x="4642361" y="1719263"/>
            <a:ext cx="4044292"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5" name="Google Shape;55;p269"/>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9"/>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58" name="Shape 58"/>
        <p:cNvGrpSpPr/>
        <p:nvPr/>
      </p:nvGrpSpPr>
      <p:grpSpPr>
        <a:xfrm>
          <a:off x="0" y="0"/>
          <a:ext cx="0" cy="0"/>
          <a:chOff x="0" y="0"/>
          <a:chExt cx="0" cy="0"/>
        </a:xfrm>
      </p:grpSpPr>
      <p:sp>
        <p:nvSpPr>
          <p:cNvPr id="59" name="Google Shape;59;p270"/>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0"/>
          <p:cNvSpPr txBox="1"/>
          <p:nvPr>
            <p:ph idx="1" type="body"/>
          </p:nvPr>
        </p:nvSpPr>
        <p:spPr>
          <a:xfrm>
            <a:off x="457347" y="1719263"/>
            <a:ext cx="4044293" cy="441166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270"/>
          <p:cNvSpPr txBox="1"/>
          <p:nvPr>
            <p:ph idx="2" type="body"/>
          </p:nvPr>
        </p:nvSpPr>
        <p:spPr>
          <a:xfrm>
            <a:off x="4642361" y="1719264"/>
            <a:ext cx="4044292" cy="2128837"/>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2" name="Google Shape;62;p270"/>
          <p:cNvSpPr txBox="1"/>
          <p:nvPr>
            <p:ph idx="3" type="body"/>
          </p:nvPr>
        </p:nvSpPr>
        <p:spPr>
          <a:xfrm>
            <a:off x="4642361" y="4000501"/>
            <a:ext cx="4044292" cy="2130425"/>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3" name="Google Shape;63;p270"/>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0"/>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7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66" name="Shape 66"/>
        <p:cNvGrpSpPr/>
        <p:nvPr/>
      </p:nvGrpSpPr>
      <p:grpSpPr>
        <a:xfrm>
          <a:off x="0" y="0"/>
          <a:ext cx="0" cy="0"/>
          <a:chOff x="0" y="0"/>
          <a:chExt cx="0" cy="0"/>
        </a:xfrm>
      </p:grpSpPr>
      <p:sp>
        <p:nvSpPr>
          <p:cNvPr id="67" name="Google Shape;67;p271"/>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71"/>
          <p:cNvSpPr txBox="1"/>
          <p:nvPr>
            <p:ph idx="1" type="body"/>
          </p:nvPr>
        </p:nvSpPr>
        <p:spPr>
          <a:xfrm>
            <a:off x="457347" y="1719264"/>
            <a:ext cx="8229307" cy="2128837"/>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9" name="Google Shape;69;p271"/>
          <p:cNvSpPr txBox="1"/>
          <p:nvPr>
            <p:ph idx="2" type="body"/>
          </p:nvPr>
        </p:nvSpPr>
        <p:spPr>
          <a:xfrm>
            <a:off x="457347" y="4000501"/>
            <a:ext cx="8229307" cy="2130425"/>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0" name="Google Shape;70;p27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1" sz="1400">
                <a:solidFill>
                  <a:srgbClr val="FFFFFF"/>
                </a:solidFill>
                <a:latin typeface="Arial"/>
                <a:ea typeface="Arial"/>
                <a:cs typeface="Arial"/>
                <a:sym typeface="Arial"/>
              </a:defRPr>
            </a:lvl1pPr>
            <a:lvl2pPr indent="0" lvl="1" marL="0" marR="0" algn="l">
              <a:spcBef>
                <a:spcPts val="0"/>
              </a:spcBef>
              <a:buNone/>
              <a:defRPr b="1" sz="1400">
                <a:solidFill>
                  <a:srgbClr val="FFFFFF"/>
                </a:solidFill>
                <a:latin typeface="Arial"/>
                <a:ea typeface="Arial"/>
                <a:cs typeface="Arial"/>
                <a:sym typeface="Arial"/>
              </a:defRPr>
            </a:lvl2pPr>
            <a:lvl3pPr indent="0" lvl="2" marL="0" marR="0" algn="l">
              <a:spcBef>
                <a:spcPts val="0"/>
              </a:spcBef>
              <a:buNone/>
              <a:defRPr b="1" sz="1400">
                <a:solidFill>
                  <a:srgbClr val="FFFFFF"/>
                </a:solidFill>
                <a:latin typeface="Arial"/>
                <a:ea typeface="Arial"/>
                <a:cs typeface="Arial"/>
                <a:sym typeface="Arial"/>
              </a:defRPr>
            </a:lvl3pPr>
            <a:lvl4pPr indent="0" lvl="3" marL="0" marR="0" algn="l">
              <a:spcBef>
                <a:spcPts val="0"/>
              </a:spcBef>
              <a:buNone/>
              <a:defRPr b="1" sz="1400">
                <a:solidFill>
                  <a:srgbClr val="FFFFFF"/>
                </a:solidFill>
                <a:latin typeface="Arial"/>
                <a:ea typeface="Arial"/>
                <a:cs typeface="Arial"/>
                <a:sym typeface="Arial"/>
              </a:defRPr>
            </a:lvl4pPr>
            <a:lvl5pPr indent="0" lvl="4" marL="0" marR="0" algn="l">
              <a:spcBef>
                <a:spcPts val="0"/>
              </a:spcBef>
              <a:buNone/>
              <a:defRPr b="1" sz="1400">
                <a:solidFill>
                  <a:srgbClr val="FFFFFF"/>
                </a:solidFill>
                <a:latin typeface="Arial"/>
                <a:ea typeface="Arial"/>
                <a:cs typeface="Arial"/>
                <a:sym typeface="Arial"/>
              </a:defRPr>
            </a:lvl5pPr>
            <a:lvl6pPr indent="0" lvl="5" marL="0" marR="0" algn="l">
              <a:spcBef>
                <a:spcPts val="0"/>
              </a:spcBef>
              <a:buNone/>
              <a:defRPr b="1" sz="1400">
                <a:solidFill>
                  <a:srgbClr val="FFFFFF"/>
                </a:solidFill>
                <a:latin typeface="Arial"/>
                <a:ea typeface="Arial"/>
                <a:cs typeface="Arial"/>
                <a:sym typeface="Arial"/>
              </a:defRPr>
            </a:lvl6pPr>
            <a:lvl7pPr indent="0" lvl="6" marL="0" marR="0" algn="l">
              <a:spcBef>
                <a:spcPts val="0"/>
              </a:spcBef>
              <a:buNone/>
              <a:defRPr b="1" sz="1400">
                <a:solidFill>
                  <a:srgbClr val="FFFFFF"/>
                </a:solidFill>
                <a:latin typeface="Arial"/>
                <a:ea typeface="Arial"/>
                <a:cs typeface="Arial"/>
                <a:sym typeface="Arial"/>
              </a:defRPr>
            </a:lvl7pPr>
            <a:lvl8pPr indent="0" lvl="7" marL="0" marR="0" algn="l">
              <a:spcBef>
                <a:spcPts val="0"/>
              </a:spcBef>
              <a:buNone/>
              <a:defRPr b="1" sz="1400">
                <a:solidFill>
                  <a:srgbClr val="FFFFFF"/>
                </a:solidFill>
                <a:latin typeface="Arial"/>
                <a:ea typeface="Arial"/>
                <a:cs typeface="Arial"/>
                <a:sym typeface="Arial"/>
              </a:defRPr>
            </a:lvl8pPr>
            <a:lvl9pPr indent="0" lvl="8" marL="0" marR="0" algn="l">
              <a:spcBef>
                <a:spcPts val="0"/>
              </a:spcBef>
              <a:buNone/>
              <a:defRPr b="1" sz="14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9"/>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25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5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3" name="Google Shape;13;p259"/>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59"/>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259"/>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25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63"/>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2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000"/>
              <a:buFont typeface="Arial"/>
              <a:buNone/>
              <a:defRPr b="0" i="0" sz="40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26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lt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lt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lt1"/>
                </a:solidFill>
                <a:latin typeface="Arial"/>
                <a:ea typeface="Arial"/>
                <a:cs typeface="Arial"/>
                <a:sym typeface="Arial"/>
              </a:defRPr>
            </a:lvl9pPr>
          </a:lstStyle>
          <a:p/>
        </p:txBody>
      </p:sp>
      <p:sp>
        <p:nvSpPr>
          <p:cNvPr id="129" name="Google Shape;129;p263"/>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263"/>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1" name="Google Shape;131;p263"/>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2" name="Google Shape;132;p26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sz="1400" u="none">
                <a:solidFill>
                  <a:srgbClr val="FFFFFF"/>
                </a:solidFill>
                <a:latin typeface="Arial"/>
                <a:ea typeface="Arial"/>
                <a:cs typeface="Arial"/>
                <a:sym typeface="Arial"/>
              </a:defRPr>
            </a:lvl1pPr>
            <a:lvl2pPr indent="0" lvl="1" marL="0" marR="0" rtl="0" algn="l">
              <a:spcBef>
                <a:spcPts val="0"/>
              </a:spcBef>
              <a:buNone/>
              <a:defRPr b="1" sz="1400" u="none">
                <a:solidFill>
                  <a:srgbClr val="FFFFFF"/>
                </a:solidFill>
                <a:latin typeface="Arial"/>
                <a:ea typeface="Arial"/>
                <a:cs typeface="Arial"/>
                <a:sym typeface="Arial"/>
              </a:defRPr>
            </a:lvl2pPr>
            <a:lvl3pPr indent="0" lvl="2" marL="0" marR="0" rtl="0" algn="l">
              <a:spcBef>
                <a:spcPts val="0"/>
              </a:spcBef>
              <a:buNone/>
              <a:defRPr b="1" sz="1400" u="none">
                <a:solidFill>
                  <a:srgbClr val="FFFFFF"/>
                </a:solidFill>
                <a:latin typeface="Arial"/>
                <a:ea typeface="Arial"/>
                <a:cs typeface="Arial"/>
                <a:sym typeface="Arial"/>
              </a:defRPr>
            </a:lvl3pPr>
            <a:lvl4pPr indent="0" lvl="3" marL="0" marR="0" rtl="0" algn="l">
              <a:spcBef>
                <a:spcPts val="0"/>
              </a:spcBef>
              <a:buNone/>
              <a:defRPr b="1" sz="1400" u="none">
                <a:solidFill>
                  <a:srgbClr val="FFFFFF"/>
                </a:solidFill>
                <a:latin typeface="Arial"/>
                <a:ea typeface="Arial"/>
                <a:cs typeface="Arial"/>
                <a:sym typeface="Arial"/>
              </a:defRPr>
            </a:lvl4pPr>
            <a:lvl5pPr indent="0" lvl="4" marL="0" marR="0" rtl="0" algn="l">
              <a:spcBef>
                <a:spcPts val="0"/>
              </a:spcBef>
              <a:buNone/>
              <a:defRPr b="1" sz="1400" u="none">
                <a:solidFill>
                  <a:srgbClr val="FFFFFF"/>
                </a:solidFill>
                <a:latin typeface="Arial"/>
                <a:ea typeface="Arial"/>
                <a:cs typeface="Arial"/>
                <a:sym typeface="Arial"/>
              </a:defRPr>
            </a:lvl5pPr>
            <a:lvl6pPr indent="0" lvl="5" marL="0" marR="0" rtl="0" algn="l">
              <a:spcBef>
                <a:spcPts val="0"/>
              </a:spcBef>
              <a:buNone/>
              <a:defRPr b="1" sz="1400" u="none">
                <a:solidFill>
                  <a:srgbClr val="FFFFFF"/>
                </a:solidFill>
                <a:latin typeface="Arial"/>
                <a:ea typeface="Arial"/>
                <a:cs typeface="Arial"/>
                <a:sym typeface="Arial"/>
              </a:defRPr>
            </a:lvl6pPr>
            <a:lvl7pPr indent="0" lvl="6" marL="0" marR="0" rtl="0" algn="l">
              <a:spcBef>
                <a:spcPts val="0"/>
              </a:spcBef>
              <a:buNone/>
              <a:defRPr b="1" sz="1400" u="none">
                <a:solidFill>
                  <a:srgbClr val="FFFFFF"/>
                </a:solidFill>
                <a:latin typeface="Arial"/>
                <a:ea typeface="Arial"/>
                <a:cs typeface="Arial"/>
                <a:sym typeface="Arial"/>
              </a:defRPr>
            </a:lvl7pPr>
            <a:lvl8pPr indent="0" lvl="7" marL="0" marR="0" rtl="0" algn="l">
              <a:spcBef>
                <a:spcPts val="0"/>
              </a:spcBef>
              <a:buNone/>
              <a:defRPr b="1" sz="1400" u="none">
                <a:solidFill>
                  <a:srgbClr val="FFFFFF"/>
                </a:solidFill>
                <a:latin typeface="Arial"/>
                <a:ea typeface="Arial"/>
                <a:cs typeface="Arial"/>
                <a:sym typeface="Arial"/>
              </a:defRPr>
            </a:lvl8pPr>
            <a:lvl9pPr indent="0" lvl="8" marL="0" marR="0" rtl="0" algn="l">
              <a:spcBef>
                <a:spcPts val="0"/>
              </a:spcBef>
              <a:buNone/>
              <a:defRPr b="1" sz="14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ieee.org/"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profs.logti.etsmtl.ca/claporte/English/VSE/index.html"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2.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16.jpg"/><Relationship Id="rId5" Type="http://schemas.openxmlformats.org/officeDocument/2006/relationships/image" Target="../media/image26.png"/><Relationship Id="rId6" Type="http://schemas.openxmlformats.org/officeDocument/2006/relationships/image" Target="../media/image18.gif"/><Relationship Id="rId7" Type="http://schemas.openxmlformats.org/officeDocument/2006/relationships/image" Target="../media/image27.png"/><Relationship Id="rId8"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3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1" Type="http://schemas.openxmlformats.org/officeDocument/2006/relationships/oleObject" Target="../embeddings/oleObject6.bin"/><Relationship Id="rId10" Type="http://schemas.openxmlformats.org/officeDocument/2006/relationships/oleObject" Target="../embeddings/oleObject5.bin"/><Relationship Id="rId12" Type="http://schemas.openxmlformats.org/officeDocument/2006/relationships/oleObject" Target="../embeddings/oleObject6.bin"/><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vmlDrawing" Target="../drawings/vmlDrawing3.vml"/><Relationship Id="rId4" Type="http://schemas.openxmlformats.org/officeDocument/2006/relationships/oleObject" Target="../embeddings/oleObject3.bin"/><Relationship Id="rId9" Type="http://schemas.openxmlformats.org/officeDocument/2006/relationships/oleObject" Target="../embeddings/oleObject5.bin"/><Relationship Id="rId5" Type="http://schemas.openxmlformats.org/officeDocument/2006/relationships/oleObject" Target="../embeddings/oleObject3.bin"/><Relationship Id="rId6" Type="http://schemas.openxmlformats.org/officeDocument/2006/relationships/image" Target="../media/image41.png"/><Relationship Id="rId7" Type="http://schemas.openxmlformats.org/officeDocument/2006/relationships/oleObject" Target="../embeddings/oleObject4.bin"/><Relationship Id="rId8" Type="http://schemas.openxmlformats.org/officeDocument/2006/relationships/oleObject" Target="../embeddings/oleObject4.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vmlDrawing" Target="../drawings/vmlDrawing4.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4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vmlDrawing" Target="../drawings/vmlDrawing5.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4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vmlDrawing" Target="../drawings/vmlDrawing6.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2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vmlDrawing" Target="../drawings/vmlDrawing7.vml"/><Relationship Id="rId4" Type="http://schemas.openxmlformats.org/officeDocument/2006/relationships/oleObject" Target="../embeddings/oleObject10.bin"/><Relationship Id="rId5" Type="http://schemas.openxmlformats.org/officeDocument/2006/relationships/oleObject" Target="../embeddings/oleObject10.bin"/><Relationship Id="rId6" Type="http://schemas.openxmlformats.org/officeDocument/2006/relationships/image" Target="../media/image3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vmlDrawing" Target="../drawings/vmlDrawing8.vml"/><Relationship Id="rId4" Type="http://schemas.openxmlformats.org/officeDocument/2006/relationships/oleObject" Target="../embeddings/oleObject11.bin"/><Relationship Id="rId5" Type="http://schemas.openxmlformats.org/officeDocument/2006/relationships/oleObject" Target="../embeddings/oleObject11.bin"/><Relationship Id="rId6" Type="http://schemas.openxmlformats.org/officeDocument/2006/relationships/image" Target="../media/image3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vmlDrawing" Target="../drawings/vmlDrawing9.vml"/><Relationship Id="rId4" Type="http://schemas.openxmlformats.org/officeDocument/2006/relationships/oleObject" Target="../embeddings/oleObject12.bin"/><Relationship Id="rId5" Type="http://schemas.openxmlformats.org/officeDocument/2006/relationships/oleObject" Target="../embeddings/oleObject12.bin"/><Relationship Id="rId6" Type="http://schemas.openxmlformats.org/officeDocument/2006/relationships/image" Target="../media/image6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vmlDrawing" Target="../drawings/vmlDrawing10.vml"/><Relationship Id="rId4" Type="http://schemas.openxmlformats.org/officeDocument/2006/relationships/oleObject" Target="../embeddings/oleObject13.bin"/><Relationship Id="rId5" Type="http://schemas.openxmlformats.org/officeDocument/2006/relationships/oleObject" Target="../embeddings/oleObject13.bin"/><Relationship Id="rId6"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vmlDrawing" Target="../drawings/vmlDrawing11.vml"/><Relationship Id="rId4" Type="http://schemas.openxmlformats.org/officeDocument/2006/relationships/oleObject" Target="../embeddings/oleObject14.bin"/><Relationship Id="rId5" Type="http://schemas.openxmlformats.org/officeDocument/2006/relationships/oleObject" Target="../embeddings/oleObject14.bin"/><Relationship Id="rId6" Type="http://schemas.openxmlformats.org/officeDocument/2006/relationships/image" Target="../media/image4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vmlDrawing" Target="../drawings/vmlDrawing12.vml"/><Relationship Id="rId4" Type="http://schemas.openxmlformats.org/officeDocument/2006/relationships/oleObject" Target="../embeddings/oleObject15.bin"/><Relationship Id="rId5" Type="http://schemas.openxmlformats.org/officeDocument/2006/relationships/oleObject" Target="../embeddings/oleObject15.bin"/><Relationship Id="rId6" Type="http://schemas.openxmlformats.org/officeDocument/2006/relationships/image" Target="../media/image3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vmlDrawing" Target="../drawings/vmlDrawing13.vml"/><Relationship Id="rId4" Type="http://schemas.openxmlformats.org/officeDocument/2006/relationships/oleObject" Target="../embeddings/oleObject16.bin"/><Relationship Id="rId9" Type="http://schemas.openxmlformats.org/officeDocument/2006/relationships/image" Target="../media/image48.png"/><Relationship Id="rId5" Type="http://schemas.openxmlformats.org/officeDocument/2006/relationships/oleObject" Target="../embeddings/oleObject16.bin"/><Relationship Id="rId6" Type="http://schemas.openxmlformats.org/officeDocument/2006/relationships/image" Target="../media/image44.png"/><Relationship Id="rId7" Type="http://schemas.openxmlformats.org/officeDocument/2006/relationships/oleObject" Target="../embeddings/oleObject17.bin"/><Relationship Id="rId8" Type="http://schemas.openxmlformats.org/officeDocument/2006/relationships/oleObject" Target="../embeddings/oleObject17.bin"/></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vmlDrawing" Target="../drawings/vmlDrawing14.vml"/><Relationship Id="rId4" Type="http://schemas.openxmlformats.org/officeDocument/2006/relationships/oleObject" Target="../embeddings/oleObject18.bin"/><Relationship Id="rId5" Type="http://schemas.openxmlformats.org/officeDocument/2006/relationships/oleObject" Target="../embeddings/oleObject18.bin"/><Relationship Id="rId6" Type="http://schemas.openxmlformats.org/officeDocument/2006/relationships/image" Target="../media/image5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vmlDrawing" Target="../drawings/vmlDrawing15.vml"/><Relationship Id="rId4" Type="http://schemas.openxmlformats.org/officeDocument/2006/relationships/oleObject" Target="../embeddings/oleObject19.bin"/><Relationship Id="rId5" Type="http://schemas.openxmlformats.org/officeDocument/2006/relationships/oleObject" Target="../embeddings/oleObject19.bin"/><Relationship Id="rId6" Type="http://schemas.openxmlformats.org/officeDocument/2006/relationships/image" Target="../media/image6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vmlDrawing" Target="../drawings/vmlDrawing16.vml"/><Relationship Id="rId4" Type="http://schemas.openxmlformats.org/officeDocument/2006/relationships/oleObject" Target="../embeddings/oleObject20.bin"/><Relationship Id="rId5" Type="http://schemas.openxmlformats.org/officeDocument/2006/relationships/oleObject" Target="../embeddings/oleObject20.bin"/><Relationship Id="rId6" Type="http://schemas.openxmlformats.org/officeDocument/2006/relationships/image" Target="../media/image6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vmlDrawing" Target="../drawings/vmlDrawing17.vml"/><Relationship Id="rId4" Type="http://schemas.openxmlformats.org/officeDocument/2006/relationships/oleObject" Target="../embeddings/oleObject21.bin"/><Relationship Id="rId5" Type="http://schemas.openxmlformats.org/officeDocument/2006/relationships/oleObject" Target="../embeddings/oleObject21.bin"/><Relationship Id="rId6" Type="http://schemas.openxmlformats.org/officeDocument/2006/relationships/image" Target="../media/image5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6.xml"/><Relationship Id="rId3" Type="http://schemas.openxmlformats.org/officeDocument/2006/relationships/vmlDrawing" Target="../drawings/vmlDrawing18.vml"/><Relationship Id="rId4" Type="http://schemas.openxmlformats.org/officeDocument/2006/relationships/oleObject" Target="../embeddings/oleObject22.bin"/><Relationship Id="rId9" Type="http://schemas.openxmlformats.org/officeDocument/2006/relationships/image" Target="../media/image42.png"/><Relationship Id="rId5" Type="http://schemas.openxmlformats.org/officeDocument/2006/relationships/oleObject" Target="../embeddings/oleObject22.bin"/><Relationship Id="rId6" Type="http://schemas.openxmlformats.org/officeDocument/2006/relationships/image" Target="../media/image43.png"/><Relationship Id="rId7" Type="http://schemas.openxmlformats.org/officeDocument/2006/relationships/oleObject" Target="../embeddings/oleObject23.bin"/><Relationship Id="rId8" Type="http://schemas.openxmlformats.org/officeDocument/2006/relationships/oleObject" Target="../embeddings/oleObject23.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7.xml"/><Relationship Id="rId3" Type="http://schemas.openxmlformats.org/officeDocument/2006/relationships/vmlDrawing" Target="../drawings/vmlDrawing19.vml"/><Relationship Id="rId4" Type="http://schemas.openxmlformats.org/officeDocument/2006/relationships/oleObject" Target="../embeddings/oleObject24.bin"/><Relationship Id="rId5" Type="http://schemas.openxmlformats.org/officeDocument/2006/relationships/oleObject" Target="../embeddings/oleObject24.bin"/><Relationship Id="rId6" Type="http://schemas.openxmlformats.org/officeDocument/2006/relationships/image" Target="../media/image5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vmlDrawing" Target="../drawings/vmlDrawing20.vml"/><Relationship Id="rId4" Type="http://schemas.openxmlformats.org/officeDocument/2006/relationships/oleObject" Target="../embeddings/oleObject25.bin"/><Relationship Id="rId5" Type="http://schemas.openxmlformats.org/officeDocument/2006/relationships/oleObject" Target="../embeddings/oleObject25.bin"/><Relationship Id="rId6" Type="http://schemas.openxmlformats.org/officeDocument/2006/relationships/image" Target="../media/image4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vmlDrawing" Target="../drawings/vmlDrawing21.vml"/><Relationship Id="rId4" Type="http://schemas.openxmlformats.org/officeDocument/2006/relationships/oleObject" Target="../embeddings/oleObject26.bin"/><Relationship Id="rId5" Type="http://schemas.openxmlformats.org/officeDocument/2006/relationships/oleObject" Target="../embeddings/oleObject26.bin"/><Relationship Id="rId6" Type="http://schemas.openxmlformats.org/officeDocument/2006/relationships/image" Target="../media/image5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vmlDrawing" Target="../drawings/vmlDrawing22.vml"/><Relationship Id="rId4" Type="http://schemas.openxmlformats.org/officeDocument/2006/relationships/oleObject" Target="../embeddings/oleObject27.bin"/><Relationship Id="rId5" Type="http://schemas.openxmlformats.org/officeDocument/2006/relationships/oleObject" Target="../embeddings/oleObject27.bin"/><Relationship Id="rId6" Type="http://schemas.openxmlformats.org/officeDocument/2006/relationships/image" Target="../media/image6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vmlDrawing" Target="../drawings/vmlDrawing23.vml"/><Relationship Id="rId4" Type="http://schemas.openxmlformats.org/officeDocument/2006/relationships/oleObject" Target="../embeddings/oleObject28.bin"/><Relationship Id="rId5" Type="http://schemas.openxmlformats.org/officeDocument/2006/relationships/oleObject" Target="../embeddings/oleObject28.bin"/><Relationship Id="rId6" Type="http://schemas.openxmlformats.org/officeDocument/2006/relationships/image" Target="../media/image5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vmlDrawing" Target="../drawings/vmlDrawing24.vml"/><Relationship Id="rId4" Type="http://schemas.openxmlformats.org/officeDocument/2006/relationships/oleObject" Target="../embeddings/oleObject29.bin"/><Relationship Id="rId5" Type="http://schemas.openxmlformats.org/officeDocument/2006/relationships/oleObject" Target="../embeddings/oleObject29.bin"/><Relationship Id="rId6" Type="http://schemas.openxmlformats.org/officeDocument/2006/relationships/image" Target="../media/image5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vmlDrawing" Target="../drawings/vmlDrawing25.vml"/><Relationship Id="rId4" Type="http://schemas.openxmlformats.org/officeDocument/2006/relationships/oleObject" Target="../embeddings/oleObject30.bin"/><Relationship Id="rId5" Type="http://schemas.openxmlformats.org/officeDocument/2006/relationships/oleObject" Target="../embeddings/oleObject30.bin"/><Relationship Id="rId6" Type="http://schemas.openxmlformats.org/officeDocument/2006/relationships/image" Target="../media/image5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vmlDrawing" Target="../drawings/vmlDrawing26.vml"/><Relationship Id="rId4" Type="http://schemas.openxmlformats.org/officeDocument/2006/relationships/oleObject" Target="../embeddings/oleObject31.bin"/><Relationship Id="rId5" Type="http://schemas.openxmlformats.org/officeDocument/2006/relationships/oleObject" Target="../embeddings/oleObject31.bin"/><Relationship Id="rId6" Type="http://schemas.openxmlformats.org/officeDocument/2006/relationships/image" Target="../media/image5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vmlDrawing" Target="../drawings/vmlDrawing27.vml"/><Relationship Id="rId4" Type="http://schemas.openxmlformats.org/officeDocument/2006/relationships/oleObject" Target="../embeddings/oleObject32.bin"/><Relationship Id="rId5" Type="http://schemas.openxmlformats.org/officeDocument/2006/relationships/oleObject" Target="../embeddings/oleObject32.bin"/><Relationship Id="rId6" Type="http://schemas.openxmlformats.org/officeDocument/2006/relationships/image" Target="../media/image49.png"/></Relationships>
</file>

<file path=ppt/slides/_rels/slide209.xml.rels><?xml version="1.0" encoding="UTF-8" standalone="yes"?><Relationships xmlns="http://schemas.openxmlformats.org/package/2006/relationships"><Relationship Id="rId11" Type="http://schemas.openxmlformats.org/officeDocument/2006/relationships/oleObject" Target="../embeddings/oleObject35.bin"/><Relationship Id="rId10" Type="http://schemas.openxmlformats.org/officeDocument/2006/relationships/oleObject" Target="../embeddings/oleObject35.bin"/><Relationship Id="rId12"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209.xml"/><Relationship Id="rId3" Type="http://schemas.openxmlformats.org/officeDocument/2006/relationships/vmlDrawing" Target="../drawings/vmlDrawing28.vml"/><Relationship Id="rId4" Type="http://schemas.openxmlformats.org/officeDocument/2006/relationships/oleObject" Target="../embeddings/oleObject33.bin"/><Relationship Id="rId9" Type="http://schemas.openxmlformats.org/officeDocument/2006/relationships/image" Target="../media/image55.png"/><Relationship Id="rId5" Type="http://schemas.openxmlformats.org/officeDocument/2006/relationships/oleObject" Target="../embeddings/oleObject33.bin"/><Relationship Id="rId6" Type="http://schemas.openxmlformats.org/officeDocument/2006/relationships/image" Target="../media/image66.png"/><Relationship Id="rId7" Type="http://schemas.openxmlformats.org/officeDocument/2006/relationships/oleObject" Target="../embeddings/oleObject34.bin"/><Relationship Id="rId8"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vmlDrawing" Target="../drawings/vmlDrawing29.vml"/><Relationship Id="rId4" Type="http://schemas.openxmlformats.org/officeDocument/2006/relationships/oleObject" Target="../embeddings/oleObject36.bin"/><Relationship Id="rId5" Type="http://schemas.openxmlformats.org/officeDocument/2006/relationships/oleObject" Target="../embeddings/oleObject36.bin"/><Relationship Id="rId6" Type="http://schemas.openxmlformats.org/officeDocument/2006/relationships/image" Target="../media/image6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vmlDrawing" Target="../drawings/vmlDrawing30.vml"/><Relationship Id="rId4" Type="http://schemas.openxmlformats.org/officeDocument/2006/relationships/oleObject" Target="../embeddings/oleObject37.bin"/><Relationship Id="rId5" Type="http://schemas.openxmlformats.org/officeDocument/2006/relationships/oleObject" Target="../embeddings/oleObject37.bin"/><Relationship Id="rId6" Type="http://schemas.openxmlformats.org/officeDocument/2006/relationships/image" Target="../media/image6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vmlDrawing" Target="../drawings/vmlDrawing31.vml"/><Relationship Id="rId4" Type="http://schemas.openxmlformats.org/officeDocument/2006/relationships/oleObject" Target="../embeddings/oleObject38.bin"/><Relationship Id="rId5" Type="http://schemas.openxmlformats.org/officeDocument/2006/relationships/oleObject" Target="../embeddings/oleObject38.bin"/><Relationship Id="rId6" Type="http://schemas.openxmlformats.org/officeDocument/2006/relationships/image" Target="../media/image6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4.xml"/><Relationship Id="rId3" Type="http://schemas.openxmlformats.org/officeDocument/2006/relationships/vmlDrawing" Target="../drawings/vmlDrawing32.vml"/><Relationship Id="rId4" Type="http://schemas.openxmlformats.org/officeDocument/2006/relationships/oleObject" Target="../embeddings/oleObject39.bin"/><Relationship Id="rId9" Type="http://schemas.openxmlformats.org/officeDocument/2006/relationships/image" Target="../media/image73.png"/><Relationship Id="rId5" Type="http://schemas.openxmlformats.org/officeDocument/2006/relationships/oleObject" Target="../embeddings/oleObject39.bin"/><Relationship Id="rId6" Type="http://schemas.openxmlformats.org/officeDocument/2006/relationships/image" Target="../media/image70.png"/><Relationship Id="rId7" Type="http://schemas.openxmlformats.org/officeDocument/2006/relationships/oleObject" Target="../embeddings/oleObject40.bin"/><Relationship Id="rId8" Type="http://schemas.openxmlformats.org/officeDocument/2006/relationships/oleObject" Target="../embeddings/oleObject40.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5.xml"/><Relationship Id="rId3" Type="http://schemas.openxmlformats.org/officeDocument/2006/relationships/vmlDrawing" Target="../drawings/vmlDrawing33.vml"/><Relationship Id="rId4" Type="http://schemas.openxmlformats.org/officeDocument/2006/relationships/oleObject" Target="../embeddings/oleObject41.bin"/><Relationship Id="rId9" Type="http://schemas.openxmlformats.org/officeDocument/2006/relationships/image" Target="../media/image68.png"/><Relationship Id="rId5" Type="http://schemas.openxmlformats.org/officeDocument/2006/relationships/oleObject" Target="../embeddings/oleObject41.bin"/><Relationship Id="rId6" Type="http://schemas.openxmlformats.org/officeDocument/2006/relationships/image" Target="../media/image69.png"/><Relationship Id="rId7" Type="http://schemas.openxmlformats.org/officeDocument/2006/relationships/oleObject" Target="../embeddings/oleObject42.bin"/><Relationship Id="rId8" Type="http://schemas.openxmlformats.org/officeDocument/2006/relationships/oleObject" Target="../embeddings/oleObject42.bin"/></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vmlDrawing" Target="../drawings/vmlDrawing34.vml"/><Relationship Id="rId4" Type="http://schemas.openxmlformats.org/officeDocument/2006/relationships/oleObject" Target="../embeddings/oleObject43.bin"/><Relationship Id="rId5" Type="http://schemas.openxmlformats.org/officeDocument/2006/relationships/oleObject" Target="../embeddings/oleObject43.bin"/><Relationship Id="rId6" Type="http://schemas.openxmlformats.org/officeDocument/2006/relationships/image" Target="../media/image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vmlDrawing" Target="../drawings/vmlDrawing35.vml"/><Relationship Id="rId4" Type="http://schemas.openxmlformats.org/officeDocument/2006/relationships/oleObject" Target="../embeddings/oleObject44.bin"/><Relationship Id="rId5" Type="http://schemas.openxmlformats.org/officeDocument/2006/relationships/oleObject" Target="../embeddings/oleObject44.bin"/><Relationship Id="rId6" Type="http://schemas.openxmlformats.org/officeDocument/2006/relationships/image" Target="../media/image7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vmlDrawing" Target="../drawings/vmlDrawing36.vml"/><Relationship Id="rId4" Type="http://schemas.openxmlformats.org/officeDocument/2006/relationships/oleObject" Target="../embeddings/oleObject45.bin"/><Relationship Id="rId5" Type="http://schemas.openxmlformats.org/officeDocument/2006/relationships/oleObject" Target="../embeddings/oleObject45.bin"/><Relationship Id="rId6" Type="http://schemas.openxmlformats.org/officeDocument/2006/relationships/image" Target="../media/image7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vmlDrawing" Target="../drawings/vmlDrawing37.vml"/><Relationship Id="rId4" Type="http://schemas.openxmlformats.org/officeDocument/2006/relationships/oleObject" Target="../embeddings/oleObject46.bin"/><Relationship Id="rId5" Type="http://schemas.openxmlformats.org/officeDocument/2006/relationships/oleObject" Target="../embeddings/oleObject46.bin"/><Relationship Id="rId6" Type="http://schemas.openxmlformats.org/officeDocument/2006/relationships/image" Target="../media/image7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vmlDrawing" Target="../drawings/vmlDrawing38.vml"/><Relationship Id="rId4" Type="http://schemas.openxmlformats.org/officeDocument/2006/relationships/oleObject" Target="../embeddings/oleObject47.bin"/><Relationship Id="rId5" Type="http://schemas.openxmlformats.org/officeDocument/2006/relationships/oleObject" Target="../embeddings/oleObject47.bin"/><Relationship Id="rId6" Type="http://schemas.openxmlformats.org/officeDocument/2006/relationships/image" Target="../media/image7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vmlDrawing" Target="../drawings/vmlDrawing39.vml"/><Relationship Id="rId4" Type="http://schemas.openxmlformats.org/officeDocument/2006/relationships/oleObject" Target="../embeddings/oleObject48.bin"/><Relationship Id="rId5" Type="http://schemas.openxmlformats.org/officeDocument/2006/relationships/oleObject" Target="../embeddings/oleObject48.bin"/><Relationship Id="rId6" Type="http://schemas.openxmlformats.org/officeDocument/2006/relationships/image" Target="../media/image9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vmlDrawing" Target="../drawings/vmlDrawing40.vml"/><Relationship Id="rId4" Type="http://schemas.openxmlformats.org/officeDocument/2006/relationships/oleObject" Target="../embeddings/oleObject49.bin"/><Relationship Id="rId5" Type="http://schemas.openxmlformats.org/officeDocument/2006/relationships/oleObject" Target="../embeddings/oleObject49.bin"/><Relationship Id="rId6" Type="http://schemas.openxmlformats.org/officeDocument/2006/relationships/image" Target="../media/image7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vmlDrawing" Target="../drawings/vmlDrawing41.vml"/><Relationship Id="rId4" Type="http://schemas.openxmlformats.org/officeDocument/2006/relationships/oleObject" Target="../embeddings/oleObject50.bin"/><Relationship Id="rId5" Type="http://schemas.openxmlformats.org/officeDocument/2006/relationships/oleObject" Target="../embeddings/oleObject50.bin"/><Relationship Id="rId6"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vmlDrawing" Target="../drawings/vmlDrawing42.vml"/><Relationship Id="rId4" Type="http://schemas.openxmlformats.org/officeDocument/2006/relationships/oleObject" Target="../embeddings/oleObject51.bin"/><Relationship Id="rId5" Type="http://schemas.openxmlformats.org/officeDocument/2006/relationships/oleObject" Target="../embeddings/oleObject51.bin"/><Relationship Id="rId6" Type="http://schemas.openxmlformats.org/officeDocument/2006/relationships/image" Target="../media/image7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vmlDrawing" Target="../drawings/vmlDrawing43.vml"/><Relationship Id="rId4" Type="http://schemas.openxmlformats.org/officeDocument/2006/relationships/oleObject" Target="../embeddings/oleObject52.bin"/><Relationship Id="rId5" Type="http://schemas.openxmlformats.org/officeDocument/2006/relationships/oleObject" Target="../embeddings/oleObject52.bin"/><Relationship Id="rId6" Type="http://schemas.openxmlformats.org/officeDocument/2006/relationships/image" Target="../media/image8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vmlDrawing" Target="../drawings/vmlDrawing44.vml"/><Relationship Id="rId4" Type="http://schemas.openxmlformats.org/officeDocument/2006/relationships/oleObject" Target="../embeddings/oleObject53.bin"/><Relationship Id="rId5" Type="http://schemas.openxmlformats.org/officeDocument/2006/relationships/oleObject" Target="../embeddings/oleObject53.bin"/><Relationship Id="rId6" Type="http://schemas.openxmlformats.org/officeDocument/2006/relationships/image" Target="../media/image8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vmlDrawing" Target="../drawings/vmlDrawing45.vml"/><Relationship Id="rId4" Type="http://schemas.openxmlformats.org/officeDocument/2006/relationships/oleObject" Target="../embeddings/oleObject54.bin"/><Relationship Id="rId9" Type="http://schemas.openxmlformats.org/officeDocument/2006/relationships/image" Target="../media/image72.png"/><Relationship Id="rId5" Type="http://schemas.openxmlformats.org/officeDocument/2006/relationships/oleObject" Target="../embeddings/oleObject54.bin"/><Relationship Id="rId6" Type="http://schemas.openxmlformats.org/officeDocument/2006/relationships/image" Target="../media/image83.png"/><Relationship Id="rId7" Type="http://schemas.openxmlformats.org/officeDocument/2006/relationships/oleObject" Target="../embeddings/oleObject55.bin"/><Relationship Id="rId8" Type="http://schemas.openxmlformats.org/officeDocument/2006/relationships/oleObject" Target="../embeddings/oleObject55.bin"/></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vmlDrawing" Target="../drawings/vmlDrawing46.vml"/><Relationship Id="rId4" Type="http://schemas.openxmlformats.org/officeDocument/2006/relationships/oleObject" Target="../embeddings/oleObject56.bin"/><Relationship Id="rId5" Type="http://schemas.openxmlformats.org/officeDocument/2006/relationships/oleObject" Target="../embeddings/oleObject56.bin"/><Relationship Id="rId6" Type="http://schemas.openxmlformats.org/officeDocument/2006/relationships/image" Target="../media/image8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vmlDrawing" Target="../drawings/vmlDrawing47.vml"/><Relationship Id="rId4" Type="http://schemas.openxmlformats.org/officeDocument/2006/relationships/oleObject" Target="../embeddings/oleObject57.bin"/><Relationship Id="rId5" Type="http://schemas.openxmlformats.org/officeDocument/2006/relationships/oleObject" Target="../embeddings/oleObject57.bin"/><Relationship Id="rId6"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vmlDrawing" Target="../drawings/vmlDrawing48.vml"/><Relationship Id="rId4" Type="http://schemas.openxmlformats.org/officeDocument/2006/relationships/oleObject" Target="../embeddings/oleObject58.bin"/><Relationship Id="rId5" Type="http://schemas.openxmlformats.org/officeDocument/2006/relationships/oleObject" Target="../embeddings/oleObject58.bin"/><Relationship Id="rId6" Type="http://schemas.openxmlformats.org/officeDocument/2006/relationships/image" Target="../media/image8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vmlDrawing" Target="../drawings/vmlDrawing49.vml"/><Relationship Id="rId4" Type="http://schemas.openxmlformats.org/officeDocument/2006/relationships/oleObject" Target="../embeddings/oleObject59.bin"/><Relationship Id="rId5" Type="http://schemas.openxmlformats.org/officeDocument/2006/relationships/oleObject" Target="../embeddings/oleObject59.bin"/><Relationship Id="rId6" Type="http://schemas.openxmlformats.org/officeDocument/2006/relationships/image" Target="../media/image9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vmlDrawing" Target="../drawings/vmlDrawing50.vml"/><Relationship Id="rId4" Type="http://schemas.openxmlformats.org/officeDocument/2006/relationships/oleObject" Target="../embeddings/oleObject60.bin"/><Relationship Id="rId5" Type="http://schemas.openxmlformats.org/officeDocument/2006/relationships/oleObject" Target="../embeddings/oleObject60.bin"/><Relationship Id="rId6" Type="http://schemas.openxmlformats.org/officeDocument/2006/relationships/image" Target="../media/image8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vmlDrawing" Target="../drawings/vmlDrawing51.vml"/><Relationship Id="rId4" Type="http://schemas.openxmlformats.org/officeDocument/2006/relationships/oleObject" Target="../embeddings/oleObject61.bin"/><Relationship Id="rId5" Type="http://schemas.openxmlformats.org/officeDocument/2006/relationships/oleObject" Target="../embeddings/oleObject61.bin"/><Relationship Id="rId6" Type="http://schemas.openxmlformats.org/officeDocument/2006/relationships/image" Target="../media/image9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vmlDrawing" Target="../drawings/vmlDrawing52.vml"/><Relationship Id="rId4" Type="http://schemas.openxmlformats.org/officeDocument/2006/relationships/oleObject" Target="../embeddings/oleObject62.bin"/><Relationship Id="rId5" Type="http://schemas.openxmlformats.org/officeDocument/2006/relationships/oleObject" Target="../embeddings/oleObject62.bin"/><Relationship Id="rId6" Type="http://schemas.openxmlformats.org/officeDocument/2006/relationships/image" Target="../media/image8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vmlDrawing" Target="../drawings/vmlDrawing53.vml"/><Relationship Id="rId4" Type="http://schemas.openxmlformats.org/officeDocument/2006/relationships/oleObject" Target="../embeddings/oleObject63.bin"/><Relationship Id="rId5" Type="http://schemas.openxmlformats.org/officeDocument/2006/relationships/oleObject" Target="../embeddings/oleObject63.bin"/><Relationship Id="rId6" Type="http://schemas.openxmlformats.org/officeDocument/2006/relationships/image" Target="../media/image90.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vmlDrawing" Target="../drawings/vmlDrawing54.vml"/><Relationship Id="rId4" Type="http://schemas.openxmlformats.org/officeDocument/2006/relationships/oleObject" Target="../embeddings/oleObject64.bin"/><Relationship Id="rId5" Type="http://schemas.openxmlformats.org/officeDocument/2006/relationships/oleObject" Target="../embeddings/oleObject64.bin"/><Relationship Id="rId6"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vmlDrawing" Target="../drawings/vmlDrawing55.vml"/><Relationship Id="rId4" Type="http://schemas.openxmlformats.org/officeDocument/2006/relationships/oleObject" Target="../embeddings/oleObject65.bin"/><Relationship Id="rId5" Type="http://schemas.openxmlformats.org/officeDocument/2006/relationships/oleObject" Target="../embeddings/oleObject65.bin"/><Relationship Id="rId6" Type="http://schemas.openxmlformats.org/officeDocument/2006/relationships/image" Target="../media/image9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www.uml.or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5"/>
              </a:buClr>
              <a:buSzPts val="4800"/>
              <a:buFont typeface="Arial"/>
              <a:buNone/>
            </a:pPr>
            <a:r>
              <a:rPr b="1" lang="en-US" sz="4800">
                <a:solidFill>
                  <a:schemeClr val="accent5"/>
                </a:solidFill>
              </a:rPr>
              <a:t>AN INTRODUCTION TO </a:t>
            </a:r>
            <a:r>
              <a:rPr b="1" lang="en-US" sz="4800"/>
              <a:t>SOFTWARE ENGINEERING</a:t>
            </a:r>
            <a:endParaRPr b="1" sz="4800"/>
          </a:p>
        </p:txBody>
      </p:sp>
      <p:sp>
        <p:nvSpPr>
          <p:cNvPr id="146" name="Google Shape;146;p1"/>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rPr b="1" lang="en-US"/>
              <a:t>Ing. Svatopluk Štolfa, Ph.D.</a:t>
            </a:r>
            <a:endParaRPr b="1"/>
          </a:p>
          <a:p>
            <a:pPr indent="0" lvl="0" marL="0" rtl="0" algn="l">
              <a:spcBef>
                <a:spcPts val="480"/>
              </a:spcBef>
              <a:spcAft>
                <a:spcPts val="0"/>
              </a:spcAft>
              <a:buSzPts val="2040"/>
              <a:buNone/>
            </a:pPr>
            <a:r>
              <a:rPr b="1" lang="en-US"/>
              <a:t>prof. Ing Ivo Vondrák, CSc.</a:t>
            </a:r>
            <a:endParaRPr b="1"/>
          </a:p>
          <a:p>
            <a:pPr indent="0" lvl="0" marL="0" rtl="0" algn="l">
              <a:lnSpc>
                <a:spcPct val="90000"/>
              </a:lnSpc>
              <a:spcBef>
                <a:spcPts val="400"/>
              </a:spcBef>
              <a:spcAft>
                <a:spcPts val="0"/>
              </a:spcAft>
              <a:buSzPts val="1700"/>
              <a:buNone/>
            </a:pPr>
            <a:r>
              <a:rPr lang="en-US" sz="2000">
                <a:solidFill>
                  <a:schemeClr val="accent4"/>
                </a:solidFill>
              </a:rPr>
              <a:t>Department </a:t>
            </a:r>
            <a:r>
              <a:rPr lang="en-US" sz="2000"/>
              <a:t>of Computer Science</a:t>
            </a:r>
            <a:endParaRPr/>
          </a:p>
          <a:p>
            <a:pPr indent="0" lvl="0" marL="0" rtl="0" algn="l">
              <a:lnSpc>
                <a:spcPct val="90000"/>
              </a:lnSpc>
              <a:spcBef>
                <a:spcPts val="400"/>
              </a:spcBef>
              <a:spcAft>
                <a:spcPts val="0"/>
              </a:spcAft>
              <a:buSzPts val="1700"/>
              <a:buNone/>
            </a:pPr>
            <a:r>
              <a:rPr lang="en-US" sz="2000"/>
              <a:t>Technical University of Ostrava</a:t>
            </a:r>
            <a:endParaRPr sz="2000"/>
          </a:p>
          <a:p>
            <a:pPr indent="0" lvl="0" marL="0" rtl="0" algn="l">
              <a:spcBef>
                <a:spcPts val="480"/>
              </a:spcBef>
              <a:spcAft>
                <a:spcPts val="0"/>
              </a:spcAft>
              <a:buSzPts val="20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Definition of Software Engineering</a:t>
            </a:r>
            <a:endParaRPr/>
          </a:p>
        </p:txBody>
      </p:sp>
      <p:sp>
        <p:nvSpPr>
          <p:cNvPr id="219" name="Google Shape;219;p1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IEEE Computer Society (</a:t>
            </a:r>
            <a:r>
              <a:rPr lang="en-US" u="sng">
                <a:solidFill>
                  <a:schemeClr val="hlink"/>
                </a:solidFill>
                <a:hlinkClick r:id="rId3"/>
              </a:rPr>
              <a:t>The Institute of Electrical and Electronics Engineers</a:t>
            </a:r>
            <a:r>
              <a:rPr lang="en-US"/>
              <a:t>) defines software engineering as:</a:t>
            </a:r>
            <a:endParaRPr/>
          </a:p>
          <a:p>
            <a:pPr indent="-53339" lvl="0" marL="182880" rtl="0" algn="l">
              <a:spcBef>
                <a:spcPts val="480"/>
              </a:spcBef>
              <a:spcAft>
                <a:spcPts val="0"/>
              </a:spcAft>
              <a:buSzPts val="2040"/>
              <a:buNone/>
            </a:pPr>
            <a:r>
              <a:t/>
            </a:r>
            <a:endParaRPr/>
          </a:p>
          <a:p>
            <a:pPr indent="-457200" lvl="0" marL="457200" rtl="0" algn="l">
              <a:spcBef>
                <a:spcPts val="480"/>
              </a:spcBef>
              <a:spcAft>
                <a:spcPts val="0"/>
              </a:spcAft>
              <a:buSzPts val="2040"/>
              <a:buFont typeface="Noto Sans Symbols"/>
              <a:buAutoNum type="arabicParenBoth"/>
            </a:pPr>
            <a:r>
              <a:rPr lang="en-US"/>
              <a:t>The application of a systematic, disciplined, quantifiable approach to the development, operation, and maintenance of software; that is, the application of engineering to software.</a:t>
            </a:r>
            <a:endParaRPr/>
          </a:p>
          <a:p>
            <a:pPr indent="-457200" lvl="0" marL="457200" rtl="0" algn="l">
              <a:spcBef>
                <a:spcPts val="480"/>
              </a:spcBef>
              <a:spcAft>
                <a:spcPts val="0"/>
              </a:spcAft>
              <a:buSzPts val="2040"/>
              <a:buFont typeface="Noto Sans Symbols"/>
              <a:buAutoNum type="arabicParenBoth"/>
            </a:pPr>
            <a:r>
              <a:rPr lang="en-US"/>
              <a:t>The study of approaches as in (1).</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Workflows and Models</a:t>
            </a:r>
            <a:endParaRPr/>
          </a:p>
        </p:txBody>
      </p:sp>
      <p:graphicFrame>
        <p:nvGraphicFramePr>
          <p:cNvPr id="1127" name="Google Shape;1127;p99"/>
          <p:cNvGraphicFramePr/>
          <p:nvPr/>
        </p:nvGraphicFramePr>
        <p:xfrm>
          <a:off x="3683693" y="1684338"/>
          <a:ext cx="4356519" cy="4411662"/>
        </p:xfrm>
        <a:graphic>
          <a:graphicData uri="http://schemas.openxmlformats.org/presentationml/2006/ole">
            <mc:AlternateContent>
              <mc:Choice Requires="v">
                <p:oleObj r:id="rId4" imgH="4411662" imgW="4356519" progId="" spid="_x0000_s1">
                  <p:embed/>
                </p:oleObj>
              </mc:Choice>
              <mc:Fallback>
                <p:oleObj r:id="rId5" imgH="4411662" imgW="4356519" progId="">
                  <p:embed/>
                  <p:pic>
                    <p:nvPicPr>
                      <p:cNvPr id="1127" name="Google Shape;1127;p99"/>
                      <p:cNvPicPr preferRelativeResize="0"/>
                      <p:nvPr/>
                    </p:nvPicPr>
                    <p:blipFill rotWithShape="1">
                      <a:blip r:embed="rId6">
                        <a:alphaModFix/>
                      </a:blip>
                      <a:srcRect b="0" l="0" r="0" t="0"/>
                      <a:stretch/>
                    </p:blipFill>
                    <p:spPr>
                      <a:xfrm>
                        <a:off x="3683693" y="1684338"/>
                        <a:ext cx="4356519" cy="4411662"/>
                      </a:xfrm>
                      <a:prstGeom prst="rect">
                        <a:avLst/>
                      </a:prstGeom>
                      <a:noFill/>
                      <a:ln>
                        <a:noFill/>
                      </a:ln>
                    </p:spPr>
                  </p:pic>
                </p:oleObj>
              </mc:Fallback>
            </mc:AlternateContent>
          </a:graphicData>
        </a:graphic>
      </p:graphicFrame>
      <p:sp>
        <p:nvSpPr>
          <p:cNvPr id="1128" name="Google Shape;1128;p99"/>
          <p:cNvSpPr txBox="1"/>
          <p:nvPr/>
        </p:nvSpPr>
        <p:spPr>
          <a:xfrm>
            <a:off x="568752" y="1916114"/>
            <a:ext cx="25218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Business Modeling</a:t>
            </a:r>
            <a:endParaRPr b="1" sz="2000">
              <a:solidFill>
                <a:schemeClr val="dk2"/>
              </a:solidFill>
              <a:latin typeface="Arial"/>
              <a:ea typeface="Arial"/>
              <a:cs typeface="Arial"/>
              <a:sym typeface="Arial"/>
            </a:endParaRPr>
          </a:p>
        </p:txBody>
      </p:sp>
      <p:sp>
        <p:nvSpPr>
          <p:cNvPr id="1129" name="Google Shape;1129;p99"/>
          <p:cNvSpPr txBox="1"/>
          <p:nvPr/>
        </p:nvSpPr>
        <p:spPr>
          <a:xfrm>
            <a:off x="568752" y="2659064"/>
            <a:ext cx="18950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Requirements</a:t>
            </a:r>
            <a:endParaRPr b="1" sz="2000">
              <a:solidFill>
                <a:schemeClr val="dk2"/>
              </a:solidFill>
              <a:latin typeface="Arial"/>
              <a:ea typeface="Arial"/>
              <a:cs typeface="Arial"/>
              <a:sym typeface="Arial"/>
            </a:endParaRPr>
          </a:p>
        </p:txBody>
      </p:sp>
      <p:sp>
        <p:nvSpPr>
          <p:cNvPr id="1130" name="Google Shape;1130;p99"/>
          <p:cNvSpPr txBox="1"/>
          <p:nvPr/>
        </p:nvSpPr>
        <p:spPr>
          <a:xfrm>
            <a:off x="568752" y="3402014"/>
            <a:ext cx="12394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Analysis</a:t>
            </a:r>
            <a:endParaRPr b="1" sz="2000">
              <a:solidFill>
                <a:schemeClr val="dk2"/>
              </a:solidFill>
              <a:latin typeface="Arial"/>
              <a:ea typeface="Arial"/>
              <a:cs typeface="Arial"/>
              <a:sym typeface="Arial"/>
            </a:endParaRPr>
          </a:p>
        </p:txBody>
      </p:sp>
      <p:sp>
        <p:nvSpPr>
          <p:cNvPr id="1131" name="Google Shape;1131;p99"/>
          <p:cNvSpPr txBox="1"/>
          <p:nvPr/>
        </p:nvSpPr>
        <p:spPr>
          <a:xfrm>
            <a:off x="568752" y="4146551"/>
            <a:ext cx="10406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Design</a:t>
            </a:r>
            <a:endParaRPr b="1" sz="2000">
              <a:solidFill>
                <a:schemeClr val="dk2"/>
              </a:solidFill>
              <a:latin typeface="Arial"/>
              <a:ea typeface="Arial"/>
              <a:cs typeface="Arial"/>
              <a:sym typeface="Arial"/>
            </a:endParaRPr>
          </a:p>
        </p:txBody>
      </p:sp>
      <p:sp>
        <p:nvSpPr>
          <p:cNvPr id="1132" name="Google Shape;1132;p99"/>
          <p:cNvSpPr txBox="1"/>
          <p:nvPr/>
        </p:nvSpPr>
        <p:spPr>
          <a:xfrm>
            <a:off x="568751" y="4889501"/>
            <a:ext cx="20778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Implementation</a:t>
            </a:r>
            <a:endParaRPr b="1" sz="2000">
              <a:solidFill>
                <a:schemeClr val="dk2"/>
              </a:solidFill>
              <a:latin typeface="Arial"/>
              <a:ea typeface="Arial"/>
              <a:cs typeface="Arial"/>
              <a:sym typeface="Arial"/>
            </a:endParaRPr>
          </a:p>
        </p:txBody>
      </p:sp>
      <p:sp>
        <p:nvSpPr>
          <p:cNvPr id="1133" name="Google Shape;1133;p99"/>
          <p:cNvSpPr txBox="1"/>
          <p:nvPr/>
        </p:nvSpPr>
        <p:spPr>
          <a:xfrm>
            <a:off x="568751" y="5634039"/>
            <a:ext cx="6930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Arial"/>
                <a:ea typeface="Arial"/>
                <a:cs typeface="Arial"/>
                <a:sym typeface="Arial"/>
              </a:rPr>
              <a:t>Test</a:t>
            </a:r>
            <a:endParaRPr b="1" sz="2000">
              <a:solidFill>
                <a:schemeClr val="dk2"/>
              </a:solidFill>
              <a:latin typeface="Arial"/>
              <a:ea typeface="Arial"/>
              <a:cs typeface="Arial"/>
              <a:sym typeface="Arial"/>
            </a:endParaRPr>
          </a:p>
        </p:txBody>
      </p:sp>
      <p:cxnSp>
        <p:nvCxnSpPr>
          <p:cNvPr id="1134" name="Google Shape;1134;p99"/>
          <p:cNvCxnSpPr/>
          <p:nvPr/>
        </p:nvCxnSpPr>
        <p:spPr>
          <a:xfrm>
            <a:off x="3122270" y="2122488"/>
            <a:ext cx="382588" cy="0"/>
          </a:xfrm>
          <a:prstGeom prst="straightConnector1">
            <a:avLst/>
          </a:prstGeom>
          <a:noFill/>
          <a:ln cap="flat" cmpd="sng" w="38100">
            <a:solidFill>
              <a:schemeClr val="dk1"/>
            </a:solidFill>
            <a:prstDash val="solid"/>
            <a:round/>
            <a:headEnd len="sm" w="sm" type="none"/>
            <a:tailEnd len="med" w="med" type="triangle"/>
          </a:ln>
        </p:spPr>
      </p:cxnSp>
      <p:cxnSp>
        <p:nvCxnSpPr>
          <p:cNvPr id="1135" name="Google Shape;1135;p99"/>
          <p:cNvCxnSpPr/>
          <p:nvPr/>
        </p:nvCxnSpPr>
        <p:spPr>
          <a:xfrm>
            <a:off x="3122271" y="2865438"/>
            <a:ext cx="795959" cy="0"/>
          </a:xfrm>
          <a:prstGeom prst="straightConnector1">
            <a:avLst/>
          </a:prstGeom>
          <a:noFill/>
          <a:ln cap="flat" cmpd="sng" w="38100">
            <a:solidFill>
              <a:schemeClr val="dk1"/>
            </a:solidFill>
            <a:prstDash val="solid"/>
            <a:round/>
            <a:headEnd len="sm" w="sm" type="none"/>
            <a:tailEnd len="med" w="med" type="triangle"/>
          </a:ln>
        </p:spPr>
      </p:cxnSp>
      <p:cxnSp>
        <p:nvCxnSpPr>
          <p:cNvPr id="1136" name="Google Shape;1136;p99"/>
          <p:cNvCxnSpPr/>
          <p:nvPr/>
        </p:nvCxnSpPr>
        <p:spPr>
          <a:xfrm>
            <a:off x="3122270" y="3608388"/>
            <a:ext cx="1083267" cy="0"/>
          </a:xfrm>
          <a:prstGeom prst="straightConnector1">
            <a:avLst/>
          </a:prstGeom>
          <a:noFill/>
          <a:ln cap="flat" cmpd="sng" w="38100">
            <a:solidFill>
              <a:schemeClr val="dk1"/>
            </a:solidFill>
            <a:prstDash val="solid"/>
            <a:round/>
            <a:headEnd len="sm" w="sm" type="none"/>
            <a:tailEnd len="med" w="med" type="triangle"/>
          </a:ln>
        </p:spPr>
      </p:cxnSp>
      <p:cxnSp>
        <p:nvCxnSpPr>
          <p:cNvPr id="1137" name="Google Shape;1137;p99"/>
          <p:cNvCxnSpPr/>
          <p:nvPr/>
        </p:nvCxnSpPr>
        <p:spPr>
          <a:xfrm>
            <a:off x="3122270" y="4352925"/>
            <a:ext cx="1545011" cy="0"/>
          </a:xfrm>
          <a:prstGeom prst="straightConnector1">
            <a:avLst/>
          </a:prstGeom>
          <a:noFill/>
          <a:ln cap="flat" cmpd="sng" w="38100">
            <a:solidFill>
              <a:schemeClr val="dk1"/>
            </a:solidFill>
            <a:prstDash val="solid"/>
            <a:round/>
            <a:headEnd len="sm" w="sm" type="none"/>
            <a:tailEnd len="med" w="med" type="triangle"/>
          </a:ln>
        </p:spPr>
      </p:cxnSp>
      <p:cxnSp>
        <p:nvCxnSpPr>
          <p:cNvPr id="1138" name="Google Shape;1138;p99"/>
          <p:cNvCxnSpPr/>
          <p:nvPr/>
        </p:nvCxnSpPr>
        <p:spPr>
          <a:xfrm>
            <a:off x="3122270" y="5095875"/>
            <a:ext cx="1737038" cy="0"/>
          </a:xfrm>
          <a:prstGeom prst="straightConnector1">
            <a:avLst/>
          </a:prstGeom>
          <a:noFill/>
          <a:ln cap="flat" cmpd="sng" w="38100">
            <a:solidFill>
              <a:schemeClr val="dk1"/>
            </a:solidFill>
            <a:prstDash val="solid"/>
            <a:round/>
            <a:headEnd len="sm" w="sm" type="none"/>
            <a:tailEnd len="med" w="med" type="triangle"/>
          </a:ln>
        </p:spPr>
      </p:cxnSp>
      <p:cxnSp>
        <p:nvCxnSpPr>
          <p:cNvPr id="1139" name="Google Shape;1139;p99"/>
          <p:cNvCxnSpPr/>
          <p:nvPr/>
        </p:nvCxnSpPr>
        <p:spPr>
          <a:xfrm>
            <a:off x="3122270" y="5840413"/>
            <a:ext cx="2261814" cy="0"/>
          </a:xfrm>
          <a:prstGeom prst="straightConnector1">
            <a:avLst/>
          </a:prstGeom>
          <a:noFill/>
          <a:ln cap="flat" cmpd="sng" w="38100">
            <a:solidFill>
              <a:schemeClr val="dk1"/>
            </a:solidFill>
            <a:prstDash val="solid"/>
            <a:round/>
            <a:headEnd len="sm" w="sm" type="none"/>
            <a:tailEnd len="med" w="med" type="triangle"/>
          </a:ln>
        </p:spPr>
      </p:cxnSp>
      <p:sp>
        <p:nvSpPr>
          <p:cNvPr id="1140" name="Google Shape;1140;p99"/>
          <p:cNvSpPr/>
          <p:nvPr/>
        </p:nvSpPr>
        <p:spPr>
          <a:xfrm>
            <a:off x="6355946" y="2520950"/>
            <a:ext cx="2437716" cy="1085850"/>
          </a:xfrm>
          <a:prstGeom prst="wedgeRectCallout">
            <a:avLst>
              <a:gd fmla="val -72491" name="adj1"/>
              <a:gd fmla="val -47514" name="adj2"/>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UML diagrams provide views into  each model</a:t>
            </a:r>
            <a:endParaRPr sz="2000">
              <a:solidFill>
                <a:schemeClr val="dk1"/>
              </a:solidFill>
              <a:latin typeface="Arial"/>
              <a:ea typeface="Arial"/>
              <a:cs typeface="Arial"/>
              <a:sym typeface="Arial"/>
            </a:endParaRPr>
          </a:p>
        </p:txBody>
      </p:sp>
      <p:sp>
        <p:nvSpPr>
          <p:cNvPr id="1141" name="Google Shape;1141;p99"/>
          <p:cNvSpPr/>
          <p:nvPr/>
        </p:nvSpPr>
        <p:spPr>
          <a:xfrm>
            <a:off x="1451196" y="6010276"/>
            <a:ext cx="3849334" cy="746125"/>
          </a:xfrm>
          <a:prstGeom prst="wedgeRectCallout">
            <a:avLst>
              <a:gd fmla="val -44593" name="adj1"/>
              <a:gd fmla="val -93616" name="adj2"/>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Each workflow is associated with one or more models</a:t>
            </a:r>
            <a:endParaRPr sz="2000">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0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Core Supporting Workflows</a:t>
            </a:r>
            <a:endParaRPr/>
          </a:p>
        </p:txBody>
      </p:sp>
      <p:sp>
        <p:nvSpPr>
          <p:cNvPr id="1148" name="Google Shape;1148;p100"/>
          <p:cNvSpPr txBox="1"/>
          <p:nvPr>
            <p:ph idx="1" type="body"/>
          </p:nvPr>
        </p:nvSpPr>
        <p:spPr>
          <a:xfrm>
            <a:off x="457347" y="1719263"/>
            <a:ext cx="8453583" cy="441166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a:t>Configuration Management</a:t>
            </a:r>
            <a:r>
              <a:rPr lang="en-US"/>
              <a:t> describes how to control the numerous artifacts produced by the many people who work on a common project (simultaneous update, multiple versions …).</a:t>
            </a:r>
            <a:endParaRPr/>
          </a:p>
          <a:p>
            <a:pPr indent="-182880" lvl="0" marL="182880" rtl="0" algn="l">
              <a:lnSpc>
                <a:spcPct val="90000"/>
              </a:lnSpc>
              <a:spcBef>
                <a:spcPts val="480"/>
              </a:spcBef>
              <a:spcAft>
                <a:spcPts val="0"/>
              </a:spcAft>
              <a:buSzPts val="2040"/>
              <a:buChar char="•"/>
            </a:pPr>
            <a:r>
              <a:rPr b="1" lang="en-US"/>
              <a:t>Project Management</a:t>
            </a:r>
            <a:r>
              <a:rPr lang="en-US"/>
              <a:t> is the art of balancing competing objectives, managing risk, and overcoming constraints to deliver, successfully, a product which meets the needs of both customers (the payers of bills) and the users.</a:t>
            </a:r>
            <a:endParaRPr/>
          </a:p>
          <a:p>
            <a:pPr indent="-182880" lvl="0" marL="182880" rtl="0" algn="l">
              <a:lnSpc>
                <a:spcPct val="90000"/>
              </a:lnSpc>
              <a:spcBef>
                <a:spcPts val="480"/>
              </a:spcBef>
              <a:spcAft>
                <a:spcPts val="0"/>
              </a:spcAft>
              <a:buSzPts val="2040"/>
              <a:buChar char="•"/>
            </a:pPr>
            <a:r>
              <a:rPr b="1" lang="en-US"/>
              <a:t>Environment Workflow</a:t>
            </a:r>
            <a:r>
              <a:rPr lang="en-US"/>
              <a:t> provides the software development organization with the software development environment—both processes and tools—that are needed to support the development team.</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01"/>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PROCESS STANDARDS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02"/>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61" name="Google Shape;1161;p102"/>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62" name="Google Shape;1162;p102"/>
          <p:cNvSpPr/>
          <p:nvPr/>
        </p:nvSpPr>
        <p:spPr>
          <a:xfrm>
            <a:off x="1042988" y="476250"/>
            <a:ext cx="3816350" cy="9547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accent2"/>
                </a:solidFill>
                <a:latin typeface="Arial"/>
                <a:ea typeface="Arial"/>
                <a:cs typeface="Arial"/>
                <a:sym typeface="Arial"/>
              </a:rPr>
              <a:t>ISO/IEC Integrated set of Standards</a:t>
            </a:r>
            <a:endParaRPr/>
          </a:p>
        </p:txBody>
      </p:sp>
      <p:cxnSp>
        <p:nvCxnSpPr>
          <p:cNvPr id="1163" name="Google Shape;1163;p102"/>
          <p:cNvCxnSpPr/>
          <p:nvPr/>
        </p:nvCxnSpPr>
        <p:spPr>
          <a:xfrm flipH="1">
            <a:off x="3203575" y="1916113"/>
            <a:ext cx="2592388" cy="2305050"/>
          </a:xfrm>
          <a:prstGeom prst="straightConnector1">
            <a:avLst/>
          </a:prstGeom>
          <a:noFill/>
          <a:ln cap="flat" cmpd="sng" w="38100">
            <a:solidFill>
              <a:schemeClr val="dk1"/>
            </a:solidFill>
            <a:prstDash val="solid"/>
            <a:round/>
            <a:headEnd len="lg" w="lg" type="triangle"/>
            <a:tailEnd len="lg" w="lg" type="triangle"/>
          </a:ln>
        </p:spPr>
      </p:cxnSp>
      <p:sp>
        <p:nvSpPr>
          <p:cNvPr id="1164" name="Google Shape;1164;p102"/>
          <p:cNvSpPr/>
          <p:nvPr/>
        </p:nvSpPr>
        <p:spPr>
          <a:xfrm>
            <a:off x="5724525" y="979488"/>
            <a:ext cx="1763713" cy="936625"/>
          </a:xfrm>
          <a:custGeom>
            <a:rect b="b" l="l" r="r" t="t"/>
            <a:pathLst>
              <a:path extrusionOk="0" h="506" w="741">
                <a:moveTo>
                  <a:pt x="0" y="442"/>
                </a:moveTo>
                <a:lnTo>
                  <a:pt x="0" y="0"/>
                </a:lnTo>
                <a:lnTo>
                  <a:pt x="740" y="0"/>
                </a:lnTo>
                <a:lnTo>
                  <a:pt x="740" y="442"/>
                </a:lnTo>
                <a:lnTo>
                  <a:pt x="698" y="415"/>
                </a:lnTo>
                <a:lnTo>
                  <a:pt x="652" y="396"/>
                </a:lnTo>
                <a:lnTo>
                  <a:pt x="604" y="383"/>
                </a:lnTo>
                <a:lnTo>
                  <a:pt x="556" y="379"/>
                </a:lnTo>
                <a:lnTo>
                  <a:pt x="506" y="383"/>
                </a:lnTo>
                <a:lnTo>
                  <a:pt x="458" y="396"/>
                </a:lnTo>
                <a:lnTo>
                  <a:pt x="412" y="415"/>
                </a:lnTo>
                <a:lnTo>
                  <a:pt x="370" y="442"/>
                </a:lnTo>
                <a:lnTo>
                  <a:pt x="328" y="470"/>
                </a:lnTo>
                <a:lnTo>
                  <a:pt x="282" y="490"/>
                </a:lnTo>
                <a:lnTo>
                  <a:pt x="234" y="500"/>
                </a:lnTo>
                <a:lnTo>
                  <a:pt x="186" y="505"/>
                </a:lnTo>
                <a:lnTo>
                  <a:pt x="137" y="500"/>
                </a:lnTo>
                <a:lnTo>
                  <a:pt x="89" y="490"/>
                </a:lnTo>
                <a:lnTo>
                  <a:pt x="43" y="470"/>
                </a:lnTo>
                <a:lnTo>
                  <a:pt x="0" y="442"/>
                </a:lnTo>
              </a:path>
            </a:pathLst>
          </a:custGeom>
          <a:solidFill>
            <a:srgbClr val="99CCFF"/>
          </a:solidFill>
          <a:ln cap="rnd"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102"/>
          <p:cNvSpPr/>
          <p:nvPr/>
        </p:nvSpPr>
        <p:spPr>
          <a:xfrm>
            <a:off x="1979613" y="4292600"/>
            <a:ext cx="1728787" cy="936625"/>
          </a:xfrm>
          <a:custGeom>
            <a:rect b="b" l="l" r="r" t="t"/>
            <a:pathLst>
              <a:path extrusionOk="0" h="509" w="741">
                <a:moveTo>
                  <a:pt x="0" y="443"/>
                </a:moveTo>
                <a:lnTo>
                  <a:pt x="0" y="0"/>
                </a:lnTo>
                <a:lnTo>
                  <a:pt x="740" y="0"/>
                </a:lnTo>
                <a:lnTo>
                  <a:pt x="740" y="443"/>
                </a:lnTo>
                <a:lnTo>
                  <a:pt x="698" y="416"/>
                </a:lnTo>
                <a:lnTo>
                  <a:pt x="652" y="397"/>
                </a:lnTo>
                <a:lnTo>
                  <a:pt x="604" y="384"/>
                </a:lnTo>
                <a:lnTo>
                  <a:pt x="556" y="379"/>
                </a:lnTo>
                <a:lnTo>
                  <a:pt x="506" y="384"/>
                </a:lnTo>
                <a:lnTo>
                  <a:pt x="458" y="397"/>
                </a:lnTo>
                <a:lnTo>
                  <a:pt x="412" y="416"/>
                </a:lnTo>
                <a:lnTo>
                  <a:pt x="370" y="443"/>
                </a:lnTo>
                <a:lnTo>
                  <a:pt x="328" y="470"/>
                </a:lnTo>
                <a:lnTo>
                  <a:pt x="282" y="491"/>
                </a:lnTo>
                <a:lnTo>
                  <a:pt x="234" y="503"/>
                </a:lnTo>
                <a:lnTo>
                  <a:pt x="186" y="508"/>
                </a:lnTo>
                <a:lnTo>
                  <a:pt x="136" y="503"/>
                </a:lnTo>
                <a:lnTo>
                  <a:pt x="88" y="491"/>
                </a:lnTo>
                <a:lnTo>
                  <a:pt x="42" y="470"/>
                </a:lnTo>
                <a:lnTo>
                  <a:pt x="0" y="443"/>
                </a:lnTo>
              </a:path>
            </a:pathLst>
          </a:custGeom>
          <a:solidFill>
            <a:srgbClr val="FFFFFF"/>
          </a:solidFill>
          <a:ln cap="rnd"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102"/>
          <p:cNvSpPr/>
          <p:nvPr/>
        </p:nvSpPr>
        <p:spPr>
          <a:xfrm>
            <a:off x="2027238" y="4360863"/>
            <a:ext cx="1536700" cy="581025"/>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ISO 9001 &amp; </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ISO 9000-3</a:t>
            </a:r>
            <a:endParaRPr/>
          </a:p>
        </p:txBody>
      </p:sp>
      <p:sp>
        <p:nvSpPr>
          <p:cNvPr id="1167" name="Google Shape;1167;p102"/>
          <p:cNvSpPr/>
          <p:nvPr/>
        </p:nvSpPr>
        <p:spPr>
          <a:xfrm>
            <a:off x="3432175" y="2593975"/>
            <a:ext cx="1931988" cy="1050925"/>
          </a:xfrm>
          <a:custGeom>
            <a:rect b="b" l="l" r="r" t="t"/>
            <a:pathLst>
              <a:path extrusionOk="0" h="510" w="741">
                <a:moveTo>
                  <a:pt x="0" y="445"/>
                </a:moveTo>
                <a:lnTo>
                  <a:pt x="0" y="0"/>
                </a:lnTo>
                <a:lnTo>
                  <a:pt x="740" y="0"/>
                </a:lnTo>
                <a:lnTo>
                  <a:pt x="740" y="445"/>
                </a:lnTo>
                <a:lnTo>
                  <a:pt x="696" y="417"/>
                </a:lnTo>
                <a:lnTo>
                  <a:pt x="652" y="397"/>
                </a:lnTo>
                <a:lnTo>
                  <a:pt x="604" y="385"/>
                </a:lnTo>
                <a:lnTo>
                  <a:pt x="554" y="380"/>
                </a:lnTo>
                <a:lnTo>
                  <a:pt x="506" y="385"/>
                </a:lnTo>
                <a:lnTo>
                  <a:pt x="458" y="397"/>
                </a:lnTo>
                <a:lnTo>
                  <a:pt x="412" y="417"/>
                </a:lnTo>
                <a:lnTo>
                  <a:pt x="370" y="445"/>
                </a:lnTo>
                <a:lnTo>
                  <a:pt x="328" y="472"/>
                </a:lnTo>
                <a:lnTo>
                  <a:pt x="282" y="491"/>
                </a:lnTo>
                <a:lnTo>
                  <a:pt x="234" y="504"/>
                </a:lnTo>
                <a:lnTo>
                  <a:pt x="184" y="509"/>
                </a:lnTo>
                <a:lnTo>
                  <a:pt x="136" y="504"/>
                </a:lnTo>
                <a:lnTo>
                  <a:pt x="88" y="491"/>
                </a:lnTo>
                <a:lnTo>
                  <a:pt x="42" y="472"/>
                </a:lnTo>
                <a:lnTo>
                  <a:pt x="0" y="445"/>
                </a:lnTo>
              </a:path>
            </a:pathLst>
          </a:custGeom>
          <a:solidFill>
            <a:srgbClr val="99CCFF"/>
          </a:solidFill>
          <a:ln cap="rnd"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102"/>
          <p:cNvSpPr/>
          <p:nvPr/>
        </p:nvSpPr>
        <p:spPr>
          <a:xfrm>
            <a:off x="3506788" y="2665413"/>
            <a:ext cx="1785937" cy="581025"/>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ISO/IEC 12207 ISO/IEC 15288</a:t>
            </a:r>
            <a:endParaRPr/>
          </a:p>
        </p:txBody>
      </p:sp>
      <p:sp>
        <p:nvSpPr>
          <p:cNvPr id="1169" name="Google Shape;1169;p102"/>
          <p:cNvSpPr/>
          <p:nvPr/>
        </p:nvSpPr>
        <p:spPr>
          <a:xfrm>
            <a:off x="5930900" y="989013"/>
            <a:ext cx="1593850" cy="3365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ISO/IEC 15504</a:t>
            </a:r>
            <a:endParaRPr/>
          </a:p>
        </p:txBody>
      </p:sp>
      <p:sp>
        <p:nvSpPr>
          <p:cNvPr id="1170" name="Google Shape;1170;p102"/>
          <p:cNvSpPr/>
          <p:nvPr/>
        </p:nvSpPr>
        <p:spPr>
          <a:xfrm>
            <a:off x="1403350" y="5229225"/>
            <a:ext cx="2663825" cy="576263"/>
          </a:xfrm>
          <a:prstGeom prst="leftRightArrow">
            <a:avLst>
              <a:gd fmla="val 50000" name="adj1"/>
              <a:gd fmla="val 33706" name="adj2"/>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Quality</a:t>
            </a:r>
            <a:endParaRPr/>
          </a:p>
        </p:txBody>
      </p:sp>
      <p:sp>
        <p:nvSpPr>
          <p:cNvPr id="1171" name="Google Shape;1171;p102"/>
          <p:cNvSpPr/>
          <p:nvPr/>
        </p:nvSpPr>
        <p:spPr>
          <a:xfrm rot="-2504278">
            <a:off x="4284663" y="3419475"/>
            <a:ext cx="2663825" cy="585788"/>
          </a:xfrm>
          <a:prstGeom prst="leftRightArrow">
            <a:avLst>
              <a:gd fmla="val 50000" name="adj1"/>
              <a:gd fmla="val 33158" name="adj2"/>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Life Cycle</a:t>
            </a:r>
            <a:endParaRPr/>
          </a:p>
        </p:txBody>
      </p:sp>
      <p:sp>
        <p:nvSpPr>
          <p:cNvPr id="1172" name="Google Shape;1172;p102"/>
          <p:cNvSpPr/>
          <p:nvPr/>
        </p:nvSpPr>
        <p:spPr>
          <a:xfrm rot="-5400000">
            <a:off x="6844506" y="1299369"/>
            <a:ext cx="2293938" cy="647700"/>
          </a:xfrm>
          <a:prstGeom prst="leftRightArrow">
            <a:avLst>
              <a:gd fmla="val 50000" name="adj1"/>
              <a:gd fmla="val 25825" name="adj2"/>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Capability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3"/>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79" name="Google Shape;1179;p103"/>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80" name="Google Shape;1180;p103"/>
          <p:cNvSpPr txBox="1"/>
          <p:nvPr>
            <p:ph type="title"/>
          </p:nvPr>
        </p:nvSpPr>
        <p:spPr>
          <a:xfrm>
            <a:off x="1042988" y="476250"/>
            <a:ext cx="7416800"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ISO/IEC 15504  </a:t>
            </a:r>
            <a:br>
              <a:rPr lang="en-US" sz="2880"/>
            </a:br>
            <a:r>
              <a:rPr lang="en-US" sz="1800"/>
              <a:t>Process Assessment Standard</a:t>
            </a:r>
            <a:endParaRPr/>
          </a:p>
        </p:txBody>
      </p:sp>
      <p:sp>
        <p:nvSpPr>
          <p:cNvPr id="1181" name="Google Shape;1181;p10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International Standard 15504 (formerly known as SPICE)</a:t>
            </a:r>
            <a:endParaRPr/>
          </a:p>
          <a:p>
            <a:pPr indent="-182880" lvl="1" marL="457200" rtl="0" algn="l">
              <a:spcBef>
                <a:spcPts val="400"/>
              </a:spcBef>
              <a:spcAft>
                <a:spcPts val="0"/>
              </a:spcAft>
              <a:buSzPts val="1700"/>
              <a:buChar char="•"/>
            </a:pPr>
            <a:r>
              <a:rPr lang="en-US"/>
              <a:t>Part 1: Concepts and Vocabulary </a:t>
            </a:r>
            <a:endParaRPr/>
          </a:p>
          <a:p>
            <a:pPr indent="-182880" lvl="1" marL="457200" rtl="0" algn="l">
              <a:spcBef>
                <a:spcPts val="400"/>
              </a:spcBef>
              <a:spcAft>
                <a:spcPts val="0"/>
              </a:spcAft>
              <a:buSzPts val="1700"/>
              <a:buChar char="•"/>
            </a:pPr>
            <a:r>
              <a:rPr lang="en-US"/>
              <a:t>Part 2: Performing an Assessment </a:t>
            </a:r>
            <a:endParaRPr/>
          </a:p>
          <a:p>
            <a:pPr indent="-182880" lvl="1" marL="457200" rtl="0" algn="l">
              <a:spcBef>
                <a:spcPts val="400"/>
              </a:spcBef>
              <a:spcAft>
                <a:spcPts val="0"/>
              </a:spcAft>
              <a:buSzPts val="1700"/>
              <a:buChar char="•"/>
            </a:pPr>
            <a:r>
              <a:rPr lang="en-US"/>
              <a:t>Part 3: Guidance on Performing an Assessment </a:t>
            </a:r>
            <a:endParaRPr/>
          </a:p>
          <a:p>
            <a:pPr indent="-182880" lvl="1" marL="457200" rtl="0" algn="l">
              <a:spcBef>
                <a:spcPts val="400"/>
              </a:spcBef>
              <a:spcAft>
                <a:spcPts val="0"/>
              </a:spcAft>
              <a:buSzPts val="1700"/>
              <a:buChar char="•"/>
            </a:pPr>
            <a:r>
              <a:rPr lang="en-US"/>
              <a:t>Part 4: Guidance on Use for Process Improvement and Process Capability Determination</a:t>
            </a:r>
            <a:endParaRPr/>
          </a:p>
          <a:p>
            <a:pPr indent="-182880" lvl="1" marL="457200" rtl="0" algn="l">
              <a:spcBef>
                <a:spcPts val="400"/>
              </a:spcBef>
              <a:spcAft>
                <a:spcPts val="0"/>
              </a:spcAft>
              <a:buSzPts val="1700"/>
              <a:buChar char="•"/>
            </a:pPr>
            <a:r>
              <a:rPr lang="en-US"/>
              <a:t>Part 5: An exemplar Process Assessment Model</a:t>
            </a:r>
            <a:endParaRPr/>
          </a:p>
          <a:p>
            <a:pPr indent="-74929" lvl="1" marL="457200" rtl="0" algn="l">
              <a:spcBef>
                <a:spcPts val="400"/>
              </a:spcBef>
              <a:spcAft>
                <a:spcPts val="0"/>
              </a:spcAft>
              <a:buSzPts val="1700"/>
              <a:buNone/>
            </a:pPr>
            <a:r>
              <a:t/>
            </a:r>
            <a:endParaRPr/>
          </a:p>
          <a:p>
            <a:pPr indent="-182880" lvl="1" marL="457200" rtl="0" algn="l">
              <a:spcBef>
                <a:spcPts val="400"/>
              </a:spcBef>
              <a:spcAft>
                <a:spcPts val="0"/>
              </a:spcAft>
              <a:buSzPts val="1700"/>
              <a:buChar char="•"/>
            </a:pPr>
            <a:r>
              <a:rPr i="1" lang="en-US"/>
              <a:t>Part 6: An Exemplar System Life Cycle Process Assessment Model (based on 15288)</a:t>
            </a:r>
            <a:endParaRPr i="1"/>
          </a:p>
          <a:p>
            <a:pPr indent="-182880" lvl="1" marL="457200" rtl="0" algn="l">
              <a:spcBef>
                <a:spcPts val="400"/>
              </a:spcBef>
              <a:spcAft>
                <a:spcPts val="0"/>
              </a:spcAft>
              <a:buSzPts val="1700"/>
              <a:buChar char="•"/>
            </a:pPr>
            <a:r>
              <a:rPr i="1" lang="en-US"/>
              <a:t>Part 7: Organizational Maturity Assessment</a:t>
            </a:r>
            <a:r>
              <a:rPr lang="en-US"/>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4"/>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88" name="Google Shape;1188;p104"/>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89" name="Google Shape;1189;p10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Part 2 Scope</a:t>
            </a:r>
            <a:endParaRPr/>
          </a:p>
        </p:txBody>
      </p:sp>
      <p:sp>
        <p:nvSpPr>
          <p:cNvPr id="1190" name="Google Shape;1190;p10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Font typeface="Noto Sans Symbols"/>
              <a:buNone/>
            </a:pPr>
            <a:r>
              <a:rPr b="1" lang="en-US" sz="2000"/>
              <a:t>The </a:t>
            </a:r>
            <a:r>
              <a:rPr b="1" lang="en-US" sz="2000">
                <a:solidFill>
                  <a:srgbClr val="0033CC"/>
                </a:solidFill>
              </a:rPr>
              <a:t>requirements for process assessment</a:t>
            </a:r>
            <a:r>
              <a:rPr b="1" lang="en-US" sz="2000"/>
              <a:t> defined in this international standard form a structure which:</a:t>
            </a:r>
            <a:endParaRPr/>
          </a:p>
          <a:p>
            <a:pPr indent="-182880" lvl="0" marL="182880" rtl="0" algn="l">
              <a:lnSpc>
                <a:spcPct val="90000"/>
              </a:lnSpc>
              <a:spcBef>
                <a:spcPts val="400"/>
              </a:spcBef>
              <a:spcAft>
                <a:spcPts val="0"/>
              </a:spcAft>
              <a:buSzPts val="1700"/>
              <a:buChar char="•"/>
            </a:pPr>
            <a:r>
              <a:rPr b="1" lang="en-US" sz="2000"/>
              <a:t>Facilitates </a:t>
            </a:r>
            <a:r>
              <a:rPr b="1" lang="en-US" sz="2000">
                <a:solidFill>
                  <a:srgbClr val="0033CC"/>
                </a:solidFill>
              </a:rPr>
              <a:t>self-assessment</a:t>
            </a:r>
            <a:r>
              <a:rPr b="1" lang="en-US" sz="2000"/>
              <a:t>;</a:t>
            </a:r>
            <a:endParaRPr/>
          </a:p>
          <a:p>
            <a:pPr indent="-182880" lvl="0" marL="182880" rtl="0" algn="l">
              <a:lnSpc>
                <a:spcPct val="90000"/>
              </a:lnSpc>
              <a:spcBef>
                <a:spcPts val="400"/>
              </a:spcBef>
              <a:spcAft>
                <a:spcPts val="0"/>
              </a:spcAft>
              <a:buSzPts val="1700"/>
              <a:buChar char="•"/>
            </a:pPr>
            <a:r>
              <a:rPr b="1" lang="en-US" sz="2000"/>
              <a:t>Provides a basis for use in </a:t>
            </a:r>
            <a:r>
              <a:rPr b="1" lang="en-US" sz="2000">
                <a:solidFill>
                  <a:srgbClr val="0033CC"/>
                </a:solidFill>
              </a:rPr>
              <a:t>process improvement and capability determination</a:t>
            </a:r>
            <a:r>
              <a:rPr b="1" lang="en-US" sz="2000"/>
              <a:t>;</a:t>
            </a:r>
            <a:endParaRPr/>
          </a:p>
          <a:p>
            <a:pPr indent="-182880" lvl="0" marL="182880" rtl="0" algn="l">
              <a:lnSpc>
                <a:spcPct val="90000"/>
              </a:lnSpc>
              <a:spcBef>
                <a:spcPts val="400"/>
              </a:spcBef>
              <a:spcAft>
                <a:spcPts val="0"/>
              </a:spcAft>
              <a:buSzPts val="1700"/>
              <a:buChar char="•"/>
            </a:pPr>
            <a:r>
              <a:rPr b="1" lang="en-US" sz="2000"/>
              <a:t>Takes into account the </a:t>
            </a:r>
            <a:r>
              <a:rPr b="1" lang="en-US" sz="2000">
                <a:solidFill>
                  <a:srgbClr val="0033CC"/>
                </a:solidFill>
              </a:rPr>
              <a:t>context</a:t>
            </a:r>
            <a:r>
              <a:rPr b="1" lang="en-US" sz="2000"/>
              <a:t> in which the assessed process is implemented;</a:t>
            </a:r>
            <a:endParaRPr/>
          </a:p>
          <a:p>
            <a:pPr indent="-182880" lvl="0" marL="182880" rtl="0" algn="l">
              <a:lnSpc>
                <a:spcPct val="90000"/>
              </a:lnSpc>
              <a:spcBef>
                <a:spcPts val="400"/>
              </a:spcBef>
              <a:spcAft>
                <a:spcPts val="0"/>
              </a:spcAft>
              <a:buSzPts val="1700"/>
              <a:buChar char="•"/>
            </a:pPr>
            <a:r>
              <a:rPr b="1" lang="en-US" sz="2000"/>
              <a:t>Produces a </a:t>
            </a:r>
            <a:r>
              <a:rPr b="1" lang="en-US" sz="2000">
                <a:solidFill>
                  <a:srgbClr val="0033CC"/>
                </a:solidFill>
              </a:rPr>
              <a:t>process rating</a:t>
            </a:r>
            <a:r>
              <a:rPr b="1" lang="en-US" sz="2000"/>
              <a:t>;</a:t>
            </a:r>
            <a:endParaRPr/>
          </a:p>
          <a:p>
            <a:pPr indent="-182880" lvl="0" marL="182880" rtl="0" algn="l">
              <a:lnSpc>
                <a:spcPct val="90000"/>
              </a:lnSpc>
              <a:spcBef>
                <a:spcPts val="400"/>
              </a:spcBef>
              <a:spcAft>
                <a:spcPts val="0"/>
              </a:spcAft>
              <a:buSzPts val="1700"/>
              <a:buChar char="•"/>
            </a:pPr>
            <a:r>
              <a:rPr b="1" lang="en-US" sz="2000"/>
              <a:t>Addresses the </a:t>
            </a:r>
            <a:r>
              <a:rPr b="1" lang="en-US" sz="2000">
                <a:solidFill>
                  <a:srgbClr val="0033CC"/>
                </a:solidFill>
              </a:rPr>
              <a:t>ability of the process to achieve its purpose</a:t>
            </a:r>
            <a:r>
              <a:rPr b="1" lang="en-US" sz="2000"/>
              <a:t>;</a:t>
            </a:r>
            <a:endParaRPr/>
          </a:p>
          <a:p>
            <a:pPr indent="-182880" lvl="0" marL="182880" rtl="0" algn="l">
              <a:lnSpc>
                <a:spcPct val="90000"/>
              </a:lnSpc>
              <a:spcBef>
                <a:spcPts val="400"/>
              </a:spcBef>
              <a:spcAft>
                <a:spcPts val="0"/>
              </a:spcAft>
              <a:buSzPts val="1700"/>
              <a:buChar char="•"/>
            </a:pPr>
            <a:r>
              <a:rPr b="1" lang="en-US" sz="2000"/>
              <a:t>Is </a:t>
            </a:r>
            <a:r>
              <a:rPr b="1" lang="en-US" sz="2000">
                <a:solidFill>
                  <a:srgbClr val="0033CC"/>
                </a:solidFill>
              </a:rPr>
              <a:t>applicable</a:t>
            </a:r>
            <a:r>
              <a:rPr b="1" lang="en-US" sz="2000"/>
              <a:t> across all application domains and sizes of organization;</a:t>
            </a:r>
            <a:endParaRPr/>
          </a:p>
          <a:p>
            <a:pPr indent="-182880" lvl="0" marL="182880" rtl="0" algn="l">
              <a:lnSpc>
                <a:spcPct val="90000"/>
              </a:lnSpc>
              <a:spcBef>
                <a:spcPts val="400"/>
              </a:spcBef>
              <a:spcAft>
                <a:spcPts val="0"/>
              </a:spcAft>
              <a:buSzPts val="1700"/>
              <a:buChar char="•"/>
            </a:pPr>
            <a:r>
              <a:rPr b="1" lang="en-US" sz="2000"/>
              <a:t>May provide an objective </a:t>
            </a:r>
            <a:r>
              <a:rPr b="1" lang="en-US" sz="2000">
                <a:solidFill>
                  <a:srgbClr val="0033CC"/>
                </a:solidFill>
              </a:rPr>
              <a:t>benchmark</a:t>
            </a:r>
            <a:r>
              <a:rPr b="1" lang="en-US" sz="2000"/>
              <a:t> between organizations.</a:t>
            </a:r>
            <a:endParaRPr b="1" sz="20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5"/>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197" name="Google Shape;1197;p105"/>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198" name="Google Shape;1198;p10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Part 2 Normative Elements</a:t>
            </a:r>
            <a:endParaRPr/>
          </a:p>
        </p:txBody>
      </p:sp>
      <p:graphicFrame>
        <p:nvGraphicFramePr>
          <p:cNvPr id="1199" name="Google Shape;1199;p105"/>
          <p:cNvGraphicFramePr/>
          <p:nvPr/>
        </p:nvGraphicFramePr>
        <p:xfrm>
          <a:off x="539750" y="1362075"/>
          <a:ext cx="8281988" cy="5307013"/>
        </p:xfrm>
        <a:graphic>
          <a:graphicData uri="http://schemas.openxmlformats.org/presentationml/2006/ole">
            <mc:AlternateContent>
              <mc:Choice Requires="v">
                <p:oleObj r:id="rId4" imgH="5307013" imgW="8281988" progId="Word.Picture.8" spid="_x0000_s1">
                  <p:embed/>
                </p:oleObj>
              </mc:Choice>
              <mc:Fallback>
                <p:oleObj r:id="rId5" imgH="5307013" imgW="8281988" progId="Word.Picture.8">
                  <p:embed/>
                  <p:pic>
                    <p:nvPicPr>
                      <p:cNvPr id="1199" name="Google Shape;1199;p105"/>
                      <p:cNvPicPr preferRelativeResize="0"/>
                      <p:nvPr/>
                    </p:nvPicPr>
                    <p:blipFill rotWithShape="1">
                      <a:blip r:embed="rId6">
                        <a:alphaModFix/>
                      </a:blip>
                      <a:srcRect b="0" l="0" r="0" t="0"/>
                      <a:stretch/>
                    </p:blipFill>
                    <p:spPr>
                      <a:xfrm>
                        <a:off x="539750" y="1362075"/>
                        <a:ext cx="8281988" cy="5307013"/>
                      </a:xfrm>
                      <a:prstGeom prst="rect">
                        <a:avLst/>
                      </a:prstGeom>
                      <a:noFill/>
                      <a:ln>
                        <a:noFill/>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6"/>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06" name="Google Shape;1206;p106"/>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07" name="Google Shape;1207;p10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Process Attributes </a:t>
            </a:r>
            <a:endParaRPr/>
          </a:p>
        </p:txBody>
      </p:sp>
      <p:graphicFrame>
        <p:nvGraphicFramePr>
          <p:cNvPr id="1208" name="Google Shape;1208;p106"/>
          <p:cNvGraphicFramePr/>
          <p:nvPr/>
        </p:nvGraphicFramePr>
        <p:xfrm>
          <a:off x="1547664" y="1484784"/>
          <a:ext cx="3000000" cy="3000000"/>
        </p:xfrm>
        <a:graphic>
          <a:graphicData uri="http://schemas.openxmlformats.org/drawingml/2006/table">
            <a:tbl>
              <a:tblPr>
                <a:noFill/>
                <a:tableStyleId>{FF84A91D-9FD3-47C1-B081-7CE01F13D575}</a:tableStyleId>
              </a:tblPr>
              <a:tblGrid>
                <a:gridCol w="2016125"/>
                <a:gridCol w="4389450"/>
              </a:tblGrid>
              <a:tr h="31910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Process Attribute ID</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Capability Levels and Process Attributes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0: Incomplete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1: Performed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1.1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performance</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2: Managed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2.1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Performance management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6075">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2.2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Work product management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3: Established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92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3.1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definition</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3.2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deployment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100">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4: Predictable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4.1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measurement</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4.2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control</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Arial"/>
                        <a:ea typeface="Arial"/>
                        <a:cs typeface="Arial"/>
                        <a:sym typeface="Arial"/>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Level 5: Optimizing process</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5.1</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Process innovation</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PA 5.2</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254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Continuous optimization</a:t>
                      </a:r>
                      <a:endParaRPr b="0" i="0" sz="3200" u="none" cap="none" strike="noStrike">
                        <a:solidFill>
                          <a:schemeClr val="dk1"/>
                        </a:solidFill>
                        <a:latin typeface="Times New Roman"/>
                        <a:ea typeface="Times New Roman"/>
                        <a:cs typeface="Times New Roman"/>
                        <a:sym typeface="Times New Roman"/>
                      </a:endParaRPr>
                    </a:p>
                  </a:txBody>
                  <a:tcPr marT="0" marB="0" marR="90000" marL="90000" anchor="ctr">
                    <a:lnL cap="flat" cmpd="sng" w="127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7"/>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15" name="Google Shape;1215;p107"/>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16" name="Google Shape;1216;p107"/>
          <p:cNvSpPr txBox="1"/>
          <p:nvPr>
            <p:ph type="title"/>
          </p:nvPr>
        </p:nvSpPr>
        <p:spPr>
          <a:xfrm>
            <a:off x="1042988" y="476250"/>
            <a:ext cx="7632700"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Process Attribute Rating Scale - NPLF</a:t>
            </a:r>
            <a:endParaRPr sz="3200"/>
          </a:p>
        </p:txBody>
      </p:sp>
      <p:graphicFrame>
        <p:nvGraphicFramePr>
          <p:cNvPr id="1217" name="Google Shape;1217;p107"/>
          <p:cNvGraphicFramePr/>
          <p:nvPr/>
        </p:nvGraphicFramePr>
        <p:xfrm>
          <a:off x="611188" y="1700213"/>
          <a:ext cx="3000000" cy="3000000"/>
        </p:xfrm>
        <a:graphic>
          <a:graphicData uri="http://schemas.openxmlformats.org/drawingml/2006/table">
            <a:tbl>
              <a:tblPr>
                <a:noFill/>
                <a:tableStyleId>{FF84A91D-9FD3-47C1-B081-7CE01F13D575}</a:tableStyleId>
              </a:tblPr>
              <a:tblGrid>
                <a:gridCol w="1120775"/>
                <a:gridCol w="5864225"/>
                <a:gridCol w="1330325"/>
              </a:tblGrid>
              <a:tr h="838200">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N Not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little or no evidence of achievement of the defined attribute in the assessed process.</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     0 to 15% </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36625">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 Partially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some evidence of an approach to, and some achievement of, the defined attribute in the assessed process. Some aspects of achievement of the attribute may be unpredictable.</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&gt; 15 to 50%</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41425">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L Largely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evidence of a systematic approach to, and significant achievement of, the defined attribute in the assessed process. Some weakness related to this attribute may exist in the assessed process.</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&gt; 50 to 85%</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44600">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F Fully achieved</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There is evidence of a complete and systematic approach to, and full achievement of, the defined attribute in the assessed process. No significant weaknesses related to this attribute exist in the assessed process.</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&gt; 85 to 100%</a:t>
                      </a:r>
                      <a:endParaRPr b="1" i="0" sz="1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8"/>
          <p:cNvSpPr txBox="1"/>
          <p:nvPr>
            <p:ph idx="12" type="sldNum"/>
          </p:nvPr>
        </p:nvSpPr>
        <p:spPr>
          <a:xfrm>
            <a:off x="8243888" y="6021388"/>
            <a:ext cx="504825"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23" name="Google Shape;1223;p108"/>
          <p:cNvSpPr txBox="1"/>
          <p:nvPr>
            <p:ph idx="10" type="dt"/>
          </p:nvPr>
        </p:nvSpPr>
        <p:spPr>
          <a:xfrm>
            <a:off x="1023938" y="6021388"/>
            <a:ext cx="1387475"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19.9.2020</a:t>
            </a:r>
            <a:endParaRPr/>
          </a:p>
        </p:txBody>
      </p:sp>
      <p:sp>
        <p:nvSpPr>
          <p:cNvPr id="1224" name="Google Shape;1224;p108"/>
          <p:cNvSpPr txBox="1"/>
          <p:nvPr>
            <p:ph type="title"/>
          </p:nvPr>
        </p:nvSpPr>
        <p:spPr>
          <a:xfrm>
            <a:off x="1236663" y="636588"/>
            <a:ext cx="7367587" cy="449262"/>
          </a:xfrm>
          <a:prstGeom prst="rect">
            <a:avLst/>
          </a:prstGeom>
          <a:noFill/>
          <a:ln>
            <a:noFill/>
          </a:ln>
        </p:spPr>
        <p:txBody>
          <a:bodyPr anchorCtr="0" anchor="ctr" bIns="44450" lIns="90475" spcFirstLastPara="1" rIns="90475" wrap="square" tIns="44450">
            <a:normAutofit/>
          </a:bodyPr>
          <a:lstStyle/>
          <a:p>
            <a:pPr indent="0" lvl="0" marL="0" rtl="0" algn="l">
              <a:spcBef>
                <a:spcPts val="0"/>
              </a:spcBef>
              <a:spcAft>
                <a:spcPts val="0"/>
              </a:spcAft>
              <a:buClr>
                <a:schemeClr val="dk2"/>
              </a:buClr>
              <a:buSzPts val="2520"/>
              <a:buFont typeface="Arial"/>
              <a:buNone/>
            </a:pPr>
            <a:r>
              <a:rPr lang="en-US" sz="2520"/>
              <a:t>Achievement of Process Capability Levels </a:t>
            </a:r>
            <a:endParaRPr sz="2520"/>
          </a:p>
        </p:txBody>
      </p:sp>
      <p:pic>
        <p:nvPicPr>
          <p:cNvPr id="1225" name="Google Shape;1225;p108"/>
          <p:cNvPicPr preferRelativeResize="0"/>
          <p:nvPr/>
        </p:nvPicPr>
        <p:blipFill rotWithShape="1">
          <a:blip r:embed="rId3">
            <a:alphaModFix/>
          </a:blip>
          <a:srcRect b="0" l="0" r="0" t="0"/>
          <a:stretch/>
        </p:blipFill>
        <p:spPr>
          <a:xfrm>
            <a:off x="827088" y="1598613"/>
            <a:ext cx="8135937" cy="4494212"/>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Definition of Software Engineering</a:t>
            </a:r>
            <a:endParaRPr/>
          </a:p>
        </p:txBody>
      </p:sp>
      <p:sp>
        <p:nvSpPr>
          <p:cNvPr id="226" name="Google Shape;226;p1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5000"/>
              </a:lnSpc>
              <a:spcBef>
                <a:spcPts val="0"/>
              </a:spcBef>
              <a:spcAft>
                <a:spcPts val="0"/>
              </a:spcAft>
              <a:buSzPts val="2040"/>
              <a:buChar char="•"/>
            </a:pPr>
            <a:r>
              <a:rPr b="1" lang="en-US"/>
              <a:t>Software engineering is an engineering discipline</a:t>
            </a:r>
            <a:endParaRPr/>
          </a:p>
          <a:p>
            <a:pPr indent="0" lvl="0" marL="0" rtl="0" algn="l">
              <a:lnSpc>
                <a:spcPct val="85000"/>
              </a:lnSpc>
              <a:spcBef>
                <a:spcPts val="480"/>
              </a:spcBef>
              <a:spcAft>
                <a:spcPts val="0"/>
              </a:spcAft>
              <a:buSzPts val="2040"/>
              <a:buNone/>
            </a:pPr>
            <a:r>
              <a:rPr b="1" lang="en-US"/>
              <a:t> concerned with practical problems of developing large software systems.</a:t>
            </a:r>
            <a:endParaRPr/>
          </a:p>
          <a:p>
            <a:pPr indent="-53339" lvl="0" marL="182880" rtl="0" algn="l">
              <a:spcBef>
                <a:spcPts val="480"/>
              </a:spcBef>
              <a:spcAft>
                <a:spcPts val="0"/>
              </a:spcAft>
              <a:buSzPts val="2040"/>
              <a:buNone/>
            </a:pPr>
            <a:r>
              <a:t/>
            </a:r>
            <a:endParaRPr/>
          </a:p>
          <a:p>
            <a:pPr indent="-182879" lvl="0" marL="620713" rtl="0" algn="l">
              <a:spcBef>
                <a:spcPts val="480"/>
              </a:spcBef>
              <a:spcAft>
                <a:spcPts val="0"/>
              </a:spcAft>
              <a:buSzPts val="2040"/>
              <a:buNone/>
            </a:pPr>
            <a:r>
              <a:rPr b="1" lang="en-US"/>
              <a:t>Software engineering involves:</a:t>
            </a:r>
            <a:endParaRPr/>
          </a:p>
          <a:p>
            <a:pPr indent="-182879" lvl="0" marL="620713" rtl="0" algn="l">
              <a:spcBef>
                <a:spcPts val="480"/>
              </a:spcBef>
              <a:spcAft>
                <a:spcPts val="0"/>
              </a:spcAft>
              <a:buSzPts val="2040"/>
              <a:buChar char="•"/>
            </a:pPr>
            <a:r>
              <a:rPr lang="en-US"/>
              <a:t>Technical and non-technical issues</a:t>
            </a:r>
            <a:endParaRPr/>
          </a:p>
          <a:p>
            <a:pPr indent="-182879" lvl="0" marL="620713" rtl="0" algn="l">
              <a:spcBef>
                <a:spcPts val="480"/>
              </a:spcBef>
              <a:spcAft>
                <a:spcPts val="0"/>
              </a:spcAft>
              <a:buSzPts val="2040"/>
              <a:buChar char="•"/>
            </a:pPr>
            <a:r>
              <a:rPr lang="en-US"/>
              <a:t>Knowledge of specification, design and implementation techniques</a:t>
            </a:r>
            <a:endParaRPr/>
          </a:p>
          <a:p>
            <a:pPr indent="-182879" lvl="0" marL="620713" rtl="0" algn="l">
              <a:spcBef>
                <a:spcPts val="480"/>
              </a:spcBef>
              <a:spcAft>
                <a:spcPts val="0"/>
              </a:spcAft>
              <a:buSzPts val="2040"/>
              <a:buChar char="•"/>
            </a:pPr>
            <a:r>
              <a:rPr lang="en-US"/>
              <a:t>Human factors</a:t>
            </a:r>
            <a:endParaRPr/>
          </a:p>
          <a:p>
            <a:pPr indent="-182879" lvl="0" marL="620713" rtl="0" algn="l">
              <a:spcBef>
                <a:spcPts val="480"/>
              </a:spcBef>
              <a:spcAft>
                <a:spcPts val="0"/>
              </a:spcAft>
              <a:buSzPts val="2040"/>
              <a:buChar char="•"/>
            </a:pPr>
            <a:r>
              <a:rPr lang="en-US"/>
              <a:t>Software management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9"/>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35" name="Google Shape;1235;p109"/>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36" name="Google Shape;1236;p109"/>
          <p:cNvSpPr txBox="1"/>
          <p:nvPr>
            <p:ph type="title"/>
          </p:nvPr>
        </p:nvSpPr>
        <p:spPr>
          <a:xfrm>
            <a:off x="1042988" y="476250"/>
            <a:ext cx="7416800"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Part 5: </a:t>
            </a:r>
            <a:br>
              <a:rPr lang="en-US" sz="2880"/>
            </a:br>
            <a:r>
              <a:rPr lang="en-US" sz="2880"/>
              <a:t>The Process Assessment Model</a:t>
            </a:r>
            <a:endParaRPr/>
          </a:p>
        </p:txBody>
      </p:sp>
      <p:sp>
        <p:nvSpPr>
          <p:cNvPr id="1237" name="Google Shape;1237;p10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ISO/IEC 15504-5 </a:t>
            </a:r>
            <a:endParaRPr/>
          </a:p>
          <a:p>
            <a:pPr indent="-182880" lvl="1" marL="457200" rtl="0" algn="l">
              <a:spcBef>
                <a:spcPts val="400"/>
              </a:spcBef>
              <a:spcAft>
                <a:spcPts val="0"/>
              </a:spcAft>
              <a:buSzPts val="1700"/>
              <a:buChar char="•"/>
            </a:pPr>
            <a:r>
              <a:rPr lang="en-US"/>
              <a:t>ISO/IEC JTC1 SC7 WG10</a:t>
            </a:r>
            <a:endParaRPr/>
          </a:p>
          <a:p>
            <a:pPr indent="-182880" lvl="1" marL="457200" rtl="0" algn="l">
              <a:spcBef>
                <a:spcPts val="400"/>
              </a:spcBef>
              <a:spcAft>
                <a:spcPts val="0"/>
              </a:spcAft>
              <a:buSzPts val="1700"/>
              <a:buChar char="•"/>
            </a:pPr>
            <a:r>
              <a:rPr lang="en-US"/>
              <a:t>Defines a Process Assessment Model that meets the requirements of ISO/IEC 15504-2 and that supports the performance of an assessment by providing indicators for guidance on the interpretation of the process purposes as defined in ISO/IEC 12207 AMD 1 &amp; AMD 2 and process attributes defined in ISO/IEC 15504‑2;</a:t>
            </a:r>
            <a:endParaRPr/>
          </a:p>
          <a:p>
            <a:pPr indent="-182880" lvl="1" marL="457200" rtl="0" algn="l">
              <a:spcBef>
                <a:spcPts val="400"/>
              </a:spcBef>
              <a:spcAft>
                <a:spcPts val="0"/>
              </a:spcAft>
              <a:buSzPts val="1700"/>
              <a:buChar char="•"/>
            </a:pPr>
            <a:r>
              <a:rPr lang="en-US"/>
              <a:t>Provides guidance, by example, on the definition, selection and use of assessment indicators.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0"/>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44" name="Google Shape;1244;p110"/>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45" name="Google Shape;1245;p110"/>
          <p:cNvSpPr txBox="1"/>
          <p:nvPr>
            <p:ph type="title"/>
          </p:nvPr>
        </p:nvSpPr>
        <p:spPr>
          <a:xfrm>
            <a:off x="1042988" y="476250"/>
            <a:ext cx="7273925" cy="800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Process Assessment Model (PAM)</a:t>
            </a:r>
            <a:endParaRPr/>
          </a:p>
        </p:txBody>
      </p:sp>
      <p:pic>
        <p:nvPicPr>
          <p:cNvPr id="1246" name="Google Shape;1246;p110"/>
          <p:cNvPicPr preferRelativeResize="0"/>
          <p:nvPr/>
        </p:nvPicPr>
        <p:blipFill rotWithShape="1">
          <a:blip r:embed="rId3">
            <a:alphaModFix/>
          </a:blip>
          <a:srcRect b="0" l="0" r="0" t="0"/>
          <a:stretch/>
        </p:blipFill>
        <p:spPr>
          <a:xfrm>
            <a:off x="827088" y="1250950"/>
            <a:ext cx="7561262" cy="4875213"/>
          </a:xfrm>
          <a:prstGeom prst="rect">
            <a:avLst/>
          </a:prstGeom>
          <a:noFill/>
          <a:ln>
            <a:noFill/>
          </a:ln>
        </p:spPr>
      </p:pic>
      <p:sp>
        <p:nvSpPr>
          <p:cNvPr id="1247" name="Google Shape;1247;p110"/>
          <p:cNvSpPr txBox="1"/>
          <p:nvPr/>
        </p:nvSpPr>
        <p:spPr>
          <a:xfrm>
            <a:off x="1042988" y="5734050"/>
            <a:ext cx="1154112"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ISO/IEC</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11"/>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54" name="Google Shape;1254;p111"/>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55" name="Google Shape;1255;p1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Capability Dimension</a:t>
            </a:r>
            <a:endParaRPr/>
          </a:p>
        </p:txBody>
      </p:sp>
      <p:sp>
        <p:nvSpPr>
          <p:cNvPr id="1256" name="Google Shape;1256;p111"/>
          <p:cNvSpPr txBox="1"/>
          <p:nvPr/>
        </p:nvSpPr>
        <p:spPr>
          <a:xfrm>
            <a:off x="1042988" y="5734050"/>
            <a:ext cx="1154112"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ISO/IEC</a:t>
            </a:r>
            <a:endParaRPr/>
          </a:p>
        </p:txBody>
      </p:sp>
      <p:pic>
        <p:nvPicPr>
          <p:cNvPr id="1257" name="Google Shape;1257;p111"/>
          <p:cNvPicPr preferRelativeResize="0"/>
          <p:nvPr/>
        </p:nvPicPr>
        <p:blipFill rotWithShape="1">
          <a:blip r:embed="rId3">
            <a:alphaModFix/>
          </a:blip>
          <a:srcRect b="0" l="0" r="0" t="0"/>
          <a:stretch/>
        </p:blipFill>
        <p:spPr>
          <a:xfrm>
            <a:off x="812800" y="1333500"/>
            <a:ext cx="7791450" cy="49752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2"/>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64" name="Google Shape;1264;p112"/>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65" name="Google Shape;1265;p112"/>
          <p:cNvSpPr txBox="1"/>
          <p:nvPr>
            <p:ph type="title"/>
          </p:nvPr>
        </p:nvSpPr>
        <p:spPr>
          <a:xfrm>
            <a:off x="1171575" y="582613"/>
            <a:ext cx="6424613" cy="450850"/>
          </a:xfrm>
          <a:prstGeom prst="rect">
            <a:avLst/>
          </a:prstGeom>
          <a:noFill/>
          <a:ln>
            <a:noFill/>
          </a:ln>
        </p:spPr>
        <p:txBody>
          <a:bodyPr anchorCtr="0" anchor="ctr" bIns="50800" lIns="100000" spcFirstLastPara="1" rIns="100000" wrap="square" tIns="50800">
            <a:normAutofit/>
          </a:bodyPr>
          <a:lstStyle/>
          <a:p>
            <a:pPr indent="0" lvl="0" marL="0" rtl="0" algn="l">
              <a:spcBef>
                <a:spcPts val="0"/>
              </a:spcBef>
              <a:spcAft>
                <a:spcPts val="0"/>
              </a:spcAft>
              <a:buClr>
                <a:schemeClr val="dk2"/>
              </a:buClr>
              <a:buSzPts val="3600"/>
              <a:buFont typeface="Arial"/>
              <a:buNone/>
            </a:pPr>
            <a:r>
              <a:rPr lang="en-US" sz="3600"/>
              <a:t>Process Dimension</a:t>
            </a:r>
            <a:endParaRPr/>
          </a:p>
        </p:txBody>
      </p:sp>
      <p:grpSp>
        <p:nvGrpSpPr>
          <p:cNvPr id="1266" name="Google Shape;1266;p112"/>
          <p:cNvGrpSpPr/>
          <p:nvPr/>
        </p:nvGrpSpPr>
        <p:grpSpPr>
          <a:xfrm>
            <a:off x="2051050" y="1268413"/>
            <a:ext cx="6192838" cy="4608512"/>
            <a:chOff x="1292" y="799"/>
            <a:chExt cx="3901" cy="2903"/>
          </a:xfrm>
        </p:grpSpPr>
        <p:grpSp>
          <p:nvGrpSpPr>
            <p:cNvPr id="1267" name="Google Shape;1267;p112"/>
            <p:cNvGrpSpPr/>
            <p:nvPr/>
          </p:nvGrpSpPr>
          <p:grpSpPr>
            <a:xfrm>
              <a:off x="1292" y="799"/>
              <a:ext cx="3901" cy="1089"/>
              <a:chOff x="1292" y="799"/>
              <a:chExt cx="3901" cy="1089"/>
            </a:xfrm>
          </p:grpSpPr>
          <p:sp>
            <p:nvSpPr>
              <p:cNvPr id="1268" name="Google Shape;1268;p112"/>
              <p:cNvSpPr/>
              <p:nvPr/>
            </p:nvSpPr>
            <p:spPr>
              <a:xfrm>
                <a:off x="1292" y="799"/>
                <a:ext cx="3901" cy="1089"/>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112"/>
              <p:cNvSpPr/>
              <p:nvPr/>
            </p:nvSpPr>
            <p:spPr>
              <a:xfrm>
                <a:off x="1429" y="845"/>
                <a:ext cx="3686" cy="272"/>
              </a:xfrm>
              <a:prstGeom prst="rect">
                <a:avLst/>
              </a:prstGeom>
              <a:solidFill>
                <a:srgbClr val="0000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PRIMARY Life Cycle Processes</a:t>
                </a:r>
                <a:endParaRPr/>
              </a:p>
            </p:txBody>
          </p:sp>
          <p:sp>
            <p:nvSpPr>
              <p:cNvPr id="1270" name="Google Shape;1270;p112"/>
              <p:cNvSpPr/>
              <p:nvPr/>
            </p:nvSpPr>
            <p:spPr>
              <a:xfrm>
                <a:off x="1429" y="1162"/>
                <a:ext cx="3686" cy="68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Acquisition Process Group (ACQ)</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Supply Process Group (SPL)</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Engineering Process Group (ENG)</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Operation Process Group (OPE)</a:t>
                </a:r>
                <a:endParaRPr/>
              </a:p>
            </p:txBody>
          </p:sp>
        </p:grpSp>
        <p:grpSp>
          <p:nvGrpSpPr>
            <p:cNvPr id="1271" name="Google Shape;1271;p112"/>
            <p:cNvGrpSpPr/>
            <p:nvPr/>
          </p:nvGrpSpPr>
          <p:grpSpPr>
            <a:xfrm>
              <a:off x="1292" y="1933"/>
              <a:ext cx="3901" cy="1089"/>
              <a:chOff x="1292" y="1933"/>
              <a:chExt cx="3901" cy="1089"/>
            </a:xfrm>
          </p:grpSpPr>
          <p:sp>
            <p:nvSpPr>
              <p:cNvPr id="1272" name="Google Shape;1272;p112"/>
              <p:cNvSpPr/>
              <p:nvPr/>
            </p:nvSpPr>
            <p:spPr>
              <a:xfrm>
                <a:off x="1292" y="1933"/>
                <a:ext cx="3901" cy="1089"/>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112"/>
              <p:cNvSpPr/>
              <p:nvPr/>
            </p:nvSpPr>
            <p:spPr>
              <a:xfrm>
                <a:off x="1474" y="1979"/>
                <a:ext cx="3643" cy="273"/>
              </a:xfrm>
              <a:prstGeom prst="rect">
                <a:avLst/>
              </a:prstGeom>
              <a:solidFill>
                <a:srgbClr val="FF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ORGANIZATIONAL Life Cycle Processes</a:t>
                </a:r>
                <a:endParaRPr/>
              </a:p>
            </p:txBody>
          </p:sp>
          <p:sp>
            <p:nvSpPr>
              <p:cNvPr id="1274" name="Google Shape;1274;p112"/>
              <p:cNvSpPr/>
              <p:nvPr/>
            </p:nvSpPr>
            <p:spPr>
              <a:xfrm>
                <a:off x="1474" y="2296"/>
                <a:ext cx="3643" cy="68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Management Process Group (MAN)</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Process Improvement Process Group (PIM)</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Resource and Infrastructure Process Group (RIN)</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Reuse Process Group (REU)</a:t>
                </a:r>
                <a:endParaRPr/>
              </a:p>
            </p:txBody>
          </p:sp>
        </p:grpSp>
        <p:grpSp>
          <p:nvGrpSpPr>
            <p:cNvPr id="1275" name="Google Shape;1275;p112"/>
            <p:cNvGrpSpPr/>
            <p:nvPr/>
          </p:nvGrpSpPr>
          <p:grpSpPr>
            <a:xfrm>
              <a:off x="1292" y="3067"/>
              <a:ext cx="3901" cy="635"/>
              <a:chOff x="1292" y="3067"/>
              <a:chExt cx="3901" cy="635"/>
            </a:xfrm>
          </p:grpSpPr>
          <p:sp>
            <p:nvSpPr>
              <p:cNvPr id="1276" name="Google Shape;1276;p112"/>
              <p:cNvSpPr/>
              <p:nvPr/>
            </p:nvSpPr>
            <p:spPr>
              <a:xfrm>
                <a:off x="1292" y="3067"/>
                <a:ext cx="3901" cy="635"/>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112"/>
              <p:cNvSpPr/>
              <p:nvPr/>
            </p:nvSpPr>
            <p:spPr>
              <a:xfrm>
                <a:off x="1474" y="3113"/>
                <a:ext cx="3643" cy="272"/>
              </a:xfrm>
              <a:prstGeom prst="rect">
                <a:avLst/>
              </a:prstGeom>
              <a:solidFill>
                <a:srgbClr val="008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SUPPORTING Life Cycle Processes</a:t>
                </a:r>
                <a:endParaRPr/>
              </a:p>
            </p:txBody>
          </p:sp>
          <p:sp>
            <p:nvSpPr>
              <p:cNvPr id="1278" name="Google Shape;1278;p112"/>
              <p:cNvSpPr/>
              <p:nvPr/>
            </p:nvSpPr>
            <p:spPr>
              <a:xfrm>
                <a:off x="1474" y="3430"/>
                <a:ext cx="3643" cy="22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Supporting Process Group (SUP)</a:t>
                </a:r>
                <a:endParaRPr/>
              </a:p>
            </p:txBody>
          </p:sp>
        </p:grpSp>
      </p:grpSp>
      <p:sp>
        <p:nvSpPr>
          <p:cNvPr id="1279" name="Google Shape;1279;p112"/>
          <p:cNvSpPr txBox="1"/>
          <p:nvPr/>
        </p:nvSpPr>
        <p:spPr>
          <a:xfrm>
            <a:off x="4500563" y="6021388"/>
            <a:ext cx="1154112"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ISO/IEC</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13"/>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89" name="Google Shape;1289;p113"/>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290" name="Google Shape;1290;p11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Primary</a:t>
            </a:r>
            <a:endParaRPr/>
          </a:p>
        </p:txBody>
      </p:sp>
      <p:sp>
        <p:nvSpPr>
          <p:cNvPr id="1291" name="Google Shape;1291;p113"/>
          <p:cNvSpPr txBox="1"/>
          <p:nvPr>
            <p:ph idx="1" type="body"/>
          </p:nvPr>
        </p:nvSpPr>
        <p:spPr>
          <a:xfrm>
            <a:off x="1066800" y="1341438"/>
            <a:ext cx="3751263" cy="446405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530"/>
              <a:buFont typeface="Noto Sans Symbols"/>
              <a:buNone/>
            </a:pPr>
            <a:r>
              <a:rPr b="1" lang="en-US" sz="1800"/>
              <a:t>1. Acquisition Group - ACQ</a:t>
            </a:r>
            <a:endParaRPr/>
          </a:p>
          <a:p>
            <a:pPr indent="-182880" lvl="0" marL="182880" rtl="0" algn="l">
              <a:lnSpc>
                <a:spcPct val="80000"/>
              </a:lnSpc>
              <a:spcBef>
                <a:spcPts val="360"/>
              </a:spcBef>
              <a:spcAft>
                <a:spcPts val="0"/>
              </a:spcAft>
              <a:buSzPts val="1530"/>
              <a:buFont typeface="Noto Sans Symbols"/>
              <a:buNone/>
            </a:pPr>
            <a:r>
              <a:rPr lang="en-US" sz="1800"/>
              <a:t>  </a:t>
            </a:r>
            <a:r>
              <a:rPr lang="en-US" sz="1800">
                <a:solidFill>
                  <a:srgbClr val="000099"/>
                </a:solidFill>
              </a:rPr>
              <a:t>ACQ.1 Acquisition preparation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ACQ.2 Supplier selection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ACQ.3 Contract agreement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ACQ.4 Supplier monitoring</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ACQ.5 Customer acceptance</a:t>
            </a:r>
            <a:endParaRPr/>
          </a:p>
          <a:p>
            <a:pPr indent="-182880" lvl="0" marL="182880" rtl="0" algn="l">
              <a:lnSpc>
                <a:spcPct val="80000"/>
              </a:lnSpc>
              <a:spcBef>
                <a:spcPts val="360"/>
              </a:spcBef>
              <a:spcAft>
                <a:spcPts val="0"/>
              </a:spcAft>
              <a:buSzPts val="1530"/>
              <a:buFont typeface="Noto Sans Symbols"/>
              <a:buNone/>
            </a:pPr>
            <a:r>
              <a:t/>
            </a:r>
            <a:endParaRPr sz="1800">
              <a:solidFill>
                <a:srgbClr val="000099"/>
              </a:solidFill>
            </a:endParaRPr>
          </a:p>
          <a:p>
            <a:pPr indent="-182880" lvl="0" marL="182880" rtl="0" algn="l">
              <a:lnSpc>
                <a:spcPct val="80000"/>
              </a:lnSpc>
              <a:spcBef>
                <a:spcPts val="360"/>
              </a:spcBef>
              <a:spcAft>
                <a:spcPts val="0"/>
              </a:spcAft>
              <a:buSzPts val="1530"/>
              <a:buFont typeface="Noto Sans Symbols"/>
              <a:buNone/>
            </a:pPr>
            <a:r>
              <a:rPr b="1" lang="en-US" sz="1800"/>
              <a:t>2. Supply Group - SPL</a:t>
            </a:r>
            <a:endParaRPr/>
          </a:p>
          <a:p>
            <a:pPr indent="-182880" lvl="0" marL="182880" rtl="0" algn="l">
              <a:lnSpc>
                <a:spcPct val="80000"/>
              </a:lnSpc>
              <a:spcBef>
                <a:spcPts val="360"/>
              </a:spcBef>
              <a:spcAft>
                <a:spcPts val="0"/>
              </a:spcAft>
              <a:buSzPts val="1530"/>
              <a:buFont typeface="Noto Sans Symbols"/>
              <a:buNone/>
            </a:pPr>
            <a:r>
              <a:rPr lang="en-US" sz="1800">
                <a:solidFill>
                  <a:srgbClr val="006600"/>
                </a:solidFill>
              </a:rPr>
              <a:t>  </a:t>
            </a:r>
            <a:r>
              <a:rPr lang="en-US" sz="1800">
                <a:solidFill>
                  <a:srgbClr val="000099"/>
                </a:solidFill>
              </a:rPr>
              <a:t>SPL.1 Supplier tendering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SPL.2 Product release</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SPL.3 Product acceptance 	support</a:t>
            </a:r>
            <a:endParaRPr/>
          </a:p>
          <a:p>
            <a:pPr indent="-182880" lvl="0" marL="182880" rtl="0" algn="l">
              <a:lnSpc>
                <a:spcPct val="80000"/>
              </a:lnSpc>
              <a:spcBef>
                <a:spcPts val="360"/>
              </a:spcBef>
              <a:spcAft>
                <a:spcPts val="0"/>
              </a:spcAft>
              <a:buSzPts val="1530"/>
              <a:buFont typeface="Noto Sans Symbols"/>
              <a:buNone/>
            </a:pPr>
            <a:r>
              <a:t/>
            </a:r>
            <a:endParaRPr sz="1800">
              <a:solidFill>
                <a:srgbClr val="000099"/>
              </a:solidFill>
            </a:endParaRPr>
          </a:p>
          <a:p>
            <a:pPr indent="-182880" lvl="0" marL="182880" rtl="0" algn="l">
              <a:lnSpc>
                <a:spcPct val="80000"/>
              </a:lnSpc>
              <a:spcBef>
                <a:spcPts val="360"/>
              </a:spcBef>
              <a:spcAft>
                <a:spcPts val="0"/>
              </a:spcAft>
              <a:buSzPts val="1530"/>
              <a:buFont typeface="Noto Sans Symbols"/>
              <a:buNone/>
            </a:pPr>
            <a:r>
              <a:rPr b="1" lang="en-US" sz="1800"/>
              <a:t>3. Operation Group - OPE</a:t>
            </a:r>
            <a:endParaRPr/>
          </a:p>
          <a:p>
            <a:pPr indent="-182880" lvl="0" marL="182880" rtl="0" algn="l">
              <a:lnSpc>
                <a:spcPct val="80000"/>
              </a:lnSpc>
              <a:spcBef>
                <a:spcPts val="360"/>
              </a:spcBef>
              <a:spcAft>
                <a:spcPts val="0"/>
              </a:spcAft>
              <a:buSzPts val="1530"/>
              <a:buFont typeface="Noto Sans Symbols"/>
              <a:buNone/>
            </a:pPr>
            <a:r>
              <a:rPr lang="en-US" sz="1800"/>
              <a:t>  </a:t>
            </a:r>
            <a:r>
              <a:rPr lang="en-US" sz="1800">
                <a:solidFill>
                  <a:srgbClr val="000099"/>
                </a:solidFill>
              </a:rPr>
              <a:t>OPE.1 Operational use</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OPE.2 Customer support</a:t>
            </a:r>
            <a:endParaRPr/>
          </a:p>
        </p:txBody>
      </p:sp>
      <p:sp>
        <p:nvSpPr>
          <p:cNvPr id="1292" name="Google Shape;1292;p113"/>
          <p:cNvSpPr txBox="1"/>
          <p:nvPr>
            <p:ph idx="2" type="body"/>
          </p:nvPr>
        </p:nvSpPr>
        <p:spPr>
          <a:xfrm>
            <a:off x="4716463" y="1341438"/>
            <a:ext cx="4319587" cy="423545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530"/>
              <a:buFont typeface="Noto Sans Symbols"/>
              <a:buNone/>
            </a:pPr>
            <a:r>
              <a:rPr b="1" lang="en-US" sz="1800"/>
              <a:t>4. Engineering Group - ENG</a:t>
            </a:r>
            <a:endParaRPr/>
          </a:p>
          <a:p>
            <a:pPr indent="-182880" lvl="0" marL="182880" rtl="0" algn="l">
              <a:lnSpc>
                <a:spcPct val="80000"/>
              </a:lnSpc>
              <a:spcBef>
                <a:spcPts val="360"/>
              </a:spcBef>
              <a:spcAft>
                <a:spcPts val="0"/>
              </a:spcAft>
              <a:buSzPts val="1530"/>
              <a:buFont typeface="Noto Sans Symbols"/>
              <a:buNone/>
            </a:pPr>
            <a:r>
              <a:rPr lang="en-US" sz="1800"/>
              <a:t>  </a:t>
            </a:r>
            <a:r>
              <a:rPr lang="en-US" sz="1800">
                <a:solidFill>
                  <a:srgbClr val="000099"/>
                </a:solidFill>
              </a:rPr>
              <a:t>ENG.1 Requirements elicitation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ENG.2 System requirements analysis</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ENG.3 System architecture design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ENG.4 Software requirements analysis</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ENG.5 Software design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ENG.6 Software construction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ENG.7 Software integration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ENG.8 Software testing</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ENG.9 System integration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ENG.10 System testing </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ENG.11 Software installation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ENG.12 Software and system 		    maintenance</a:t>
            </a:r>
            <a:endParaRPr sz="1800">
              <a:solidFill>
                <a:srgbClr val="000099"/>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14"/>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299" name="Google Shape;1299;p114"/>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00" name="Google Shape;1300;p1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Organizational</a:t>
            </a:r>
            <a:endParaRPr/>
          </a:p>
        </p:txBody>
      </p:sp>
      <p:sp>
        <p:nvSpPr>
          <p:cNvPr id="1301" name="Google Shape;1301;p114"/>
          <p:cNvSpPr txBox="1"/>
          <p:nvPr>
            <p:ph idx="1" type="body"/>
          </p:nvPr>
        </p:nvSpPr>
        <p:spPr>
          <a:xfrm>
            <a:off x="1035050" y="1484313"/>
            <a:ext cx="3786188" cy="43926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530"/>
              <a:buFont typeface="Noto Sans Symbols"/>
              <a:buNone/>
            </a:pPr>
            <a:r>
              <a:rPr b="1" lang="en-US" sz="1800"/>
              <a:t>6. Management Group - MAN</a:t>
            </a:r>
            <a:endParaRPr/>
          </a:p>
          <a:p>
            <a:pPr indent="-182880" lvl="0" marL="182880" rtl="0" algn="l">
              <a:spcBef>
                <a:spcPts val="360"/>
              </a:spcBef>
              <a:spcAft>
                <a:spcPts val="0"/>
              </a:spcAft>
              <a:buSzPts val="1530"/>
              <a:buFont typeface="Noto Sans Symbols"/>
              <a:buNone/>
            </a:pPr>
            <a:r>
              <a:rPr lang="en-US" sz="1800"/>
              <a:t>  </a:t>
            </a:r>
            <a:r>
              <a:rPr lang="en-US" sz="1800">
                <a:solidFill>
                  <a:srgbClr val="000099"/>
                </a:solidFill>
              </a:rPr>
              <a:t>MAN.1 Organizational alignment</a:t>
            </a:r>
            <a:endParaRPr/>
          </a:p>
          <a:p>
            <a:pPr indent="-182880" lvl="0" marL="182880" rtl="0" algn="l">
              <a:spcBef>
                <a:spcPts val="360"/>
              </a:spcBef>
              <a:spcAft>
                <a:spcPts val="0"/>
              </a:spcAft>
              <a:buSzPts val="1530"/>
              <a:buFont typeface="Noto Sans Symbols"/>
              <a:buNone/>
            </a:pPr>
            <a:r>
              <a:rPr lang="en-US" sz="1800">
                <a:solidFill>
                  <a:srgbClr val="000099"/>
                </a:solidFill>
              </a:rPr>
              <a:t>  MAN.2 Organization management</a:t>
            </a:r>
            <a:endParaRPr/>
          </a:p>
          <a:p>
            <a:pPr indent="-182880" lvl="0" marL="182880" rtl="0" algn="l">
              <a:spcBef>
                <a:spcPts val="360"/>
              </a:spcBef>
              <a:spcAft>
                <a:spcPts val="0"/>
              </a:spcAft>
              <a:buSzPts val="1530"/>
              <a:buFont typeface="Noto Sans Symbols"/>
              <a:buNone/>
            </a:pPr>
            <a:r>
              <a:rPr lang="en-US" sz="1800">
                <a:solidFill>
                  <a:srgbClr val="000099"/>
                </a:solidFill>
              </a:rPr>
              <a:t>  MAN.3 Project management</a:t>
            </a:r>
            <a:endParaRPr/>
          </a:p>
          <a:p>
            <a:pPr indent="-182880" lvl="0" marL="182880" rtl="0" algn="l">
              <a:spcBef>
                <a:spcPts val="360"/>
              </a:spcBef>
              <a:spcAft>
                <a:spcPts val="0"/>
              </a:spcAft>
              <a:buSzPts val="1530"/>
              <a:buFont typeface="Noto Sans Symbols"/>
              <a:buNone/>
            </a:pPr>
            <a:r>
              <a:rPr lang="en-US" sz="1800">
                <a:solidFill>
                  <a:srgbClr val="000099"/>
                </a:solidFill>
              </a:rPr>
              <a:t>  MAN.4 Quality management</a:t>
            </a:r>
            <a:endParaRPr/>
          </a:p>
          <a:p>
            <a:pPr indent="-182880" lvl="0" marL="182880" rtl="0" algn="l">
              <a:spcBef>
                <a:spcPts val="360"/>
              </a:spcBef>
              <a:spcAft>
                <a:spcPts val="0"/>
              </a:spcAft>
              <a:buSzPts val="1530"/>
              <a:buFont typeface="Noto Sans Symbols"/>
              <a:buNone/>
            </a:pPr>
            <a:r>
              <a:rPr lang="en-US" sz="1800">
                <a:solidFill>
                  <a:srgbClr val="000099"/>
                </a:solidFill>
              </a:rPr>
              <a:t>  MAN.5 Risk management	</a:t>
            </a:r>
            <a:endParaRPr/>
          </a:p>
          <a:p>
            <a:pPr indent="-182880" lvl="0" marL="182880" rtl="0" algn="l">
              <a:spcBef>
                <a:spcPts val="360"/>
              </a:spcBef>
              <a:spcAft>
                <a:spcPts val="0"/>
              </a:spcAft>
              <a:buSzPts val="1530"/>
              <a:buFont typeface="Noto Sans Symbols"/>
              <a:buNone/>
            </a:pPr>
            <a:r>
              <a:rPr lang="en-US" sz="1800">
                <a:solidFill>
                  <a:srgbClr val="000099"/>
                </a:solidFill>
              </a:rPr>
              <a:t>  MAN.6 Measurement</a:t>
            </a:r>
            <a:endParaRPr/>
          </a:p>
          <a:p>
            <a:pPr indent="-182880" lvl="0" marL="182880" rtl="0" algn="l">
              <a:spcBef>
                <a:spcPts val="360"/>
              </a:spcBef>
              <a:spcAft>
                <a:spcPts val="0"/>
              </a:spcAft>
              <a:buSzPts val="1530"/>
              <a:buFont typeface="Noto Sans Symbols"/>
              <a:buNone/>
            </a:pPr>
            <a:r>
              <a:t/>
            </a:r>
            <a:endParaRPr b="1" sz="1800">
              <a:solidFill>
                <a:srgbClr val="000099"/>
              </a:solidFill>
            </a:endParaRPr>
          </a:p>
          <a:p>
            <a:pPr indent="-182880" lvl="0" marL="182880" rtl="0" algn="l">
              <a:spcBef>
                <a:spcPts val="360"/>
              </a:spcBef>
              <a:spcAft>
                <a:spcPts val="0"/>
              </a:spcAft>
              <a:buSzPts val="1530"/>
              <a:buFont typeface="Noto Sans Symbols"/>
              <a:buNone/>
            </a:pPr>
            <a:r>
              <a:rPr b="1" lang="en-US" sz="1800"/>
              <a:t>7. Process Improvement Group - PIM</a:t>
            </a:r>
            <a:endParaRPr/>
          </a:p>
          <a:p>
            <a:pPr indent="-182880" lvl="0" marL="182880" rtl="0" algn="l">
              <a:spcBef>
                <a:spcPts val="360"/>
              </a:spcBef>
              <a:spcAft>
                <a:spcPts val="0"/>
              </a:spcAft>
              <a:buSzPts val="1530"/>
              <a:buFont typeface="Noto Sans Symbols"/>
              <a:buNone/>
            </a:pPr>
            <a:r>
              <a:rPr lang="en-US" sz="1800"/>
              <a:t>  </a:t>
            </a:r>
            <a:r>
              <a:rPr lang="en-US" sz="1800">
                <a:solidFill>
                  <a:srgbClr val="000099"/>
                </a:solidFill>
              </a:rPr>
              <a:t>PIM.1 Process establishment</a:t>
            </a:r>
            <a:endParaRPr/>
          </a:p>
          <a:p>
            <a:pPr indent="-182880" lvl="0" marL="182880" rtl="0" algn="l">
              <a:spcBef>
                <a:spcPts val="360"/>
              </a:spcBef>
              <a:spcAft>
                <a:spcPts val="0"/>
              </a:spcAft>
              <a:buSzPts val="1530"/>
              <a:buFont typeface="Noto Sans Symbols"/>
              <a:buNone/>
            </a:pPr>
            <a:r>
              <a:rPr lang="en-US" sz="1800">
                <a:solidFill>
                  <a:srgbClr val="000099"/>
                </a:solidFill>
              </a:rPr>
              <a:t>  PIM.2 Process assessment</a:t>
            </a:r>
            <a:endParaRPr/>
          </a:p>
          <a:p>
            <a:pPr indent="-182880" lvl="0" marL="182880" rtl="0" algn="l">
              <a:spcBef>
                <a:spcPts val="360"/>
              </a:spcBef>
              <a:spcAft>
                <a:spcPts val="0"/>
              </a:spcAft>
              <a:buSzPts val="1530"/>
              <a:buFont typeface="Noto Sans Symbols"/>
              <a:buNone/>
            </a:pPr>
            <a:r>
              <a:rPr lang="en-US" sz="1800">
                <a:solidFill>
                  <a:srgbClr val="000099"/>
                </a:solidFill>
              </a:rPr>
              <a:t>  PIM.3 Process improvement</a:t>
            </a:r>
            <a:endParaRPr sz="1800">
              <a:solidFill>
                <a:srgbClr val="000099"/>
              </a:solidFill>
            </a:endParaRPr>
          </a:p>
        </p:txBody>
      </p:sp>
      <p:sp>
        <p:nvSpPr>
          <p:cNvPr id="1302" name="Google Shape;1302;p114"/>
          <p:cNvSpPr txBox="1"/>
          <p:nvPr>
            <p:ph idx="2" type="body"/>
          </p:nvPr>
        </p:nvSpPr>
        <p:spPr>
          <a:xfrm>
            <a:off x="4859338" y="1484313"/>
            <a:ext cx="4168775" cy="439261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530"/>
              <a:buFont typeface="Noto Sans Symbols"/>
              <a:buNone/>
            </a:pPr>
            <a:r>
              <a:rPr b="1" lang="en-US" sz="1800"/>
              <a:t>8. Resource and Infrastructure Group - RIN</a:t>
            </a:r>
            <a:endParaRPr/>
          </a:p>
          <a:p>
            <a:pPr indent="-182880" lvl="0" marL="182880" rtl="0" algn="l">
              <a:lnSpc>
                <a:spcPct val="90000"/>
              </a:lnSpc>
              <a:spcBef>
                <a:spcPts val="360"/>
              </a:spcBef>
              <a:spcAft>
                <a:spcPts val="0"/>
              </a:spcAft>
              <a:buSzPts val="1530"/>
              <a:buFont typeface="Noto Sans Symbols"/>
              <a:buNone/>
            </a:pPr>
            <a:r>
              <a:rPr lang="en-US" sz="1800"/>
              <a:t>  </a:t>
            </a:r>
            <a:r>
              <a:rPr lang="en-US" sz="1800">
                <a:solidFill>
                  <a:srgbClr val="000099"/>
                </a:solidFill>
              </a:rPr>
              <a:t>RIN.1 Human resource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RIN.2 Training</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RIN.3 Knowledge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RIN.4 Infrastructure</a:t>
            </a:r>
            <a:endParaRPr/>
          </a:p>
          <a:p>
            <a:pPr indent="-182880" lvl="0" marL="182880" rtl="0" algn="l">
              <a:lnSpc>
                <a:spcPct val="90000"/>
              </a:lnSpc>
              <a:spcBef>
                <a:spcPts val="360"/>
              </a:spcBef>
              <a:spcAft>
                <a:spcPts val="0"/>
              </a:spcAft>
              <a:buSzPts val="1530"/>
              <a:buFont typeface="Noto Sans Symbols"/>
              <a:buNone/>
            </a:pPr>
            <a:r>
              <a:t/>
            </a:r>
            <a:endParaRPr b="1" sz="1800">
              <a:solidFill>
                <a:srgbClr val="000099"/>
              </a:solidFill>
            </a:endParaRPr>
          </a:p>
          <a:p>
            <a:pPr indent="-182880" lvl="0" marL="182880" rtl="0" algn="l">
              <a:lnSpc>
                <a:spcPct val="90000"/>
              </a:lnSpc>
              <a:spcBef>
                <a:spcPts val="360"/>
              </a:spcBef>
              <a:spcAft>
                <a:spcPts val="0"/>
              </a:spcAft>
              <a:buSzPts val="1530"/>
              <a:buFont typeface="Noto Sans Symbols"/>
              <a:buNone/>
            </a:pPr>
            <a:r>
              <a:rPr b="1" lang="en-US" sz="1800"/>
              <a:t>9. Reuse  Group - REU</a:t>
            </a:r>
            <a:endParaRPr/>
          </a:p>
          <a:p>
            <a:pPr indent="-182880" lvl="0" marL="182880" rtl="0" algn="l">
              <a:lnSpc>
                <a:spcPct val="90000"/>
              </a:lnSpc>
              <a:spcBef>
                <a:spcPts val="360"/>
              </a:spcBef>
              <a:spcAft>
                <a:spcPts val="0"/>
              </a:spcAft>
              <a:buSzPts val="1530"/>
              <a:buFont typeface="Noto Sans Symbols"/>
              <a:buNone/>
            </a:pPr>
            <a:r>
              <a:rPr lang="en-US" sz="1800"/>
              <a:t>  </a:t>
            </a:r>
            <a:r>
              <a:rPr lang="en-US" sz="1800">
                <a:solidFill>
                  <a:srgbClr val="000099"/>
                </a:solidFill>
              </a:rPr>
              <a:t>REU.1 Asset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REU.2 Reuse program management</a:t>
            </a:r>
            <a:endParaRPr/>
          </a:p>
          <a:p>
            <a:pPr indent="-182880" lvl="0" marL="182880" rtl="0" algn="l">
              <a:lnSpc>
                <a:spcPct val="90000"/>
              </a:lnSpc>
              <a:spcBef>
                <a:spcPts val="360"/>
              </a:spcBef>
              <a:spcAft>
                <a:spcPts val="0"/>
              </a:spcAft>
              <a:buSzPts val="1530"/>
              <a:buFont typeface="Noto Sans Symbols"/>
              <a:buNone/>
            </a:pPr>
            <a:r>
              <a:rPr lang="en-US" sz="1800">
                <a:solidFill>
                  <a:srgbClr val="000099"/>
                </a:solidFill>
              </a:rPr>
              <a:t>  REU.3 Domain engineering</a:t>
            </a:r>
            <a:endParaRPr b="1" sz="1800">
              <a:solidFill>
                <a:srgbClr val="000099"/>
              </a:solidFill>
            </a:endParaRPr>
          </a:p>
          <a:p>
            <a:pPr indent="-182880" lvl="0" marL="182880" rtl="0" algn="l">
              <a:lnSpc>
                <a:spcPct val="90000"/>
              </a:lnSpc>
              <a:spcBef>
                <a:spcPts val="360"/>
              </a:spcBef>
              <a:spcAft>
                <a:spcPts val="0"/>
              </a:spcAft>
              <a:buSzPts val="1530"/>
              <a:buFont typeface="Noto Sans Symbols"/>
              <a:buNone/>
            </a:pPr>
            <a:r>
              <a:t/>
            </a:r>
            <a:endParaRPr sz="1800">
              <a:solidFill>
                <a:srgbClr val="000099"/>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15"/>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09" name="Google Shape;1309;p115"/>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10" name="Google Shape;1310;p1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Supporting</a:t>
            </a:r>
            <a:endParaRPr/>
          </a:p>
        </p:txBody>
      </p:sp>
      <p:sp>
        <p:nvSpPr>
          <p:cNvPr id="1311" name="Google Shape;1311;p115"/>
          <p:cNvSpPr txBox="1"/>
          <p:nvPr>
            <p:ph idx="1" type="body"/>
          </p:nvPr>
        </p:nvSpPr>
        <p:spPr>
          <a:xfrm>
            <a:off x="1035050" y="1412875"/>
            <a:ext cx="5408613" cy="424815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530"/>
              <a:buFont typeface="Noto Sans Symbols"/>
              <a:buNone/>
            </a:pPr>
            <a:r>
              <a:rPr b="1" lang="en-US" sz="1800"/>
              <a:t>5. Supporting Process Group - SUP</a:t>
            </a:r>
            <a:endParaRPr/>
          </a:p>
          <a:p>
            <a:pPr indent="-182880" lvl="0" marL="182880" rtl="0" algn="l">
              <a:lnSpc>
                <a:spcPct val="80000"/>
              </a:lnSpc>
              <a:spcBef>
                <a:spcPts val="360"/>
              </a:spcBef>
              <a:spcAft>
                <a:spcPts val="0"/>
              </a:spcAft>
              <a:buSzPts val="1530"/>
              <a:buFont typeface="Noto Sans Symbols"/>
              <a:buNone/>
            </a:pPr>
            <a:r>
              <a:rPr lang="en-US" sz="1800">
                <a:solidFill>
                  <a:srgbClr val="006600"/>
                </a:solidFill>
              </a:rPr>
              <a:t>  </a:t>
            </a:r>
            <a:r>
              <a:rPr lang="en-US" sz="1800">
                <a:solidFill>
                  <a:srgbClr val="000099"/>
                </a:solidFill>
              </a:rPr>
              <a:t>SUP.1 Quality Assurance</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SUP.2 Verification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SUP.3 Validation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SUP.4 Joint Review</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SUP.5 Audit</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SUP.6 Product Evaluation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SUP.7 Documentation</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SUP.8 Configuration Management</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SUP.9 Problem Resolution Management</a:t>
            </a:r>
            <a:endParaRPr/>
          </a:p>
          <a:p>
            <a:pPr indent="-182880" lvl="0" marL="182880" rtl="0" algn="l">
              <a:lnSpc>
                <a:spcPct val="80000"/>
              </a:lnSpc>
              <a:spcBef>
                <a:spcPts val="360"/>
              </a:spcBef>
              <a:spcAft>
                <a:spcPts val="0"/>
              </a:spcAft>
              <a:buSzPts val="1530"/>
              <a:buFont typeface="Noto Sans Symbols"/>
              <a:buNone/>
            </a:pPr>
            <a:r>
              <a:rPr lang="en-US" sz="1800">
                <a:solidFill>
                  <a:srgbClr val="000099"/>
                </a:solidFill>
              </a:rPr>
              <a:t>  SUP.10 Change Request Management</a:t>
            </a:r>
            <a:endParaRPr/>
          </a:p>
          <a:p>
            <a:pPr indent="-182880" lvl="0" marL="182880" rtl="0" algn="l">
              <a:lnSpc>
                <a:spcPct val="80000"/>
              </a:lnSpc>
              <a:spcBef>
                <a:spcPts val="360"/>
              </a:spcBef>
              <a:spcAft>
                <a:spcPts val="0"/>
              </a:spcAft>
              <a:buSzPts val="1530"/>
              <a:buFont typeface="Noto Sans Symbols"/>
              <a:buNone/>
            </a:pPr>
            <a:r>
              <a:t/>
            </a:r>
            <a:endParaRPr sz="1800">
              <a:solidFill>
                <a:srgbClr val="000099"/>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1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Guidance for Rating I</a:t>
            </a:r>
            <a:endParaRPr/>
          </a:p>
        </p:txBody>
      </p:sp>
      <p:sp>
        <p:nvSpPr>
          <p:cNvPr id="1318" name="Google Shape;1318;p11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We have already described the overall principles in assigning NPLF-ratings to process attributes. </a:t>
            </a:r>
            <a:endParaRPr/>
          </a:p>
          <a:p>
            <a:pPr indent="-182880" lvl="1" marL="457200" rtl="0" algn="l">
              <a:spcBef>
                <a:spcPts val="400"/>
              </a:spcBef>
              <a:spcAft>
                <a:spcPts val="0"/>
              </a:spcAft>
              <a:buSzPts val="1700"/>
              <a:buChar char="•"/>
            </a:pPr>
            <a:r>
              <a:rPr lang="en-US"/>
              <a:t>Most of the findings should fall in P and L classes. </a:t>
            </a:r>
            <a:endParaRPr/>
          </a:p>
          <a:p>
            <a:pPr indent="-182880" lvl="1" marL="457200" rtl="0" algn="l">
              <a:spcBef>
                <a:spcPts val="400"/>
              </a:spcBef>
              <a:spcAft>
                <a:spcPts val="0"/>
              </a:spcAft>
              <a:buSzPts val="1700"/>
              <a:buChar char="•"/>
            </a:pPr>
            <a:r>
              <a:rPr lang="en-US"/>
              <a:t>N is used when there is practically no evidence of performing the activity. </a:t>
            </a:r>
            <a:endParaRPr/>
          </a:p>
          <a:p>
            <a:pPr indent="-182880" lvl="1" marL="457200" rtl="0" algn="l">
              <a:spcBef>
                <a:spcPts val="400"/>
              </a:spcBef>
              <a:spcAft>
                <a:spcPts val="0"/>
              </a:spcAft>
              <a:buSzPts val="1700"/>
              <a:buChar char="•"/>
            </a:pPr>
            <a:r>
              <a:rPr lang="en-US"/>
              <a:t>F is used when the activity is completely performed i.e. no problems are related to it. </a:t>
            </a:r>
            <a:endParaRPr/>
          </a:p>
          <a:p>
            <a:pPr indent="-182880" lvl="0" marL="182880" rtl="0" algn="l">
              <a:spcBef>
                <a:spcPts val="480"/>
              </a:spcBef>
              <a:spcAft>
                <a:spcPts val="0"/>
              </a:spcAft>
              <a:buSzPts val="2040"/>
              <a:buChar char="•"/>
            </a:pPr>
            <a:r>
              <a:rPr lang="en-US"/>
              <a:t>Often inexperienced assessors tend to be too critical in the assessment. The point in self-assessment is to find possibilities for improvement, not to blame individuals or projects.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1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Guidance for Rating II</a:t>
            </a:r>
            <a:endParaRPr/>
          </a:p>
        </p:txBody>
      </p:sp>
      <p:sp>
        <p:nvSpPr>
          <p:cNvPr id="1325" name="Google Shape;1325;p11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530"/>
              <a:buChar char="•"/>
            </a:pPr>
            <a:r>
              <a:rPr lang="en-US" sz="1800"/>
              <a:t>For example, considering the first task of Software Requirements Analysis activity, rating could be based on the following findings: </a:t>
            </a:r>
            <a:endParaRPr/>
          </a:p>
          <a:p>
            <a:pPr indent="-182879" lvl="1" marL="457200" rtl="0" algn="l">
              <a:spcBef>
                <a:spcPts val="320"/>
              </a:spcBef>
              <a:spcAft>
                <a:spcPts val="0"/>
              </a:spcAft>
              <a:buSzPts val="1360"/>
              <a:buChar char="•"/>
            </a:pPr>
            <a:r>
              <a:rPr lang="en-US" sz="1600"/>
              <a:t>Tasks have not been assigned and roles are unclear -&gt; N </a:t>
            </a:r>
            <a:endParaRPr/>
          </a:p>
          <a:p>
            <a:pPr indent="-182879" lvl="1" marL="457200" rtl="0" algn="l">
              <a:spcBef>
                <a:spcPts val="320"/>
              </a:spcBef>
              <a:spcAft>
                <a:spcPts val="0"/>
              </a:spcAft>
              <a:buSzPts val="1360"/>
              <a:buChar char="•"/>
            </a:pPr>
            <a:r>
              <a:rPr lang="en-US" sz="1600"/>
              <a:t>Some tasks are assigned, but not defined in the project plan -&gt; P</a:t>
            </a:r>
            <a:endParaRPr/>
          </a:p>
          <a:p>
            <a:pPr indent="-182879" lvl="1" marL="457200" rtl="0" algn="l">
              <a:spcBef>
                <a:spcPts val="320"/>
              </a:spcBef>
              <a:spcAft>
                <a:spcPts val="0"/>
              </a:spcAft>
              <a:buSzPts val="1360"/>
              <a:buChar char="•"/>
            </a:pPr>
            <a:r>
              <a:rPr lang="en-US" sz="1600"/>
              <a:t>Most tasks are assigned according to roles, but the project plan is not updated -&gt; L </a:t>
            </a:r>
            <a:endParaRPr/>
          </a:p>
          <a:p>
            <a:pPr indent="-182879" lvl="1" marL="457200" rtl="0" algn="l">
              <a:spcBef>
                <a:spcPts val="320"/>
              </a:spcBef>
              <a:spcAft>
                <a:spcPts val="0"/>
              </a:spcAft>
              <a:buSzPts val="1360"/>
              <a:buChar char="•"/>
            </a:pPr>
            <a:r>
              <a:rPr lang="en-US" sz="1600"/>
              <a:t>All tasks are assigned according to roles and project plan -&gt; F </a:t>
            </a:r>
            <a:endParaRPr/>
          </a:p>
        </p:txBody>
      </p:sp>
      <p:graphicFrame>
        <p:nvGraphicFramePr>
          <p:cNvPr id="1326" name="Google Shape;1326;p117"/>
          <p:cNvGraphicFramePr/>
          <p:nvPr/>
        </p:nvGraphicFramePr>
        <p:xfrm>
          <a:off x="395536" y="3789040"/>
          <a:ext cx="3000000" cy="3000000"/>
        </p:xfrm>
        <a:graphic>
          <a:graphicData uri="http://schemas.openxmlformats.org/drawingml/2006/table">
            <a:tbl>
              <a:tblPr bandRow="1" firstRow="1">
                <a:noFill/>
                <a:tableStyleId>{63102EF8-BE3B-4DE3-8C50-E2094A8D26ED}</a:tableStyleId>
              </a:tblPr>
              <a:tblGrid>
                <a:gridCol w="2518150"/>
                <a:gridCol w="1586300"/>
                <a:gridCol w="1152125"/>
                <a:gridCol w="648075"/>
                <a:gridCol w="2664300"/>
              </a:tblGrid>
              <a:tr h="370850">
                <a:tc>
                  <a:txBody>
                    <a:bodyPr/>
                    <a:lstStyle/>
                    <a:p>
                      <a:pPr indent="0" lvl="0" marL="0" marR="0" rtl="0" algn="l">
                        <a:spcBef>
                          <a:spcPts val="0"/>
                        </a:spcBef>
                        <a:spcAft>
                          <a:spcPts val="0"/>
                        </a:spcAft>
                        <a:buNone/>
                      </a:pPr>
                      <a:r>
                        <a:rPr lang="en-US" sz="1800" u="none" cap="none" strike="noStrike"/>
                        <a:t>Task</a:t>
                      </a:r>
                      <a:endParaRPr sz="1800"/>
                    </a:p>
                  </a:txBody>
                  <a:tcPr marT="45725" marB="45725" marR="91450" marL="91450"/>
                </a:tc>
                <a:tc>
                  <a:txBody>
                    <a:bodyPr/>
                    <a:lstStyle/>
                    <a:p>
                      <a:pPr indent="0" lvl="0" marL="0" marR="0" rtl="0" algn="l">
                        <a:spcBef>
                          <a:spcPts val="0"/>
                        </a:spcBef>
                        <a:spcAft>
                          <a:spcPts val="0"/>
                        </a:spcAft>
                        <a:buNone/>
                      </a:pPr>
                      <a:r>
                        <a:rPr lang="en-US" sz="1800"/>
                        <a:t>Input </a:t>
                      </a:r>
                      <a:endParaRPr sz="1800"/>
                    </a:p>
                  </a:txBody>
                  <a:tcPr marT="45725" marB="45725" marR="91450" marL="91450"/>
                </a:tc>
                <a:tc>
                  <a:txBody>
                    <a:bodyPr/>
                    <a:lstStyle/>
                    <a:p>
                      <a:pPr indent="0" lvl="0" marL="0" marR="0" rtl="0" algn="l">
                        <a:spcBef>
                          <a:spcPts val="0"/>
                        </a:spcBef>
                        <a:spcAft>
                          <a:spcPts val="0"/>
                        </a:spcAft>
                        <a:buNone/>
                      </a:pPr>
                      <a:r>
                        <a:rPr lang="en-US" sz="1800"/>
                        <a:t>Output </a:t>
                      </a:r>
                      <a:endParaRPr sz="1800"/>
                    </a:p>
                  </a:txBody>
                  <a:tcPr marT="45725" marB="45725" marR="91450" marL="91450"/>
                </a:tc>
                <a:tc>
                  <a:txBody>
                    <a:bodyPr/>
                    <a:lstStyle/>
                    <a:p>
                      <a:pPr indent="0" lvl="0" marL="0" marR="0" rtl="0" algn="l">
                        <a:spcBef>
                          <a:spcPts val="0"/>
                        </a:spcBef>
                        <a:spcAft>
                          <a:spcPts val="0"/>
                        </a:spcAft>
                        <a:buNone/>
                      </a:pPr>
                      <a:r>
                        <a:rPr lang="en-US" sz="1800"/>
                        <a:t>NPLF </a:t>
                      </a:r>
                      <a:endParaRPr sz="1800"/>
                    </a:p>
                  </a:txBody>
                  <a:tcPr marT="45725" marB="45725" marR="91450" marL="91450"/>
                </a:tc>
                <a:tc>
                  <a:txBody>
                    <a:bodyPr/>
                    <a:lstStyle/>
                    <a:p>
                      <a:pPr indent="0" lvl="0" marL="0" marR="0" rtl="0" algn="l">
                        <a:spcBef>
                          <a:spcPts val="0"/>
                        </a:spcBef>
                        <a:spcAft>
                          <a:spcPts val="0"/>
                        </a:spcAft>
                        <a:buNone/>
                      </a:pPr>
                      <a:r>
                        <a:rPr lang="en-US" sz="1800"/>
                        <a:t>Notes</a:t>
                      </a:r>
                      <a:endParaRPr sz="1800"/>
                    </a:p>
                  </a:txBody>
                  <a:tcPr marT="45725" marB="45725" marR="91450" marL="91450"/>
                </a:tc>
              </a:tr>
              <a:tr h="370850">
                <a:tc>
                  <a:txBody>
                    <a:bodyPr/>
                    <a:lstStyle/>
                    <a:p>
                      <a:pPr indent="0" lvl="0" marL="0" marR="0" rtl="0" algn="l">
                        <a:spcBef>
                          <a:spcPts val="0"/>
                        </a:spcBef>
                        <a:spcAft>
                          <a:spcPts val="0"/>
                        </a:spcAft>
                        <a:buNone/>
                      </a:pPr>
                      <a:r>
                        <a:rPr lang="en-US" sz="1800"/>
                        <a:t>SI.2.1 Assign tasks to the work </a:t>
                      </a:r>
                      <a:endParaRPr/>
                    </a:p>
                    <a:p>
                      <a:pPr indent="0" lvl="0" marL="0" marR="0" rtl="0" algn="l">
                        <a:spcBef>
                          <a:spcPts val="0"/>
                        </a:spcBef>
                        <a:spcAft>
                          <a:spcPts val="0"/>
                        </a:spcAft>
                        <a:buNone/>
                      </a:pPr>
                      <a:r>
                        <a:rPr lang="en-US" sz="1800"/>
                        <a:t>team members in accordance </a:t>
                      </a:r>
                      <a:endParaRPr/>
                    </a:p>
                    <a:p>
                      <a:pPr indent="0" lvl="0" marL="0" marR="0" rtl="0" algn="l">
                        <a:spcBef>
                          <a:spcPts val="0"/>
                        </a:spcBef>
                        <a:spcAft>
                          <a:spcPts val="0"/>
                        </a:spcAft>
                        <a:buNone/>
                      </a:pPr>
                      <a:r>
                        <a:rPr lang="en-US" sz="1800"/>
                        <a:t>with their </a:t>
                      </a:r>
                      <a:r>
                        <a:rPr lang="en-US" sz="1800" strike="sngStrike"/>
                        <a:t>role</a:t>
                      </a:r>
                      <a:r>
                        <a:rPr lang="en-US" sz="1800" strike="noStrike"/>
                        <a:t> roles</a:t>
                      </a:r>
                      <a:r>
                        <a:rPr lang="en-US" sz="1800"/>
                        <a:t>, based on the </a:t>
                      </a:r>
                      <a:endParaRPr/>
                    </a:p>
                    <a:p>
                      <a:pPr indent="0" lvl="0" marL="0" marR="0" rtl="0" algn="l">
                        <a:spcBef>
                          <a:spcPts val="0"/>
                        </a:spcBef>
                        <a:spcAft>
                          <a:spcPts val="0"/>
                        </a:spcAft>
                        <a:buNone/>
                      </a:pPr>
                      <a:r>
                        <a:rPr lang="en-US" sz="1800"/>
                        <a:t>current  Project Plan.</a:t>
                      </a:r>
                      <a:endParaRPr sz="1800"/>
                    </a:p>
                  </a:txBody>
                  <a:tcPr marT="45725" marB="45725" marR="91450" marL="91450"/>
                </a:tc>
                <a:tc>
                  <a:txBody>
                    <a:bodyPr/>
                    <a:lstStyle/>
                    <a:p>
                      <a:pPr indent="0" lvl="0" marL="0" marR="0" rtl="0" algn="l">
                        <a:spcBef>
                          <a:spcPts val="0"/>
                        </a:spcBef>
                        <a:spcAft>
                          <a:spcPts val="0"/>
                        </a:spcAft>
                        <a:buNone/>
                      </a:pPr>
                      <a:r>
                        <a:rPr lang="en-US" sz="1800"/>
                        <a:t>Project Plan </a:t>
                      </a:r>
                      <a:endParaRPr/>
                    </a:p>
                    <a:p>
                      <a:pPr indent="0" lvl="0" marL="0" marR="0" rtl="0" algn="l">
                        <a:spcBef>
                          <a:spcPts val="0"/>
                        </a:spcBef>
                        <a:spcAft>
                          <a:spcPts val="0"/>
                        </a:spcAft>
                        <a:buNone/>
                      </a:pPr>
                      <a:r>
                        <a:rPr lang="en-US" sz="1800"/>
                        <a:t>[reviewed]</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P</a:t>
                      </a:r>
                      <a:endParaRPr/>
                    </a:p>
                  </a:txBody>
                  <a:tcPr marT="45725" marB="45725" marR="91450" marL="91450"/>
                </a:tc>
                <a:tc>
                  <a:txBody>
                    <a:bodyPr/>
                    <a:lstStyle/>
                    <a:p>
                      <a:pPr indent="0" lvl="0" marL="0" marR="0" rtl="0" algn="l">
                        <a:spcBef>
                          <a:spcPts val="0"/>
                        </a:spcBef>
                        <a:spcAft>
                          <a:spcPts val="0"/>
                        </a:spcAft>
                        <a:buNone/>
                      </a:pPr>
                      <a:r>
                        <a:rPr lang="en-US" sz="1800"/>
                        <a:t>Project plan not </a:t>
                      </a:r>
                      <a:endParaRPr/>
                    </a:p>
                    <a:p>
                      <a:pPr indent="0" lvl="0" marL="0" marR="0" rtl="0" algn="l">
                        <a:spcBef>
                          <a:spcPts val="0"/>
                        </a:spcBef>
                        <a:spcAft>
                          <a:spcPts val="0"/>
                        </a:spcAft>
                        <a:buNone/>
                      </a:pPr>
                      <a:r>
                        <a:rPr lang="en-US" sz="1800"/>
                        <a:t>updated (weakness); </a:t>
                      </a:r>
                      <a:endParaRPr/>
                    </a:p>
                    <a:p>
                      <a:pPr indent="0" lvl="0" marL="0" marR="0" rtl="0" algn="l">
                        <a:spcBef>
                          <a:spcPts val="0"/>
                        </a:spcBef>
                        <a:spcAft>
                          <a:spcPts val="0"/>
                        </a:spcAft>
                        <a:buNone/>
                      </a:pPr>
                      <a:r>
                        <a:rPr lang="en-US" sz="1800"/>
                        <a:t>Define roles for project </a:t>
                      </a:r>
                      <a:endParaRPr/>
                    </a:p>
                    <a:p>
                      <a:pPr indent="0" lvl="0" marL="0" marR="0" rtl="0" algn="l">
                        <a:spcBef>
                          <a:spcPts val="0"/>
                        </a:spcBef>
                        <a:spcAft>
                          <a:spcPts val="0"/>
                        </a:spcAft>
                        <a:buNone/>
                      </a:pPr>
                      <a:r>
                        <a:rPr lang="en-US" sz="1800"/>
                        <a:t>personnel </a:t>
                      </a:r>
                      <a:endParaRPr/>
                    </a:p>
                    <a:p>
                      <a:pPr indent="0" lvl="0" marL="0" marR="0" rtl="0" algn="l">
                        <a:spcBef>
                          <a:spcPts val="0"/>
                        </a:spcBef>
                        <a:spcAft>
                          <a:spcPts val="0"/>
                        </a:spcAft>
                        <a:buNone/>
                      </a:pPr>
                      <a:r>
                        <a:rPr lang="en-US" sz="1800"/>
                        <a:t>(improvement).</a:t>
                      </a:r>
                      <a:endParaRPr sz="1800"/>
                    </a:p>
                  </a:txBody>
                  <a:tcPr marT="45725" marB="45725" marR="91450" marL="91450"/>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1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Interpreting Assessment Results </a:t>
            </a:r>
            <a:endParaRPr/>
          </a:p>
        </p:txBody>
      </p:sp>
      <p:sp>
        <p:nvSpPr>
          <p:cNvPr id="1333" name="Google Shape;1333;p11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assessment results of tasks or activities can be aggregated simply by looking at the average of the rating. The assessor should also pay attention to the overall purpose of the assessed process or activity. Following examples present an aggregate  of a set of ratings: </a:t>
            </a:r>
            <a:endParaRPr/>
          </a:p>
          <a:p>
            <a:pPr indent="-182880" lvl="1" marL="457200" rtl="0" algn="l">
              <a:spcBef>
                <a:spcPts val="400"/>
              </a:spcBef>
              <a:spcAft>
                <a:spcPts val="0"/>
              </a:spcAft>
              <a:buSzPts val="1700"/>
              <a:buChar char="•"/>
            </a:pPr>
            <a:r>
              <a:rPr lang="en-US"/>
              <a:t>P,F,F -&gt; overall L </a:t>
            </a:r>
            <a:endParaRPr/>
          </a:p>
          <a:p>
            <a:pPr indent="-182880" lvl="1" marL="457200" rtl="0" algn="l">
              <a:spcBef>
                <a:spcPts val="400"/>
              </a:spcBef>
              <a:spcAft>
                <a:spcPts val="0"/>
              </a:spcAft>
              <a:buSzPts val="1700"/>
              <a:buChar char="•"/>
            </a:pPr>
            <a:r>
              <a:rPr lang="en-US"/>
              <a:t>F,L,F -&gt; overall F </a:t>
            </a:r>
            <a:endParaRPr/>
          </a:p>
          <a:p>
            <a:pPr indent="-182880" lvl="1" marL="457200" rtl="0" algn="l">
              <a:spcBef>
                <a:spcPts val="400"/>
              </a:spcBef>
              <a:spcAft>
                <a:spcPts val="0"/>
              </a:spcAft>
              <a:buSzPts val="1700"/>
              <a:buChar char="•"/>
            </a:pPr>
            <a:r>
              <a:rPr lang="en-US"/>
              <a:t>N,P,P,L,L -&gt; overall P </a:t>
            </a:r>
            <a:endParaRPr/>
          </a:p>
          <a:p>
            <a:pPr indent="-182880" lvl="1" marL="457200" rtl="0" algn="l">
              <a:spcBef>
                <a:spcPts val="400"/>
              </a:spcBef>
              <a:spcAft>
                <a:spcPts val="0"/>
              </a:spcAft>
              <a:buSzPts val="1700"/>
              <a:buChar char="•"/>
            </a:pPr>
            <a:r>
              <a:rPr lang="en-US"/>
              <a:t>L,L,N,N,P,L -&gt; overall P </a:t>
            </a:r>
            <a:endParaRPr/>
          </a:p>
          <a:p>
            <a:pPr indent="-182880" lvl="1" marL="457200" rtl="0" algn="l">
              <a:spcBef>
                <a:spcPts val="400"/>
              </a:spcBef>
              <a:spcAft>
                <a:spcPts val="0"/>
              </a:spcAft>
              <a:buSzPts val="1700"/>
              <a:buChar char="•"/>
            </a:pPr>
            <a:r>
              <a:rPr lang="en-US"/>
              <a:t>F,L,P,P,P,P -&gt; overall P or L (based on assessor's judgment)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40"/>
              <a:buFont typeface="Arial"/>
              <a:buNone/>
            </a:pPr>
            <a:r>
              <a:rPr lang="en-US" sz="3240"/>
              <a:t>Software Engineering Code of Ethics and Professional Practice 1/2</a:t>
            </a:r>
            <a:endParaRPr sz="3240"/>
          </a:p>
        </p:txBody>
      </p:sp>
      <p:sp>
        <p:nvSpPr>
          <p:cNvPr id="233" name="Google Shape;233;p1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Font typeface="Noto Sans Symbols"/>
              <a:buNone/>
            </a:pPr>
            <a:r>
              <a:rPr lang="en-US"/>
              <a:t>1. PUBLIC - Software engineers shall act consistently with the public interest.</a:t>
            </a:r>
            <a:endParaRPr/>
          </a:p>
          <a:p>
            <a:pPr indent="-182880" lvl="0" marL="182880" rtl="0" algn="l">
              <a:spcBef>
                <a:spcPts val="480"/>
              </a:spcBef>
              <a:spcAft>
                <a:spcPts val="0"/>
              </a:spcAft>
              <a:buSzPts val="2040"/>
              <a:buFont typeface="Noto Sans Symbols"/>
              <a:buNone/>
            </a:pPr>
            <a:r>
              <a:rPr lang="en-US"/>
              <a:t>2. CLIENT AND EMPLOYER - Software engineers shall act in a manner that is in the best interests of their client and employer consistent with the public interest.</a:t>
            </a:r>
            <a:endParaRPr/>
          </a:p>
          <a:p>
            <a:pPr indent="-182880" lvl="0" marL="182880" rtl="0" algn="l">
              <a:spcBef>
                <a:spcPts val="480"/>
              </a:spcBef>
              <a:spcAft>
                <a:spcPts val="0"/>
              </a:spcAft>
              <a:buSzPts val="2040"/>
              <a:buFont typeface="Noto Sans Symbols"/>
              <a:buNone/>
            </a:pPr>
            <a:r>
              <a:rPr lang="en-US"/>
              <a:t>3. PRODUCT - Software engineers shall ensure that their products and related modifications meet the highest professional standards possible.</a:t>
            </a:r>
            <a:endParaRPr/>
          </a:p>
          <a:p>
            <a:pPr indent="-182880" lvl="0" marL="182880" rtl="0" algn="l">
              <a:spcBef>
                <a:spcPts val="480"/>
              </a:spcBef>
              <a:spcAft>
                <a:spcPts val="0"/>
              </a:spcAft>
              <a:buSzPts val="2040"/>
              <a:buFont typeface="Noto Sans Symbols"/>
              <a:buNone/>
            </a:pPr>
            <a:r>
              <a:rPr lang="en-US"/>
              <a:t>4. JUDGMENT - Software engineers shall maintain integrity and independence in their professional judgment.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19"/>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40" name="Google Shape;1340;p119"/>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41" name="Google Shape;1341;p1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Arial"/>
              <a:buNone/>
            </a:pPr>
            <a:r>
              <a:rPr lang="en-US" sz="2400"/>
              <a:t>Part 6: An Exemplar System Life Cycle Process Assessment Model</a:t>
            </a:r>
            <a:endParaRPr b="0" sz="2400"/>
          </a:p>
        </p:txBody>
      </p:sp>
      <p:sp>
        <p:nvSpPr>
          <p:cNvPr id="1342" name="Google Shape;1342;p119"/>
          <p:cNvSpPr txBox="1"/>
          <p:nvPr>
            <p:ph idx="1" type="body"/>
          </p:nvPr>
        </p:nvSpPr>
        <p:spPr>
          <a:xfrm>
            <a:off x="1035050" y="1484313"/>
            <a:ext cx="7727950" cy="46085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To define an exemplar </a:t>
            </a:r>
            <a:r>
              <a:rPr lang="en-US">
                <a:solidFill>
                  <a:srgbClr val="0033CC"/>
                </a:solidFill>
              </a:rPr>
              <a:t>system life cycle</a:t>
            </a:r>
            <a:r>
              <a:rPr lang="en-US"/>
              <a:t> process assessment model compliant with ISO/IEC 15504 Part 2. This will establish an authoritative, international approach to system life cycle process assessments, that are trustworthy and consistent across business domains and cultural diversity.</a:t>
            </a:r>
            <a:endParaRPr/>
          </a:p>
          <a:p>
            <a:pPr indent="-182880" lvl="0" marL="182880" rtl="0" algn="l">
              <a:spcBef>
                <a:spcPts val="480"/>
              </a:spcBef>
              <a:spcAft>
                <a:spcPts val="0"/>
              </a:spcAft>
              <a:buSzPts val="2040"/>
              <a:buChar char="•"/>
            </a:pPr>
            <a:r>
              <a:rPr lang="en-US"/>
              <a:t>This assessment model will be a Technical Report Type 2 within the current ISO/IEC 15504 Multipart set and will use </a:t>
            </a:r>
            <a:r>
              <a:rPr lang="en-US">
                <a:solidFill>
                  <a:srgbClr val="0033CC"/>
                </a:solidFill>
              </a:rPr>
              <a:t>ISO/IEC 15288:2002 as the system life cycle process reference model</a:t>
            </a:r>
            <a:r>
              <a:rPr lang="en-US"/>
              <a: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20"/>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49" name="Google Shape;1349;p120"/>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50" name="Google Shape;1350;p1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Arial"/>
              <a:buNone/>
            </a:pPr>
            <a:r>
              <a:rPr lang="en-US" sz="2400"/>
              <a:t>Part 7: </a:t>
            </a:r>
            <a:br>
              <a:rPr lang="en-US" sz="2400"/>
            </a:br>
            <a:r>
              <a:rPr lang="en-US" sz="2400"/>
              <a:t>Assessment of Organizational Maturity</a:t>
            </a:r>
            <a:endParaRPr/>
          </a:p>
        </p:txBody>
      </p:sp>
      <p:sp>
        <p:nvSpPr>
          <p:cNvPr id="1351" name="Google Shape;1351;p120"/>
          <p:cNvSpPr txBox="1"/>
          <p:nvPr>
            <p:ph idx="1" type="body"/>
          </p:nvPr>
        </p:nvSpPr>
        <p:spPr>
          <a:xfrm>
            <a:off x="1035050" y="1484313"/>
            <a:ext cx="7727950" cy="50403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70"/>
              <a:buChar char="•"/>
            </a:pPr>
            <a:r>
              <a:rPr lang="en-US" sz="2200"/>
              <a:t>The scope includes the current scope of ISO/IEC 15504. This addition to the International Standard addresses the expression of the results of assessment of processes in terms of </a:t>
            </a:r>
            <a:r>
              <a:rPr lang="en-US" sz="2200">
                <a:solidFill>
                  <a:srgbClr val="0033CC"/>
                </a:solidFill>
              </a:rPr>
              <a:t>the overall maturity of an organizational unit</a:t>
            </a:r>
            <a:r>
              <a:rPr lang="en-US" sz="2200"/>
              <a:t>, and the application of the results of assessment of organizational maturity for process improvement and capability determination. </a:t>
            </a:r>
            <a:endParaRPr/>
          </a:p>
          <a:p>
            <a:pPr indent="-182880" lvl="0" marL="182880" rtl="0" algn="l">
              <a:spcBef>
                <a:spcPts val="440"/>
              </a:spcBef>
              <a:spcAft>
                <a:spcPts val="0"/>
              </a:spcAft>
              <a:buSzPts val="1870"/>
              <a:buChar char="•"/>
            </a:pPr>
            <a:r>
              <a:rPr lang="en-US" sz="2200">
                <a:solidFill>
                  <a:srgbClr val="0033CC"/>
                </a:solidFill>
              </a:rPr>
              <a:t>It defines the conditions under which the results of conformant assessments of process capability can be translated into expressions of organizational maturity</a:t>
            </a:r>
            <a:r>
              <a:rPr lang="en-US" sz="2200"/>
              <a:t>, ensuring that the results are objective, impartial, consistent, repeatable and representative of the assessed organizational units.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21"/>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58" name="Google Shape;1358;p121"/>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59" name="Google Shape;1359;p1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Life Cycle Models</a:t>
            </a:r>
            <a:endParaRPr/>
          </a:p>
        </p:txBody>
      </p:sp>
      <p:sp>
        <p:nvSpPr>
          <p:cNvPr id="1360" name="Google Shape;1360;p1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ISO 12207</a:t>
            </a:r>
            <a:endParaRPr/>
          </a:p>
          <a:p>
            <a:pPr indent="-182880" lvl="1" marL="457200" rtl="0" algn="l">
              <a:spcBef>
                <a:spcPts val="400"/>
              </a:spcBef>
              <a:spcAft>
                <a:spcPts val="0"/>
              </a:spcAft>
              <a:buSzPts val="1700"/>
              <a:buChar char="•"/>
            </a:pPr>
            <a:r>
              <a:rPr lang="en-US"/>
              <a:t>ISO/IEC 12207:1995 Software Life Cycle Processes</a:t>
            </a:r>
            <a:endParaRPr/>
          </a:p>
          <a:p>
            <a:pPr indent="-182879" lvl="2" marL="731520" rtl="0" algn="l">
              <a:spcBef>
                <a:spcPts val="360"/>
              </a:spcBef>
              <a:spcAft>
                <a:spcPts val="0"/>
              </a:spcAft>
              <a:buSzPts val="1620"/>
              <a:buChar char="•"/>
            </a:pPr>
            <a:r>
              <a:rPr lang="en-US"/>
              <a:t>Amendment (2001); Annex F – normative</a:t>
            </a:r>
            <a:endParaRPr/>
          </a:p>
          <a:p>
            <a:pPr indent="-182879" lvl="2" marL="731520" rtl="0" algn="l">
              <a:spcBef>
                <a:spcPts val="360"/>
              </a:spcBef>
              <a:spcAft>
                <a:spcPts val="0"/>
              </a:spcAft>
              <a:buSzPts val="1620"/>
              <a:buChar char="•"/>
            </a:pPr>
            <a:r>
              <a:rPr lang="en-US"/>
              <a:t>Amendment to ISO/IEC TR15504-2 - Reference Model Extensions For Acquirer Processes</a:t>
            </a:r>
            <a:endParaRPr/>
          </a:p>
          <a:p>
            <a:pPr indent="-182880" lvl="0" marL="182880" rtl="0" algn="l">
              <a:spcBef>
                <a:spcPts val="480"/>
              </a:spcBef>
              <a:spcAft>
                <a:spcPts val="0"/>
              </a:spcAft>
              <a:buSzPts val="2040"/>
              <a:buChar char="•"/>
            </a:pPr>
            <a:r>
              <a:rPr lang="en-US"/>
              <a:t>ISO 15288</a:t>
            </a:r>
            <a:endParaRPr/>
          </a:p>
          <a:p>
            <a:pPr indent="-182880" lvl="1" marL="457200" rtl="0" algn="l">
              <a:spcBef>
                <a:spcPts val="400"/>
              </a:spcBef>
              <a:spcAft>
                <a:spcPts val="0"/>
              </a:spcAft>
              <a:buSzPts val="1700"/>
              <a:buChar char="•"/>
            </a:pPr>
            <a:r>
              <a:rPr lang="en-US"/>
              <a:t>ISO/IEC 15288:2002 System Life Cycle Processes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22"/>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67" name="Google Shape;1367;p122"/>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68" name="Google Shape;1368;p12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ISO/IEC 20000</a:t>
            </a:r>
            <a:endParaRPr/>
          </a:p>
        </p:txBody>
      </p:sp>
      <p:sp>
        <p:nvSpPr>
          <p:cNvPr id="1369" name="Google Shape;1369;p12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700"/>
              <a:buChar char="•"/>
            </a:pPr>
            <a:r>
              <a:rPr lang="en-US" sz="2000"/>
              <a:t>Service Management </a:t>
            </a:r>
            <a:endParaRPr/>
          </a:p>
          <a:p>
            <a:pPr indent="-182880" lvl="1" marL="457200" rtl="0" algn="l">
              <a:lnSpc>
                <a:spcPct val="80000"/>
              </a:lnSpc>
              <a:spcBef>
                <a:spcPts val="360"/>
              </a:spcBef>
              <a:spcAft>
                <a:spcPts val="0"/>
              </a:spcAft>
              <a:buSzPts val="1530"/>
              <a:buChar char="•"/>
            </a:pPr>
            <a:r>
              <a:rPr lang="en-US" sz="1800"/>
              <a:t>Based on IT Infrastructure Library (ITIL)</a:t>
            </a:r>
            <a:endParaRPr/>
          </a:p>
          <a:p>
            <a:pPr indent="-182880" lvl="0" marL="182880" rtl="0" algn="l">
              <a:lnSpc>
                <a:spcPct val="80000"/>
              </a:lnSpc>
              <a:spcBef>
                <a:spcPts val="400"/>
              </a:spcBef>
              <a:spcAft>
                <a:spcPts val="0"/>
              </a:spcAft>
              <a:buSzPts val="1700"/>
              <a:buChar char="•"/>
            </a:pPr>
            <a:r>
              <a:rPr lang="en-US" sz="2000"/>
              <a:t>ISO/IEC DIS 20000-1, IT service management -- Part 1: Specification for service management</a:t>
            </a:r>
            <a:endParaRPr/>
          </a:p>
          <a:p>
            <a:pPr indent="-182880" lvl="1" marL="457200" rtl="0" algn="l">
              <a:lnSpc>
                <a:spcPct val="80000"/>
              </a:lnSpc>
              <a:spcBef>
                <a:spcPts val="360"/>
              </a:spcBef>
              <a:spcAft>
                <a:spcPts val="0"/>
              </a:spcAft>
              <a:buSzPts val="1530"/>
              <a:buChar char="•"/>
            </a:pPr>
            <a:r>
              <a:rPr lang="en-US" sz="1800"/>
              <a:t>the requirements for an organization to deliver managed services of an acceptable quality for its customers.</a:t>
            </a:r>
            <a:endParaRPr/>
          </a:p>
          <a:p>
            <a:pPr indent="-182880" lvl="0" marL="182880" rtl="0" algn="l">
              <a:lnSpc>
                <a:spcPct val="80000"/>
              </a:lnSpc>
              <a:spcBef>
                <a:spcPts val="400"/>
              </a:spcBef>
              <a:spcAft>
                <a:spcPts val="0"/>
              </a:spcAft>
              <a:buSzPts val="1700"/>
              <a:buChar char="•"/>
            </a:pPr>
            <a:r>
              <a:rPr lang="en-US" sz="2000"/>
              <a:t>ISO/IEC DIS 20000-2, IT service management -- Part 2: </a:t>
            </a:r>
            <a:br>
              <a:rPr lang="en-US" sz="2000"/>
            </a:br>
            <a:r>
              <a:rPr lang="en-US" sz="2000"/>
              <a:t>Code of practice for service management</a:t>
            </a:r>
            <a:endParaRPr/>
          </a:p>
          <a:p>
            <a:pPr indent="-182880" lvl="1" marL="457200" rtl="0" algn="l">
              <a:lnSpc>
                <a:spcPct val="80000"/>
              </a:lnSpc>
              <a:spcBef>
                <a:spcPts val="360"/>
              </a:spcBef>
              <a:spcAft>
                <a:spcPts val="0"/>
              </a:spcAft>
              <a:buSzPts val="1530"/>
              <a:buChar char="•"/>
            </a:pPr>
            <a:r>
              <a:rPr lang="en-US" sz="1800"/>
              <a:t>IT service management processes</a:t>
            </a:r>
            <a:endParaRPr/>
          </a:p>
          <a:p>
            <a:pPr indent="-85725" lvl="1" marL="457200" rtl="0" algn="l">
              <a:lnSpc>
                <a:spcPct val="80000"/>
              </a:lnSpc>
              <a:spcBef>
                <a:spcPts val="360"/>
              </a:spcBef>
              <a:spcAft>
                <a:spcPts val="0"/>
              </a:spcAft>
              <a:buSzPts val="1530"/>
              <a:buNone/>
            </a:pPr>
            <a:r>
              <a:t/>
            </a:r>
            <a:endParaRPr sz="1800"/>
          </a:p>
          <a:p>
            <a:pPr indent="-182880" lvl="0" marL="182880" rtl="0" algn="l">
              <a:lnSpc>
                <a:spcPct val="80000"/>
              </a:lnSpc>
              <a:spcBef>
                <a:spcPts val="400"/>
              </a:spcBef>
              <a:spcAft>
                <a:spcPts val="0"/>
              </a:spcAft>
              <a:buSzPts val="1700"/>
              <a:buChar char="•"/>
            </a:pPr>
            <a:r>
              <a:rPr lang="en-US" sz="2000"/>
              <a:t>Planned Part 3: Scoping guidelines</a:t>
            </a:r>
            <a:endParaRPr/>
          </a:p>
          <a:p>
            <a:pPr indent="-182880" lvl="1" marL="457200" rtl="0" algn="l">
              <a:lnSpc>
                <a:spcPct val="80000"/>
              </a:lnSpc>
              <a:spcBef>
                <a:spcPts val="360"/>
              </a:spcBef>
              <a:spcAft>
                <a:spcPts val="0"/>
              </a:spcAft>
              <a:buSzPts val="1530"/>
              <a:buChar char="•"/>
            </a:pPr>
            <a:r>
              <a:rPr lang="en-US" sz="1800"/>
              <a:t>Prepare an organization for certification</a:t>
            </a:r>
            <a:endParaRPr/>
          </a:p>
          <a:p>
            <a:pPr indent="-85725" lvl="1" marL="457200" rtl="0" algn="l">
              <a:lnSpc>
                <a:spcPct val="80000"/>
              </a:lnSpc>
              <a:spcBef>
                <a:spcPts val="360"/>
              </a:spcBef>
              <a:spcAft>
                <a:spcPts val="0"/>
              </a:spcAft>
              <a:buSzPts val="1530"/>
              <a:buNone/>
            </a:pPr>
            <a:r>
              <a:t/>
            </a:r>
            <a:endParaRPr sz="1800"/>
          </a:p>
          <a:p>
            <a:pPr indent="-182880" lvl="0" marL="182880" rtl="0" algn="l">
              <a:lnSpc>
                <a:spcPct val="80000"/>
              </a:lnSpc>
              <a:spcBef>
                <a:spcPts val="400"/>
              </a:spcBef>
              <a:spcAft>
                <a:spcPts val="0"/>
              </a:spcAft>
              <a:buSzPts val="1700"/>
              <a:buChar char="•"/>
            </a:pPr>
            <a:r>
              <a:rPr lang="en-US" sz="2000"/>
              <a:t>All parts to be harmonized with other process standards</a:t>
            </a:r>
            <a:endParaRPr/>
          </a:p>
          <a:p>
            <a:pPr indent="-182880" lvl="1" marL="457200" rtl="0" algn="l">
              <a:lnSpc>
                <a:spcPct val="80000"/>
              </a:lnSpc>
              <a:spcBef>
                <a:spcPts val="360"/>
              </a:spcBef>
              <a:spcAft>
                <a:spcPts val="0"/>
              </a:spcAft>
              <a:buSzPts val="1530"/>
              <a:buChar char="•"/>
            </a:pPr>
            <a:r>
              <a:rPr lang="en-US" sz="1800"/>
              <a:t>Process descriptions</a:t>
            </a:r>
            <a:endParaRPr/>
          </a:p>
          <a:p>
            <a:pPr indent="-182880" lvl="1" marL="457200" rtl="0" algn="l">
              <a:lnSpc>
                <a:spcPct val="80000"/>
              </a:lnSpc>
              <a:spcBef>
                <a:spcPts val="360"/>
              </a:spcBef>
              <a:spcAft>
                <a:spcPts val="0"/>
              </a:spcAft>
              <a:buSzPts val="1530"/>
              <a:buChar char="•"/>
            </a:pPr>
            <a:r>
              <a:rPr lang="en-US" sz="1800"/>
              <a:t>Assessments based on 15504</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23"/>
          <p:cNvSpPr txBox="1"/>
          <p:nvPr>
            <p:ph idx="12" type="sldNum"/>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376" name="Google Shape;1376;p123"/>
          <p:cNvSpPr txBox="1"/>
          <p:nvPr>
            <p:ph idx="10" type="dt"/>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rgbClr val="FFFFFF"/>
                </a:solidFill>
                <a:latin typeface="Arial"/>
                <a:ea typeface="Arial"/>
                <a:cs typeface="Arial"/>
                <a:sym typeface="Arial"/>
              </a:rPr>
              <a:t>19.9.2020</a:t>
            </a:r>
            <a:endParaRPr b="1" sz="1400">
              <a:solidFill>
                <a:srgbClr val="FFFFFF"/>
              </a:solidFill>
              <a:latin typeface="Arial"/>
              <a:ea typeface="Arial"/>
              <a:cs typeface="Arial"/>
              <a:sym typeface="Arial"/>
            </a:endParaRPr>
          </a:p>
        </p:txBody>
      </p:sp>
      <p:sp>
        <p:nvSpPr>
          <p:cNvPr id="1377" name="Google Shape;1377;p12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VSE</a:t>
            </a:r>
            <a:endParaRPr/>
          </a:p>
        </p:txBody>
      </p:sp>
      <p:sp>
        <p:nvSpPr>
          <p:cNvPr id="1378" name="Google Shape;1378;p12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2040"/>
              <a:buChar char="•"/>
            </a:pPr>
            <a:r>
              <a:rPr lang="en-US"/>
              <a:t>Software Life Cycle Profiles and Guidelines for use in Very Small Enterprises (VSE)</a:t>
            </a:r>
            <a:endParaRPr/>
          </a:p>
          <a:p>
            <a:pPr indent="-182880" lvl="1" marL="457200" rtl="0" algn="l">
              <a:lnSpc>
                <a:spcPct val="80000"/>
              </a:lnSpc>
              <a:spcBef>
                <a:spcPts val="400"/>
              </a:spcBef>
              <a:spcAft>
                <a:spcPts val="0"/>
              </a:spcAft>
              <a:buSzPts val="1700"/>
              <a:buChar char="•"/>
            </a:pPr>
            <a:r>
              <a:rPr lang="en-US"/>
              <a:t>New set of standards and guidelines to be developed to support use of existing standards</a:t>
            </a:r>
            <a:endParaRPr/>
          </a:p>
          <a:p>
            <a:pPr indent="-182880" lvl="1" marL="457200" rtl="0" algn="l">
              <a:lnSpc>
                <a:spcPct val="80000"/>
              </a:lnSpc>
              <a:spcBef>
                <a:spcPts val="400"/>
              </a:spcBef>
              <a:spcAft>
                <a:spcPts val="0"/>
              </a:spcAft>
              <a:buSzPts val="1700"/>
              <a:buChar char="•"/>
            </a:pPr>
            <a:r>
              <a:rPr lang="en-US"/>
              <a:t>Work started in 2005</a:t>
            </a:r>
            <a:endParaRPr/>
          </a:p>
          <a:p>
            <a:pPr indent="-182880" lvl="0" marL="182880" rtl="0" algn="l">
              <a:lnSpc>
                <a:spcPct val="80000"/>
              </a:lnSpc>
              <a:spcBef>
                <a:spcPts val="480"/>
              </a:spcBef>
              <a:spcAft>
                <a:spcPts val="0"/>
              </a:spcAft>
              <a:buSzPts val="2040"/>
              <a:buChar char="•"/>
            </a:pPr>
            <a:r>
              <a:rPr lang="en-US"/>
              <a:t>Process implementation model</a:t>
            </a:r>
            <a:endParaRPr/>
          </a:p>
          <a:p>
            <a:pPr indent="-182880" lvl="1" marL="457200" rtl="0" algn="l">
              <a:lnSpc>
                <a:spcPct val="80000"/>
              </a:lnSpc>
              <a:spcBef>
                <a:spcPts val="400"/>
              </a:spcBef>
              <a:spcAft>
                <a:spcPts val="0"/>
              </a:spcAft>
              <a:buSzPts val="1700"/>
              <a:buChar char="•"/>
            </a:pPr>
            <a:r>
              <a:rPr lang="en-US"/>
              <a:t>Based on MoProSoft (Mexico)</a:t>
            </a:r>
            <a:endParaRPr/>
          </a:p>
          <a:p>
            <a:pPr indent="-182880" lvl="1" marL="457200" rtl="0" algn="l">
              <a:lnSpc>
                <a:spcPct val="80000"/>
              </a:lnSpc>
              <a:spcBef>
                <a:spcPts val="400"/>
              </a:spcBef>
              <a:spcAft>
                <a:spcPts val="0"/>
              </a:spcAft>
              <a:buSzPts val="1700"/>
              <a:buChar char="•"/>
            </a:pPr>
            <a:r>
              <a:rPr lang="en-US"/>
              <a:t>Expressed in sets of profiles</a:t>
            </a:r>
            <a:endParaRPr/>
          </a:p>
          <a:p>
            <a:pPr indent="-182880" lvl="0" marL="182880" rtl="0" algn="l">
              <a:lnSpc>
                <a:spcPct val="80000"/>
              </a:lnSpc>
              <a:spcBef>
                <a:spcPts val="480"/>
              </a:spcBef>
              <a:spcAft>
                <a:spcPts val="0"/>
              </a:spcAft>
              <a:buSzPts val="2040"/>
              <a:buChar char="•"/>
            </a:pPr>
            <a:r>
              <a:rPr lang="en-US"/>
              <a:t>Provides path for small organizations </a:t>
            </a:r>
            <a:endParaRPr/>
          </a:p>
          <a:p>
            <a:pPr indent="-182880" lvl="1" marL="457200" rtl="0" algn="l">
              <a:lnSpc>
                <a:spcPct val="80000"/>
              </a:lnSpc>
              <a:spcBef>
                <a:spcPts val="400"/>
              </a:spcBef>
              <a:spcAft>
                <a:spcPts val="0"/>
              </a:spcAft>
              <a:buSzPts val="1700"/>
              <a:buChar char="•"/>
            </a:pPr>
            <a:r>
              <a:rPr lang="en-US"/>
              <a:t>To implement life cycle models and </a:t>
            </a:r>
            <a:endParaRPr/>
          </a:p>
          <a:p>
            <a:pPr indent="-182880" lvl="1" marL="457200" rtl="0" algn="l">
              <a:lnSpc>
                <a:spcPct val="80000"/>
              </a:lnSpc>
              <a:spcBef>
                <a:spcPts val="400"/>
              </a:spcBef>
              <a:spcAft>
                <a:spcPts val="0"/>
              </a:spcAft>
              <a:buSzPts val="1700"/>
              <a:buChar char="•"/>
            </a:pPr>
            <a:r>
              <a:rPr lang="en-US"/>
              <a:t>To use assessments for process improvement</a:t>
            </a:r>
            <a:endParaRPr/>
          </a:p>
          <a:p>
            <a:pPr indent="-182880" lvl="1" marL="457200" rtl="0" algn="l">
              <a:lnSpc>
                <a:spcPct val="80000"/>
              </a:lnSpc>
              <a:spcBef>
                <a:spcPts val="400"/>
              </a:spcBef>
              <a:spcAft>
                <a:spcPts val="0"/>
              </a:spcAft>
              <a:buSzPts val="1700"/>
              <a:buChar char="•"/>
            </a:pPr>
            <a:r>
              <a:rPr lang="en-US"/>
              <a:t>To demonstrate process capability</a:t>
            </a:r>
            <a:endParaRPr/>
          </a:p>
          <a:p>
            <a:pPr indent="-182880" lvl="1" marL="457200" rtl="0" algn="l">
              <a:lnSpc>
                <a:spcPct val="80000"/>
              </a:lnSpc>
              <a:spcBef>
                <a:spcPts val="400"/>
              </a:spcBef>
              <a:spcAft>
                <a:spcPts val="0"/>
              </a:spcAft>
              <a:buSzPts val="1700"/>
              <a:buChar char="•"/>
            </a:pPr>
            <a:r>
              <a:rPr lang="en-US"/>
              <a:t>To achieve ISO9000</a:t>
            </a:r>
            <a:endParaRPr/>
          </a:p>
          <a:p>
            <a:pPr indent="-85725" lvl="1" marL="457200" rtl="0" algn="l">
              <a:lnSpc>
                <a:spcPct val="80000"/>
              </a:lnSpc>
              <a:spcBef>
                <a:spcPts val="360"/>
              </a:spcBef>
              <a:spcAft>
                <a:spcPts val="0"/>
              </a:spcAft>
              <a:buSzPts val="1530"/>
              <a:buNone/>
            </a:pPr>
            <a:r>
              <a:t/>
            </a:r>
            <a:endParaRPr sz="1800"/>
          </a:p>
          <a:p>
            <a:pPr indent="-182880" lvl="0" marL="182880" rtl="0" algn="l">
              <a:lnSpc>
                <a:spcPct val="80000"/>
              </a:lnSpc>
              <a:spcBef>
                <a:spcPts val="360"/>
              </a:spcBef>
              <a:spcAft>
                <a:spcPts val="0"/>
              </a:spcAft>
              <a:buSzPts val="1530"/>
              <a:buChar char="•"/>
            </a:pPr>
            <a:r>
              <a:rPr lang="en-US" sz="1800" u="sng">
                <a:solidFill>
                  <a:srgbClr val="0033CC"/>
                </a:solidFill>
                <a:hlinkClick r:id="rId3">
                  <a:extLst>
                    <a:ext uri="{A12FA001-AC4F-418D-AE19-62706E023703}">
                      <ahyp:hlinkClr val="tx"/>
                    </a:ext>
                  </a:extLst>
                </a:hlinkClick>
              </a:rPr>
              <a:t>http://profs.logti.etsmtl.ca/claporte/English/VSE/index.html</a:t>
            </a:r>
            <a:endParaRPr sz="1800">
              <a:solidFill>
                <a:srgbClr val="0033CC"/>
              </a:solidFill>
            </a:endParaRPr>
          </a:p>
          <a:p>
            <a:pPr indent="-85724" lvl="0" marL="182880" rtl="0" algn="l">
              <a:lnSpc>
                <a:spcPct val="80000"/>
              </a:lnSpc>
              <a:spcBef>
                <a:spcPts val="360"/>
              </a:spcBef>
              <a:spcAft>
                <a:spcPts val="0"/>
              </a:spcAft>
              <a:buSzPts val="1530"/>
              <a:buNone/>
            </a:pPr>
            <a:r>
              <a:t/>
            </a:r>
            <a:endParaRPr sz="1800">
              <a:solidFill>
                <a:srgbClr val="0033CC"/>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124"/>
          <p:cNvPicPr preferRelativeResize="0"/>
          <p:nvPr/>
        </p:nvPicPr>
        <p:blipFill rotWithShape="1">
          <a:blip r:embed="rId3">
            <a:alphaModFix/>
          </a:blip>
          <a:srcRect b="0" l="0" r="0" t="0"/>
          <a:stretch/>
        </p:blipFill>
        <p:spPr>
          <a:xfrm>
            <a:off x="1040757" y="1100138"/>
            <a:ext cx="7269173" cy="5059362"/>
          </a:xfrm>
          <a:prstGeom prst="rect">
            <a:avLst/>
          </a:prstGeom>
          <a:noFill/>
          <a:ln>
            <a:noFill/>
          </a:ln>
        </p:spPr>
      </p:pic>
      <p:sp>
        <p:nvSpPr>
          <p:cNvPr id="1385" name="Google Shape;1385;p124"/>
          <p:cNvSpPr txBox="1"/>
          <p:nvPr>
            <p:ph type="title"/>
          </p:nvPr>
        </p:nvSpPr>
        <p:spPr>
          <a:xfrm>
            <a:off x="788630" y="471569"/>
            <a:ext cx="7214936"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Maturity Levels</a:t>
            </a:r>
            <a:endParaRPr/>
          </a:p>
        </p:txBody>
      </p:sp>
      <p:sp>
        <p:nvSpPr>
          <p:cNvPr id="1386" name="Google Shape;1386;p124"/>
          <p:cNvSpPr/>
          <p:nvPr/>
        </p:nvSpPr>
        <p:spPr>
          <a:xfrm>
            <a:off x="1178547" y="944564"/>
            <a:ext cx="23454" cy="4651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25"/>
          <p:cNvSpPr txBox="1"/>
          <p:nvPr>
            <p:ph type="title"/>
          </p:nvPr>
        </p:nvSpPr>
        <p:spPr>
          <a:xfrm>
            <a:off x="970396" y="646114"/>
            <a:ext cx="7232526" cy="503237"/>
          </a:xfrm>
          <a:prstGeom prst="rect">
            <a:avLst/>
          </a:prstGeom>
          <a:noFill/>
          <a:ln>
            <a:noFill/>
          </a:ln>
        </p:spPr>
        <p:txBody>
          <a:bodyPr anchorCtr="0" anchor="ctr" bIns="46025" lIns="92075" spcFirstLastPara="1" rIns="92075" wrap="square" tIns="46025">
            <a:normAutofit/>
          </a:bodyPr>
          <a:lstStyle/>
          <a:p>
            <a:pPr indent="0" lvl="0" marL="0" rtl="0" algn="l">
              <a:spcBef>
                <a:spcPts val="0"/>
              </a:spcBef>
              <a:spcAft>
                <a:spcPts val="0"/>
              </a:spcAft>
              <a:buClr>
                <a:schemeClr val="dk2"/>
              </a:buClr>
              <a:buSzPts val="3600"/>
              <a:buFont typeface="Arial"/>
              <a:buNone/>
            </a:pPr>
            <a:r>
              <a:rPr lang="en-US" sz="3600"/>
              <a:t>Visibility Into the SW Process</a:t>
            </a:r>
            <a:endParaRPr/>
          </a:p>
        </p:txBody>
      </p:sp>
      <p:sp>
        <p:nvSpPr>
          <p:cNvPr id="1393" name="Google Shape;1393;p125"/>
          <p:cNvSpPr/>
          <p:nvPr/>
        </p:nvSpPr>
        <p:spPr>
          <a:xfrm>
            <a:off x="3044581" y="2601914"/>
            <a:ext cx="640578"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4" name="Google Shape;1394;p125"/>
          <p:cNvSpPr/>
          <p:nvPr/>
        </p:nvSpPr>
        <p:spPr>
          <a:xfrm>
            <a:off x="3900639" y="2601914"/>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5" name="Google Shape;1395;p125"/>
          <p:cNvSpPr/>
          <p:nvPr/>
        </p:nvSpPr>
        <p:spPr>
          <a:xfrm>
            <a:off x="4756698" y="2601914"/>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6" name="Google Shape;1396;p125"/>
          <p:cNvSpPr/>
          <p:nvPr/>
        </p:nvSpPr>
        <p:spPr>
          <a:xfrm>
            <a:off x="5624484" y="2601914"/>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7" name="Google Shape;1397;p125"/>
          <p:cNvSpPr/>
          <p:nvPr/>
        </p:nvSpPr>
        <p:spPr>
          <a:xfrm>
            <a:off x="2216372" y="2601914"/>
            <a:ext cx="640579"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8" name="Google Shape;1398;p125"/>
          <p:cNvSpPr/>
          <p:nvPr/>
        </p:nvSpPr>
        <p:spPr>
          <a:xfrm>
            <a:off x="6521587" y="2601914"/>
            <a:ext cx="652305"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9" name="Google Shape;1399;p125"/>
          <p:cNvSpPr/>
          <p:nvPr/>
        </p:nvSpPr>
        <p:spPr>
          <a:xfrm>
            <a:off x="2396672" y="2592388"/>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400" name="Google Shape;1400;p125"/>
          <p:cNvSpPr/>
          <p:nvPr/>
        </p:nvSpPr>
        <p:spPr>
          <a:xfrm>
            <a:off x="6613935" y="2592388"/>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sp>
        <p:nvSpPr>
          <p:cNvPr id="1401" name="Google Shape;1401;p125"/>
          <p:cNvSpPr/>
          <p:nvPr/>
        </p:nvSpPr>
        <p:spPr>
          <a:xfrm>
            <a:off x="2415728" y="1931988"/>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402" name="Google Shape;1402;p125"/>
          <p:cNvSpPr/>
          <p:nvPr/>
        </p:nvSpPr>
        <p:spPr>
          <a:xfrm>
            <a:off x="6644719" y="1916113"/>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403" name="Google Shape;1403;p125"/>
          <p:cNvGrpSpPr/>
          <p:nvPr/>
        </p:nvGrpSpPr>
        <p:grpSpPr>
          <a:xfrm>
            <a:off x="2749943" y="1935163"/>
            <a:ext cx="290239" cy="246062"/>
            <a:chOff x="1876" y="1219"/>
            <a:chExt cx="198" cy="155"/>
          </a:xfrm>
        </p:grpSpPr>
        <p:grpSp>
          <p:nvGrpSpPr>
            <p:cNvPr id="1404" name="Google Shape;1404;p125"/>
            <p:cNvGrpSpPr/>
            <p:nvPr/>
          </p:nvGrpSpPr>
          <p:grpSpPr>
            <a:xfrm>
              <a:off x="1876" y="1219"/>
              <a:ext cx="198" cy="30"/>
              <a:chOff x="1876" y="1219"/>
              <a:chExt cx="198" cy="30"/>
            </a:xfrm>
          </p:grpSpPr>
          <p:sp>
            <p:nvSpPr>
              <p:cNvPr id="1405" name="Google Shape;1405;p125"/>
              <p:cNvSpPr/>
              <p:nvPr/>
            </p:nvSpPr>
            <p:spPr>
              <a:xfrm>
                <a:off x="1969" y="1219"/>
                <a:ext cx="105" cy="30"/>
              </a:xfrm>
              <a:custGeom>
                <a:rect b="b" l="l" r="r" t="t"/>
                <a:pathLst>
                  <a:path extrusionOk="0" h="30" w="105">
                    <a:moveTo>
                      <a:pt x="104" y="10"/>
                    </a:moveTo>
                    <a:lnTo>
                      <a:pt x="0" y="29"/>
                    </a:lnTo>
                    <a:lnTo>
                      <a:pt x="0" y="10"/>
                    </a:lnTo>
                    <a:lnTo>
                      <a:pt x="0" y="0"/>
                    </a:lnTo>
                    <a:lnTo>
                      <a:pt x="104" y="1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06" name="Google Shape;1406;p125"/>
              <p:cNvCxnSpPr/>
              <p:nvPr/>
            </p:nvCxnSpPr>
            <p:spPr>
              <a:xfrm>
                <a:off x="1876" y="1233"/>
                <a:ext cx="95" cy="0"/>
              </a:xfrm>
              <a:prstGeom prst="straightConnector1">
                <a:avLst/>
              </a:prstGeom>
              <a:noFill/>
              <a:ln cap="flat" cmpd="sng" w="12700">
                <a:solidFill>
                  <a:srgbClr val="000000"/>
                </a:solidFill>
                <a:prstDash val="solid"/>
                <a:round/>
                <a:headEnd len="sm" w="sm" type="none"/>
                <a:tailEnd len="sm" w="sm" type="none"/>
              </a:ln>
            </p:spPr>
          </p:cxnSp>
        </p:grpSp>
        <p:grpSp>
          <p:nvGrpSpPr>
            <p:cNvPr id="1407" name="Google Shape;1407;p125"/>
            <p:cNvGrpSpPr/>
            <p:nvPr/>
          </p:nvGrpSpPr>
          <p:grpSpPr>
            <a:xfrm>
              <a:off x="1876" y="1257"/>
              <a:ext cx="198" cy="31"/>
              <a:chOff x="1876" y="1257"/>
              <a:chExt cx="198" cy="31"/>
            </a:xfrm>
          </p:grpSpPr>
          <p:sp>
            <p:nvSpPr>
              <p:cNvPr id="1408" name="Google Shape;1408;p125"/>
              <p:cNvSpPr/>
              <p:nvPr/>
            </p:nvSpPr>
            <p:spPr>
              <a:xfrm>
                <a:off x="1969" y="1257"/>
                <a:ext cx="105" cy="31"/>
              </a:xfrm>
              <a:custGeom>
                <a:rect b="b" l="l" r="r" t="t"/>
                <a:pathLst>
                  <a:path extrusionOk="0" h="31" w="105">
                    <a:moveTo>
                      <a:pt x="104" y="10"/>
                    </a:moveTo>
                    <a:lnTo>
                      <a:pt x="0" y="30"/>
                    </a:lnTo>
                    <a:lnTo>
                      <a:pt x="0" y="10"/>
                    </a:lnTo>
                    <a:lnTo>
                      <a:pt x="0" y="0"/>
                    </a:lnTo>
                    <a:lnTo>
                      <a:pt x="104" y="1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09" name="Google Shape;1409;p125"/>
              <p:cNvCxnSpPr/>
              <p:nvPr/>
            </p:nvCxnSpPr>
            <p:spPr>
              <a:xfrm>
                <a:off x="1876" y="1272"/>
                <a:ext cx="95" cy="0"/>
              </a:xfrm>
              <a:prstGeom prst="straightConnector1">
                <a:avLst/>
              </a:prstGeom>
              <a:noFill/>
              <a:ln cap="flat" cmpd="sng" w="12700">
                <a:solidFill>
                  <a:srgbClr val="000000"/>
                </a:solidFill>
                <a:prstDash val="solid"/>
                <a:round/>
                <a:headEnd len="sm" w="sm" type="none"/>
                <a:tailEnd len="sm" w="sm" type="none"/>
              </a:ln>
            </p:spPr>
          </p:cxnSp>
        </p:grpSp>
        <p:grpSp>
          <p:nvGrpSpPr>
            <p:cNvPr id="1410" name="Google Shape;1410;p125"/>
            <p:cNvGrpSpPr/>
            <p:nvPr/>
          </p:nvGrpSpPr>
          <p:grpSpPr>
            <a:xfrm>
              <a:off x="1876" y="1296"/>
              <a:ext cx="198" cy="40"/>
              <a:chOff x="1876" y="1296"/>
              <a:chExt cx="198" cy="40"/>
            </a:xfrm>
          </p:grpSpPr>
          <p:sp>
            <p:nvSpPr>
              <p:cNvPr id="1411" name="Google Shape;1411;p125"/>
              <p:cNvSpPr/>
              <p:nvPr/>
            </p:nvSpPr>
            <p:spPr>
              <a:xfrm>
                <a:off x="1969" y="1296"/>
                <a:ext cx="105" cy="40"/>
              </a:xfrm>
              <a:custGeom>
                <a:rect b="b" l="l" r="r" t="t"/>
                <a:pathLst>
                  <a:path extrusionOk="0" h="40" w="105">
                    <a:moveTo>
                      <a:pt x="104" y="19"/>
                    </a:moveTo>
                    <a:lnTo>
                      <a:pt x="0" y="3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12" name="Google Shape;1412;p125"/>
              <p:cNvCxnSpPr/>
              <p:nvPr/>
            </p:nvCxnSpPr>
            <p:spPr>
              <a:xfrm>
                <a:off x="1876" y="1319"/>
                <a:ext cx="95" cy="0"/>
              </a:xfrm>
              <a:prstGeom prst="straightConnector1">
                <a:avLst/>
              </a:prstGeom>
              <a:noFill/>
              <a:ln cap="flat" cmpd="sng" w="12700">
                <a:solidFill>
                  <a:srgbClr val="000000"/>
                </a:solidFill>
                <a:prstDash val="solid"/>
                <a:round/>
                <a:headEnd len="sm" w="sm" type="none"/>
                <a:tailEnd len="sm" w="sm" type="none"/>
              </a:ln>
            </p:spPr>
          </p:cxnSp>
        </p:grpSp>
        <p:grpSp>
          <p:nvGrpSpPr>
            <p:cNvPr id="1413" name="Google Shape;1413;p125"/>
            <p:cNvGrpSpPr/>
            <p:nvPr/>
          </p:nvGrpSpPr>
          <p:grpSpPr>
            <a:xfrm>
              <a:off x="1876" y="1345"/>
              <a:ext cx="198" cy="29"/>
              <a:chOff x="1876" y="1345"/>
              <a:chExt cx="198" cy="29"/>
            </a:xfrm>
          </p:grpSpPr>
          <p:sp>
            <p:nvSpPr>
              <p:cNvPr id="1414" name="Google Shape;1414;p125"/>
              <p:cNvSpPr/>
              <p:nvPr/>
            </p:nvSpPr>
            <p:spPr>
              <a:xfrm>
                <a:off x="1969" y="1345"/>
                <a:ext cx="105" cy="29"/>
              </a:xfrm>
              <a:custGeom>
                <a:rect b="b" l="l" r="r" t="t"/>
                <a:pathLst>
                  <a:path extrusionOk="0" h="29" w="105">
                    <a:moveTo>
                      <a:pt x="104" y="9"/>
                    </a:moveTo>
                    <a:lnTo>
                      <a:pt x="0" y="28"/>
                    </a:lnTo>
                    <a:lnTo>
                      <a:pt x="0" y="9"/>
                    </a:lnTo>
                    <a:lnTo>
                      <a:pt x="0" y="0"/>
                    </a:lnTo>
                    <a:lnTo>
                      <a:pt x="104" y="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15" name="Google Shape;1415;p125"/>
              <p:cNvCxnSpPr/>
              <p:nvPr/>
            </p:nvCxnSpPr>
            <p:spPr>
              <a:xfrm>
                <a:off x="1876" y="1358"/>
                <a:ext cx="95" cy="0"/>
              </a:xfrm>
              <a:prstGeom prst="straightConnector1">
                <a:avLst/>
              </a:prstGeom>
              <a:noFill/>
              <a:ln cap="flat" cmpd="sng" w="12700">
                <a:solidFill>
                  <a:srgbClr val="000000"/>
                </a:solidFill>
                <a:prstDash val="solid"/>
                <a:round/>
                <a:headEnd len="sm" w="sm" type="none"/>
                <a:tailEnd len="sm" w="sm" type="none"/>
              </a:ln>
            </p:spPr>
          </p:cxnSp>
        </p:grpSp>
      </p:grpSp>
      <p:grpSp>
        <p:nvGrpSpPr>
          <p:cNvPr id="1416" name="Google Shape;1416;p125"/>
          <p:cNvGrpSpPr/>
          <p:nvPr/>
        </p:nvGrpSpPr>
        <p:grpSpPr>
          <a:xfrm>
            <a:off x="6350082" y="1995488"/>
            <a:ext cx="291705" cy="63500"/>
            <a:chOff x="4332" y="1257"/>
            <a:chExt cx="199" cy="40"/>
          </a:xfrm>
        </p:grpSpPr>
        <p:sp>
          <p:nvSpPr>
            <p:cNvPr id="1417" name="Google Shape;1417;p125"/>
            <p:cNvSpPr/>
            <p:nvPr/>
          </p:nvSpPr>
          <p:spPr>
            <a:xfrm>
              <a:off x="4426" y="1257"/>
              <a:ext cx="105" cy="40"/>
            </a:xfrm>
            <a:custGeom>
              <a:rect b="b" l="l" r="r" t="t"/>
              <a:pathLst>
                <a:path extrusionOk="0" h="40" w="105">
                  <a:moveTo>
                    <a:pt x="104" y="19"/>
                  </a:moveTo>
                  <a:lnTo>
                    <a:pt x="0" y="3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18" name="Google Shape;1418;p125"/>
            <p:cNvCxnSpPr/>
            <p:nvPr/>
          </p:nvCxnSpPr>
          <p:spPr>
            <a:xfrm>
              <a:off x="4332" y="1281"/>
              <a:ext cx="96" cy="0"/>
            </a:xfrm>
            <a:prstGeom prst="straightConnector1">
              <a:avLst/>
            </a:prstGeom>
            <a:noFill/>
            <a:ln cap="flat" cmpd="sng" w="12700">
              <a:solidFill>
                <a:srgbClr val="000000"/>
              </a:solidFill>
              <a:prstDash val="solid"/>
              <a:round/>
              <a:headEnd len="sm" w="sm" type="none"/>
              <a:tailEnd len="sm" w="sm" type="none"/>
            </a:ln>
          </p:spPr>
        </p:cxnSp>
      </p:grpSp>
      <p:grpSp>
        <p:nvGrpSpPr>
          <p:cNvPr id="1419" name="Google Shape;1419;p125"/>
          <p:cNvGrpSpPr/>
          <p:nvPr/>
        </p:nvGrpSpPr>
        <p:grpSpPr>
          <a:xfrm>
            <a:off x="6350082" y="2073275"/>
            <a:ext cx="291705" cy="47625"/>
            <a:chOff x="4332" y="1306"/>
            <a:chExt cx="199" cy="30"/>
          </a:xfrm>
        </p:grpSpPr>
        <p:sp>
          <p:nvSpPr>
            <p:cNvPr id="1420" name="Google Shape;1420;p125"/>
            <p:cNvSpPr/>
            <p:nvPr/>
          </p:nvSpPr>
          <p:spPr>
            <a:xfrm>
              <a:off x="4426" y="1306"/>
              <a:ext cx="105" cy="30"/>
            </a:xfrm>
            <a:custGeom>
              <a:rect b="b" l="l" r="r" t="t"/>
              <a:pathLst>
                <a:path extrusionOk="0" h="30" w="105">
                  <a:moveTo>
                    <a:pt x="104" y="9"/>
                  </a:moveTo>
                  <a:lnTo>
                    <a:pt x="0" y="29"/>
                  </a:lnTo>
                  <a:lnTo>
                    <a:pt x="0" y="9"/>
                  </a:lnTo>
                  <a:lnTo>
                    <a:pt x="0" y="0"/>
                  </a:lnTo>
                  <a:lnTo>
                    <a:pt x="104" y="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21" name="Google Shape;1421;p125"/>
            <p:cNvCxnSpPr/>
            <p:nvPr/>
          </p:nvCxnSpPr>
          <p:spPr>
            <a:xfrm>
              <a:off x="4332" y="1319"/>
              <a:ext cx="96" cy="0"/>
            </a:xfrm>
            <a:prstGeom prst="straightConnector1">
              <a:avLst/>
            </a:prstGeom>
            <a:noFill/>
            <a:ln cap="flat" cmpd="sng" w="12700">
              <a:solidFill>
                <a:srgbClr val="000000"/>
              </a:solidFill>
              <a:prstDash val="solid"/>
              <a:round/>
              <a:headEnd len="sm" w="sm" type="none"/>
              <a:tailEnd len="sm" w="sm" type="none"/>
            </a:ln>
          </p:spPr>
        </p:cxnSp>
      </p:grpSp>
      <p:grpSp>
        <p:nvGrpSpPr>
          <p:cNvPr id="1422" name="Google Shape;1422;p125"/>
          <p:cNvGrpSpPr/>
          <p:nvPr/>
        </p:nvGrpSpPr>
        <p:grpSpPr>
          <a:xfrm>
            <a:off x="2861348" y="2703513"/>
            <a:ext cx="178834" cy="61912"/>
            <a:chOff x="1951" y="1703"/>
            <a:chExt cx="123" cy="39"/>
          </a:xfrm>
        </p:grpSpPr>
        <p:sp>
          <p:nvSpPr>
            <p:cNvPr id="1423" name="Google Shape;1423;p125"/>
            <p:cNvSpPr/>
            <p:nvPr/>
          </p:nvSpPr>
          <p:spPr>
            <a:xfrm>
              <a:off x="1969" y="1703"/>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24" name="Google Shape;1424;p125"/>
            <p:cNvCxnSpPr/>
            <p:nvPr/>
          </p:nvCxnSpPr>
          <p:spPr>
            <a:xfrm>
              <a:off x="1951" y="1726"/>
              <a:ext cx="20" cy="0"/>
            </a:xfrm>
            <a:prstGeom prst="straightConnector1">
              <a:avLst/>
            </a:prstGeom>
            <a:noFill/>
            <a:ln cap="flat" cmpd="sng" w="12700">
              <a:solidFill>
                <a:srgbClr val="000000"/>
              </a:solidFill>
              <a:prstDash val="solid"/>
              <a:round/>
              <a:headEnd len="sm" w="sm" type="none"/>
              <a:tailEnd len="sm" w="sm" type="none"/>
            </a:ln>
          </p:spPr>
        </p:cxnSp>
      </p:grpSp>
      <p:grpSp>
        <p:nvGrpSpPr>
          <p:cNvPr id="1425" name="Google Shape;1425;p125"/>
          <p:cNvGrpSpPr/>
          <p:nvPr/>
        </p:nvGrpSpPr>
        <p:grpSpPr>
          <a:xfrm>
            <a:off x="3688090" y="2703513"/>
            <a:ext cx="222810" cy="61912"/>
            <a:chOff x="2516" y="1703"/>
            <a:chExt cx="152" cy="39"/>
          </a:xfrm>
        </p:grpSpPr>
        <p:sp>
          <p:nvSpPr>
            <p:cNvPr id="1426" name="Google Shape;1426;p125"/>
            <p:cNvSpPr/>
            <p:nvPr/>
          </p:nvSpPr>
          <p:spPr>
            <a:xfrm>
              <a:off x="2563" y="1703"/>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27" name="Google Shape;1427;p125"/>
            <p:cNvCxnSpPr/>
            <p:nvPr/>
          </p:nvCxnSpPr>
          <p:spPr>
            <a:xfrm>
              <a:off x="2516" y="1726"/>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428" name="Google Shape;1428;p125"/>
          <p:cNvGrpSpPr/>
          <p:nvPr/>
        </p:nvGrpSpPr>
        <p:grpSpPr>
          <a:xfrm>
            <a:off x="4544149" y="2703514"/>
            <a:ext cx="208151" cy="47625"/>
            <a:chOff x="3099" y="1703"/>
            <a:chExt cx="143" cy="30"/>
          </a:xfrm>
        </p:grpSpPr>
        <p:sp>
          <p:nvSpPr>
            <p:cNvPr id="1429" name="Google Shape;1429;p125"/>
            <p:cNvSpPr/>
            <p:nvPr/>
          </p:nvSpPr>
          <p:spPr>
            <a:xfrm>
              <a:off x="3137" y="1703"/>
              <a:ext cx="105" cy="30"/>
            </a:xfrm>
            <a:custGeom>
              <a:rect b="b" l="l" r="r" t="t"/>
              <a:pathLst>
                <a:path extrusionOk="0" h="30" w="105">
                  <a:moveTo>
                    <a:pt x="104" y="10"/>
                  </a:moveTo>
                  <a:lnTo>
                    <a:pt x="0" y="29"/>
                  </a:lnTo>
                  <a:lnTo>
                    <a:pt x="0" y="10"/>
                  </a:lnTo>
                  <a:lnTo>
                    <a:pt x="0" y="0"/>
                  </a:lnTo>
                  <a:lnTo>
                    <a:pt x="104" y="1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0" name="Google Shape;1430;p125"/>
            <p:cNvCxnSpPr/>
            <p:nvPr/>
          </p:nvCxnSpPr>
          <p:spPr>
            <a:xfrm>
              <a:off x="3099" y="1717"/>
              <a:ext cx="40" cy="0"/>
            </a:xfrm>
            <a:prstGeom prst="straightConnector1">
              <a:avLst/>
            </a:prstGeom>
            <a:noFill/>
            <a:ln cap="flat" cmpd="sng" w="12700">
              <a:solidFill>
                <a:srgbClr val="000000"/>
              </a:solidFill>
              <a:prstDash val="solid"/>
              <a:round/>
              <a:headEnd len="sm" w="sm" type="none"/>
              <a:tailEnd len="sm" w="sm" type="none"/>
            </a:ln>
          </p:spPr>
        </p:cxnSp>
      </p:grpSp>
      <p:grpSp>
        <p:nvGrpSpPr>
          <p:cNvPr id="1431" name="Google Shape;1431;p125"/>
          <p:cNvGrpSpPr/>
          <p:nvPr/>
        </p:nvGrpSpPr>
        <p:grpSpPr>
          <a:xfrm>
            <a:off x="5413401" y="2703513"/>
            <a:ext cx="221344" cy="61912"/>
            <a:chOff x="3693" y="1703"/>
            <a:chExt cx="151" cy="39"/>
          </a:xfrm>
        </p:grpSpPr>
        <p:sp>
          <p:nvSpPr>
            <p:cNvPr id="1432" name="Google Shape;1432;p125"/>
            <p:cNvSpPr/>
            <p:nvPr/>
          </p:nvSpPr>
          <p:spPr>
            <a:xfrm>
              <a:off x="3740" y="1703"/>
              <a:ext cx="104" cy="39"/>
            </a:xfrm>
            <a:custGeom>
              <a:rect b="b" l="l" r="r" t="t"/>
              <a:pathLst>
                <a:path extrusionOk="0" h="39" w="104">
                  <a:moveTo>
                    <a:pt x="103" y="19"/>
                  </a:moveTo>
                  <a:lnTo>
                    <a:pt x="0" y="38"/>
                  </a:lnTo>
                  <a:lnTo>
                    <a:pt x="0" y="19"/>
                  </a:lnTo>
                  <a:lnTo>
                    <a:pt x="0" y="0"/>
                  </a:lnTo>
                  <a:lnTo>
                    <a:pt x="103"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3" name="Google Shape;1433;p125"/>
            <p:cNvCxnSpPr/>
            <p:nvPr/>
          </p:nvCxnSpPr>
          <p:spPr>
            <a:xfrm>
              <a:off x="3693" y="1726"/>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434" name="Google Shape;1434;p125"/>
          <p:cNvGrpSpPr/>
          <p:nvPr/>
        </p:nvGrpSpPr>
        <p:grpSpPr>
          <a:xfrm>
            <a:off x="6295845" y="2703513"/>
            <a:ext cx="193493" cy="61912"/>
            <a:chOff x="4295" y="1703"/>
            <a:chExt cx="132" cy="39"/>
          </a:xfrm>
        </p:grpSpPr>
        <p:sp>
          <p:nvSpPr>
            <p:cNvPr id="1435" name="Google Shape;1435;p125"/>
            <p:cNvSpPr/>
            <p:nvPr/>
          </p:nvSpPr>
          <p:spPr>
            <a:xfrm>
              <a:off x="4332" y="1703"/>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6" name="Google Shape;1436;p125"/>
            <p:cNvCxnSpPr/>
            <p:nvPr/>
          </p:nvCxnSpPr>
          <p:spPr>
            <a:xfrm>
              <a:off x="4295" y="1726"/>
              <a:ext cx="39" cy="0"/>
            </a:xfrm>
            <a:prstGeom prst="straightConnector1">
              <a:avLst/>
            </a:prstGeom>
            <a:noFill/>
            <a:ln cap="flat" cmpd="sng" w="12700">
              <a:solidFill>
                <a:srgbClr val="000000"/>
              </a:solidFill>
              <a:prstDash val="solid"/>
              <a:round/>
              <a:headEnd len="sm" w="sm" type="none"/>
              <a:tailEnd len="sm" w="sm" type="none"/>
            </a:ln>
          </p:spPr>
        </p:cxnSp>
      </p:grpSp>
      <p:sp>
        <p:nvSpPr>
          <p:cNvPr id="1437" name="Google Shape;1437;p125"/>
          <p:cNvSpPr/>
          <p:nvPr/>
        </p:nvSpPr>
        <p:spPr>
          <a:xfrm>
            <a:off x="3059238" y="3324225"/>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8" name="Google Shape;1438;p125"/>
          <p:cNvSpPr/>
          <p:nvPr/>
        </p:nvSpPr>
        <p:spPr>
          <a:xfrm>
            <a:off x="3900639" y="3309938"/>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9" name="Google Shape;1439;p125"/>
          <p:cNvSpPr/>
          <p:nvPr/>
        </p:nvSpPr>
        <p:spPr>
          <a:xfrm>
            <a:off x="4756698" y="3309938"/>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0" name="Google Shape;1440;p125"/>
          <p:cNvSpPr/>
          <p:nvPr/>
        </p:nvSpPr>
        <p:spPr>
          <a:xfrm>
            <a:off x="5639142" y="3309938"/>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1" name="Google Shape;1441;p125"/>
          <p:cNvSpPr/>
          <p:nvPr/>
        </p:nvSpPr>
        <p:spPr>
          <a:xfrm>
            <a:off x="2216372" y="3309938"/>
            <a:ext cx="640579"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2" name="Google Shape;1442;p125"/>
          <p:cNvSpPr/>
          <p:nvPr/>
        </p:nvSpPr>
        <p:spPr>
          <a:xfrm>
            <a:off x="6536246" y="3309938"/>
            <a:ext cx="637646"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3" name="Google Shape;1443;p125"/>
          <p:cNvSpPr/>
          <p:nvPr/>
        </p:nvSpPr>
        <p:spPr>
          <a:xfrm>
            <a:off x="2411331" y="3298826"/>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444" name="Google Shape;1444;p125"/>
          <p:cNvSpPr/>
          <p:nvPr/>
        </p:nvSpPr>
        <p:spPr>
          <a:xfrm>
            <a:off x="6627129" y="3298826"/>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445" name="Google Shape;1445;p125"/>
          <p:cNvGrpSpPr/>
          <p:nvPr/>
        </p:nvGrpSpPr>
        <p:grpSpPr>
          <a:xfrm>
            <a:off x="2861348" y="3409951"/>
            <a:ext cx="193493" cy="47625"/>
            <a:chOff x="1951" y="2148"/>
            <a:chExt cx="133" cy="30"/>
          </a:xfrm>
        </p:grpSpPr>
        <p:sp>
          <p:nvSpPr>
            <p:cNvPr id="1446" name="Google Shape;1446;p125"/>
            <p:cNvSpPr/>
            <p:nvPr/>
          </p:nvSpPr>
          <p:spPr>
            <a:xfrm>
              <a:off x="1979"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47" name="Google Shape;1447;p125"/>
            <p:cNvCxnSpPr/>
            <p:nvPr/>
          </p:nvCxnSpPr>
          <p:spPr>
            <a:xfrm>
              <a:off x="1951" y="2171"/>
              <a:ext cx="30" cy="0"/>
            </a:xfrm>
            <a:prstGeom prst="straightConnector1">
              <a:avLst/>
            </a:prstGeom>
            <a:noFill/>
            <a:ln cap="flat" cmpd="sng" w="12700">
              <a:solidFill>
                <a:srgbClr val="000000"/>
              </a:solidFill>
              <a:prstDash val="solid"/>
              <a:round/>
              <a:headEnd len="sm" w="sm" type="none"/>
              <a:tailEnd len="sm" w="sm" type="none"/>
            </a:ln>
          </p:spPr>
        </p:cxnSp>
      </p:grpSp>
      <p:grpSp>
        <p:nvGrpSpPr>
          <p:cNvPr id="1448" name="Google Shape;1448;p125"/>
          <p:cNvGrpSpPr/>
          <p:nvPr/>
        </p:nvGrpSpPr>
        <p:grpSpPr>
          <a:xfrm>
            <a:off x="3702749" y="3409951"/>
            <a:ext cx="208151" cy="47625"/>
            <a:chOff x="2526" y="2148"/>
            <a:chExt cx="142" cy="30"/>
          </a:xfrm>
        </p:grpSpPr>
        <p:sp>
          <p:nvSpPr>
            <p:cNvPr id="1449" name="Google Shape;1449;p125"/>
            <p:cNvSpPr/>
            <p:nvPr/>
          </p:nvSpPr>
          <p:spPr>
            <a:xfrm>
              <a:off x="2563"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0" name="Google Shape;1450;p125"/>
            <p:cNvCxnSpPr/>
            <p:nvPr/>
          </p:nvCxnSpPr>
          <p:spPr>
            <a:xfrm>
              <a:off x="2526" y="2171"/>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451" name="Google Shape;1451;p125"/>
          <p:cNvGrpSpPr/>
          <p:nvPr/>
        </p:nvGrpSpPr>
        <p:grpSpPr>
          <a:xfrm>
            <a:off x="4544149" y="3409951"/>
            <a:ext cx="221344" cy="47625"/>
            <a:chOff x="3099" y="2148"/>
            <a:chExt cx="152" cy="30"/>
          </a:xfrm>
        </p:grpSpPr>
        <p:sp>
          <p:nvSpPr>
            <p:cNvPr id="1452" name="Google Shape;1452;p125"/>
            <p:cNvSpPr/>
            <p:nvPr/>
          </p:nvSpPr>
          <p:spPr>
            <a:xfrm>
              <a:off x="3146"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3" name="Google Shape;1453;p125"/>
            <p:cNvCxnSpPr/>
            <p:nvPr/>
          </p:nvCxnSpPr>
          <p:spPr>
            <a:xfrm>
              <a:off x="3099" y="2171"/>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454" name="Google Shape;1454;p125"/>
          <p:cNvGrpSpPr/>
          <p:nvPr/>
        </p:nvGrpSpPr>
        <p:grpSpPr>
          <a:xfrm>
            <a:off x="5426594" y="3409951"/>
            <a:ext cx="208151" cy="47625"/>
            <a:chOff x="3702" y="2148"/>
            <a:chExt cx="142" cy="30"/>
          </a:xfrm>
        </p:grpSpPr>
        <p:sp>
          <p:nvSpPr>
            <p:cNvPr id="1455" name="Google Shape;1455;p125"/>
            <p:cNvSpPr/>
            <p:nvPr/>
          </p:nvSpPr>
          <p:spPr>
            <a:xfrm>
              <a:off x="3740" y="2148"/>
              <a:ext cx="104" cy="30"/>
            </a:xfrm>
            <a:custGeom>
              <a:rect b="b" l="l" r="r" t="t"/>
              <a:pathLst>
                <a:path extrusionOk="0" h="30" w="104">
                  <a:moveTo>
                    <a:pt x="103" y="19"/>
                  </a:moveTo>
                  <a:lnTo>
                    <a:pt x="0" y="29"/>
                  </a:lnTo>
                  <a:lnTo>
                    <a:pt x="0" y="19"/>
                  </a:lnTo>
                  <a:lnTo>
                    <a:pt x="0" y="0"/>
                  </a:lnTo>
                  <a:lnTo>
                    <a:pt x="103"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6" name="Google Shape;1456;p125"/>
            <p:cNvCxnSpPr/>
            <p:nvPr/>
          </p:nvCxnSpPr>
          <p:spPr>
            <a:xfrm>
              <a:off x="3702" y="2171"/>
              <a:ext cx="40" cy="0"/>
            </a:xfrm>
            <a:prstGeom prst="straightConnector1">
              <a:avLst/>
            </a:prstGeom>
            <a:noFill/>
            <a:ln cap="flat" cmpd="sng" w="12700">
              <a:solidFill>
                <a:srgbClr val="000000"/>
              </a:solidFill>
              <a:prstDash val="solid"/>
              <a:round/>
              <a:headEnd len="sm" w="sm" type="none"/>
              <a:tailEnd len="sm" w="sm" type="none"/>
            </a:ln>
          </p:spPr>
        </p:cxnSp>
      </p:grpSp>
      <p:grpSp>
        <p:nvGrpSpPr>
          <p:cNvPr id="1457" name="Google Shape;1457;p125"/>
          <p:cNvGrpSpPr/>
          <p:nvPr/>
        </p:nvGrpSpPr>
        <p:grpSpPr>
          <a:xfrm>
            <a:off x="6295846" y="3409951"/>
            <a:ext cx="208151" cy="47625"/>
            <a:chOff x="4295" y="2148"/>
            <a:chExt cx="142" cy="30"/>
          </a:xfrm>
        </p:grpSpPr>
        <p:sp>
          <p:nvSpPr>
            <p:cNvPr id="1458" name="Google Shape;1458;p125"/>
            <p:cNvSpPr/>
            <p:nvPr/>
          </p:nvSpPr>
          <p:spPr>
            <a:xfrm>
              <a:off x="4332" y="2148"/>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59" name="Google Shape;1459;p125"/>
            <p:cNvCxnSpPr/>
            <p:nvPr/>
          </p:nvCxnSpPr>
          <p:spPr>
            <a:xfrm>
              <a:off x="4295" y="2171"/>
              <a:ext cx="39" cy="0"/>
            </a:xfrm>
            <a:prstGeom prst="straightConnector1">
              <a:avLst/>
            </a:prstGeom>
            <a:noFill/>
            <a:ln cap="flat" cmpd="sng" w="12700">
              <a:solidFill>
                <a:srgbClr val="000000"/>
              </a:solidFill>
              <a:prstDash val="solid"/>
              <a:round/>
              <a:headEnd len="sm" w="sm" type="none"/>
              <a:tailEnd len="sm" w="sm" type="none"/>
            </a:ln>
          </p:spPr>
        </p:cxnSp>
      </p:grpSp>
      <p:sp>
        <p:nvSpPr>
          <p:cNvPr id="1460" name="Google Shape;1460;p125"/>
          <p:cNvSpPr/>
          <p:nvPr/>
        </p:nvSpPr>
        <p:spPr>
          <a:xfrm>
            <a:off x="3141327" y="3384551"/>
            <a:ext cx="128995"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1" name="Google Shape;1461;p125"/>
          <p:cNvSpPr/>
          <p:nvPr/>
        </p:nvSpPr>
        <p:spPr>
          <a:xfrm>
            <a:off x="3114941" y="3476626"/>
            <a:ext cx="140722"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125"/>
          <p:cNvSpPr/>
          <p:nvPr/>
        </p:nvSpPr>
        <p:spPr>
          <a:xfrm>
            <a:off x="3431566" y="3402013"/>
            <a:ext cx="127529"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3" name="Google Shape;1463;p125"/>
          <p:cNvSpPr/>
          <p:nvPr/>
        </p:nvSpPr>
        <p:spPr>
          <a:xfrm>
            <a:off x="3431566" y="3508375"/>
            <a:ext cx="127529"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64" name="Google Shape;1464;p125"/>
          <p:cNvCxnSpPr/>
          <p:nvPr/>
        </p:nvCxnSpPr>
        <p:spPr>
          <a:xfrm>
            <a:off x="3053376" y="3402013"/>
            <a:ext cx="85020" cy="0"/>
          </a:xfrm>
          <a:prstGeom prst="straightConnector1">
            <a:avLst/>
          </a:prstGeom>
          <a:noFill/>
          <a:ln cap="flat" cmpd="sng" w="12700">
            <a:solidFill>
              <a:srgbClr val="000000"/>
            </a:solidFill>
            <a:prstDash val="solid"/>
            <a:round/>
            <a:headEnd len="sm" w="sm" type="none"/>
            <a:tailEnd len="sm" w="sm" type="none"/>
          </a:ln>
        </p:spPr>
      </p:cxnSp>
      <p:cxnSp>
        <p:nvCxnSpPr>
          <p:cNvPr id="1465" name="Google Shape;1465;p125"/>
          <p:cNvCxnSpPr/>
          <p:nvPr/>
        </p:nvCxnSpPr>
        <p:spPr>
          <a:xfrm>
            <a:off x="3197029" y="3425826"/>
            <a:ext cx="0" cy="49213"/>
          </a:xfrm>
          <a:prstGeom prst="straightConnector1">
            <a:avLst/>
          </a:prstGeom>
          <a:noFill/>
          <a:ln cap="flat" cmpd="sng" w="12700">
            <a:solidFill>
              <a:srgbClr val="000000"/>
            </a:solidFill>
            <a:prstDash val="solid"/>
            <a:round/>
            <a:headEnd len="sm" w="sm" type="none"/>
            <a:tailEnd len="sm" w="sm" type="none"/>
          </a:ln>
        </p:spPr>
      </p:cxnSp>
      <p:cxnSp>
        <p:nvCxnSpPr>
          <p:cNvPr id="1466" name="Google Shape;1466;p125"/>
          <p:cNvCxnSpPr/>
          <p:nvPr/>
        </p:nvCxnSpPr>
        <p:spPr>
          <a:xfrm>
            <a:off x="3246868" y="3432175"/>
            <a:ext cx="181766" cy="76200"/>
          </a:xfrm>
          <a:prstGeom prst="straightConnector1">
            <a:avLst/>
          </a:prstGeom>
          <a:noFill/>
          <a:ln cap="flat" cmpd="sng" w="12700">
            <a:solidFill>
              <a:srgbClr val="000000"/>
            </a:solidFill>
            <a:prstDash val="solid"/>
            <a:round/>
            <a:headEnd len="sm" w="sm" type="none"/>
            <a:tailEnd len="sm" w="sm" type="none"/>
          </a:ln>
        </p:spPr>
      </p:cxnSp>
      <p:cxnSp>
        <p:nvCxnSpPr>
          <p:cNvPr id="1467" name="Google Shape;1467;p125"/>
          <p:cNvCxnSpPr/>
          <p:nvPr/>
        </p:nvCxnSpPr>
        <p:spPr>
          <a:xfrm>
            <a:off x="3500460" y="3440114"/>
            <a:ext cx="0" cy="65087"/>
          </a:xfrm>
          <a:prstGeom prst="straightConnector1">
            <a:avLst/>
          </a:prstGeom>
          <a:noFill/>
          <a:ln cap="flat" cmpd="sng" w="12700">
            <a:solidFill>
              <a:srgbClr val="000000"/>
            </a:solidFill>
            <a:prstDash val="solid"/>
            <a:round/>
            <a:headEnd len="sm" w="sm" type="none"/>
            <a:tailEnd len="sm" w="sm" type="none"/>
          </a:ln>
        </p:spPr>
      </p:cxnSp>
      <p:cxnSp>
        <p:nvCxnSpPr>
          <p:cNvPr id="1468" name="Google Shape;1468;p125"/>
          <p:cNvCxnSpPr/>
          <p:nvPr/>
        </p:nvCxnSpPr>
        <p:spPr>
          <a:xfrm>
            <a:off x="3563493" y="3432175"/>
            <a:ext cx="142187" cy="0"/>
          </a:xfrm>
          <a:prstGeom prst="straightConnector1">
            <a:avLst/>
          </a:prstGeom>
          <a:noFill/>
          <a:ln cap="flat" cmpd="sng" w="12700">
            <a:solidFill>
              <a:srgbClr val="000000"/>
            </a:solidFill>
            <a:prstDash val="solid"/>
            <a:round/>
            <a:headEnd len="sm" w="sm" type="none"/>
            <a:tailEnd len="sm" w="sm" type="none"/>
          </a:ln>
        </p:spPr>
      </p:cxnSp>
      <p:sp>
        <p:nvSpPr>
          <p:cNvPr id="1469" name="Google Shape;1469;p125"/>
          <p:cNvSpPr/>
          <p:nvPr/>
        </p:nvSpPr>
        <p:spPr>
          <a:xfrm>
            <a:off x="3984193" y="3370263"/>
            <a:ext cx="142188" cy="3651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0" name="Google Shape;1470;p125"/>
          <p:cNvSpPr/>
          <p:nvPr/>
        </p:nvSpPr>
        <p:spPr>
          <a:xfrm>
            <a:off x="3968069" y="3476626"/>
            <a:ext cx="130461"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1" name="Google Shape;1471;p125"/>
          <p:cNvSpPr/>
          <p:nvPr/>
        </p:nvSpPr>
        <p:spPr>
          <a:xfrm>
            <a:off x="4272966" y="3402013"/>
            <a:ext cx="114337"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2" name="Google Shape;1472;p125"/>
          <p:cNvSpPr/>
          <p:nvPr/>
        </p:nvSpPr>
        <p:spPr>
          <a:xfrm>
            <a:off x="4272966" y="3494089"/>
            <a:ext cx="114337"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73" name="Google Shape;1473;p125"/>
          <p:cNvCxnSpPr/>
          <p:nvPr/>
        </p:nvCxnSpPr>
        <p:spPr>
          <a:xfrm>
            <a:off x="3894776" y="3384551"/>
            <a:ext cx="86485" cy="17463"/>
          </a:xfrm>
          <a:prstGeom prst="straightConnector1">
            <a:avLst/>
          </a:prstGeom>
          <a:noFill/>
          <a:ln cap="flat" cmpd="sng" w="12700">
            <a:solidFill>
              <a:srgbClr val="000000"/>
            </a:solidFill>
            <a:prstDash val="solid"/>
            <a:round/>
            <a:headEnd len="sm" w="sm" type="none"/>
            <a:tailEnd len="sm" w="sm" type="none"/>
          </a:ln>
        </p:spPr>
      </p:cxnSp>
      <p:cxnSp>
        <p:nvCxnSpPr>
          <p:cNvPr id="1474" name="Google Shape;1474;p125"/>
          <p:cNvCxnSpPr/>
          <p:nvPr/>
        </p:nvCxnSpPr>
        <p:spPr>
          <a:xfrm flipH="1">
            <a:off x="4038430" y="3409950"/>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475" name="Google Shape;1475;p125"/>
          <p:cNvCxnSpPr/>
          <p:nvPr/>
        </p:nvCxnSpPr>
        <p:spPr>
          <a:xfrm>
            <a:off x="4101461" y="3416300"/>
            <a:ext cx="183232" cy="77788"/>
          </a:xfrm>
          <a:prstGeom prst="straightConnector1">
            <a:avLst/>
          </a:prstGeom>
          <a:noFill/>
          <a:ln cap="flat" cmpd="sng" w="12700">
            <a:solidFill>
              <a:srgbClr val="000000"/>
            </a:solidFill>
            <a:prstDash val="solid"/>
            <a:round/>
            <a:headEnd len="sm" w="sm" type="none"/>
            <a:tailEnd len="sm" w="sm" type="none"/>
          </a:ln>
        </p:spPr>
      </p:cxnSp>
      <p:cxnSp>
        <p:nvCxnSpPr>
          <p:cNvPr id="1476" name="Google Shape;1476;p125"/>
          <p:cNvCxnSpPr/>
          <p:nvPr/>
        </p:nvCxnSpPr>
        <p:spPr>
          <a:xfrm>
            <a:off x="4341861" y="3440113"/>
            <a:ext cx="0" cy="50800"/>
          </a:xfrm>
          <a:prstGeom prst="straightConnector1">
            <a:avLst/>
          </a:prstGeom>
          <a:noFill/>
          <a:ln cap="flat" cmpd="sng" w="12700">
            <a:solidFill>
              <a:srgbClr val="000000"/>
            </a:solidFill>
            <a:prstDash val="solid"/>
            <a:round/>
            <a:headEnd len="sm" w="sm" type="none"/>
            <a:tailEnd len="sm" w="sm" type="none"/>
          </a:ln>
        </p:spPr>
      </p:cxnSp>
      <p:cxnSp>
        <p:nvCxnSpPr>
          <p:cNvPr id="1477" name="Google Shape;1477;p125"/>
          <p:cNvCxnSpPr/>
          <p:nvPr/>
        </p:nvCxnSpPr>
        <p:spPr>
          <a:xfrm>
            <a:off x="4404893" y="3416301"/>
            <a:ext cx="140722" cy="15875"/>
          </a:xfrm>
          <a:prstGeom prst="straightConnector1">
            <a:avLst/>
          </a:prstGeom>
          <a:noFill/>
          <a:ln cap="flat" cmpd="sng" w="12700">
            <a:solidFill>
              <a:srgbClr val="000000"/>
            </a:solidFill>
            <a:prstDash val="solid"/>
            <a:round/>
            <a:headEnd len="sm" w="sm" type="none"/>
            <a:tailEnd len="sm" w="sm" type="none"/>
          </a:ln>
        </p:spPr>
      </p:cxnSp>
      <p:sp>
        <p:nvSpPr>
          <p:cNvPr id="1478" name="Google Shape;1478;p125"/>
          <p:cNvSpPr/>
          <p:nvPr/>
        </p:nvSpPr>
        <p:spPr>
          <a:xfrm>
            <a:off x="4840252" y="3370263"/>
            <a:ext cx="127530" cy="3651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125"/>
          <p:cNvSpPr/>
          <p:nvPr/>
        </p:nvSpPr>
        <p:spPr>
          <a:xfrm>
            <a:off x="4825593" y="3476626"/>
            <a:ext cx="114337"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125"/>
          <p:cNvSpPr/>
          <p:nvPr/>
        </p:nvSpPr>
        <p:spPr>
          <a:xfrm>
            <a:off x="5114367" y="3402013"/>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1" name="Google Shape;1481;p125"/>
          <p:cNvSpPr/>
          <p:nvPr/>
        </p:nvSpPr>
        <p:spPr>
          <a:xfrm>
            <a:off x="5114367" y="3494089"/>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82" name="Google Shape;1482;p125"/>
          <p:cNvCxnSpPr/>
          <p:nvPr/>
        </p:nvCxnSpPr>
        <p:spPr>
          <a:xfrm>
            <a:off x="4750835" y="3384551"/>
            <a:ext cx="85020" cy="17463"/>
          </a:xfrm>
          <a:prstGeom prst="straightConnector1">
            <a:avLst/>
          </a:prstGeom>
          <a:noFill/>
          <a:ln cap="flat" cmpd="sng" w="12700">
            <a:solidFill>
              <a:srgbClr val="000000"/>
            </a:solidFill>
            <a:prstDash val="solid"/>
            <a:round/>
            <a:headEnd len="sm" w="sm" type="none"/>
            <a:tailEnd len="sm" w="sm" type="none"/>
          </a:ln>
        </p:spPr>
      </p:cxnSp>
      <p:cxnSp>
        <p:nvCxnSpPr>
          <p:cNvPr id="1483" name="Google Shape;1483;p125"/>
          <p:cNvCxnSpPr/>
          <p:nvPr/>
        </p:nvCxnSpPr>
        <p:spPr>
          <a:xfrm flipH="1">
            <a:off x="4894489" y="3409950"/>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484" name="Google Shape;1484;p125"/>
          <p:cNvCxnSpPr/>
          <p:nvPr/>
        </p:nvCxnSpPr>
        <p:spPr>
          <a:xfrm>
            <a:off x="4957520" y="3416300"/>
            <a:ext cx="168574" cy="77788"/>
          </a:xfrm>
          <a:prstGeom prst="straightConnector1">
            <a:avLst/>
          </a:prstGeom>
          <a:noFill/>
          <a:ln cap="flat" cmpd="sng" w="12700">
            <a:solidFill>
              <a:srgbClr val="000000"/>
            </a:solidFill>
            <a:prstDash val="solid"/>
            <a:round/>
            <a:headEnd len="sm" w="sm" type="none"/>
            <a:tailEnd len="sm" w="sm" type="none"/>
          </a:ln>
        </p:spPr>
      </p:cxnSp>
      <p:cxnSp>
        <p:nvCxnSpPr>
          <p:cNvPr id="1485" name="Google Shape;1485;p125"/>
          <p:cNvCxnSpPr/>
          <p:nvPr/>
        </p:nvCxnSpPr>
        <p:spPr>
          <a:xfrm>
            <a:off x="5183261" y="3440113"/>
            <a:ext cx="0" cy="50800"/>
          </a:xfrm>
          <a:prstGeom prst="straightConnector1">
            <a:avLst/>
          </a:prstGeom>
          <a:noFill/>
          <a:ln cap="flat" cmpd="sng" w="12700">
            <a:solidFill>
              <a:srgbClr val="000000"/>
            </a:solidFill>
            <a:prstDash val="solid"/>
            <a:round/>
            <a:headEnd len="sm" w="sm" type="none"/>
            <a:tailEnd len="sm" w="sm" type="none"/>
          </a:ln>
        </p:spPr>
      </p:cxnSp>
      <p:cxnSp>
        <p:nvCxnSpPr>
          <p:cNvPr id="1486" name="Google Shape;1486;p125"/>
          <p:cNvCxnSpPr/>
          <p:nvPr/>
        </p:nvCxnSpPr>
        <p:spPr>
          <a:xfrm>
            <a:off x="5260952" y="3416301"/>
            <a:ext cx="140722" cy="15875"/>
          </a:xfrm>
          <a:prstGeom prst="straightConnector1">
            <a:avLst/>
          </a:prstGeom>
          <a:noFill/>
          <a:ln cap="flat" cmpd="sng" w="12700">
            <a:solidFill>
              <a:srgbClr val="000000"/>
            </a:solidFill>
            <a:prstDash val="solid"/>
            <a:round/>
            <a:headEnd len="sm" w="sm" type="none"/>
            <a:tailEnd len="sm" w="sm" type="none"/>
          </a:ln>
        </p:spPr>
      </p:cxnSp>
      <p:sp>
        <p:nvSpPr>
          <p:cNvPr id="1487" name="Google Shape;1487;p125"/>
          <p:cNvSpPr/>
          <p:nvPr/>
        </p:nvSpPr>
        <p:spPr>
          <a:xfrm>
            <a:off x="5693379" y="3370264"/>
            <a:ext cx="143654" cy="20637"/>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8" name="Google Shape;1488;p125"/>
          <p:cNvSpPr/>
          <p:nvPr/>
        </p:nvSpPr>
        <p:spPr>
          <a:xfrm>
            <a:off x="5680186" y="3462338"/>
            <a:ext cx="127529" cy="36512"/>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9" name="Google Shape;1489;p125"/>
          <p:cNvSpPr/>
          <p:nvPr/>
        </p:nvSpPr>
        <p:spPr>
          <a:xfrm>
            <a:off x="5983618" y="3384551"/>
            <a:ext cx="115803"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0" name="Google Shape;1490;p125"/>
          <p:cNvSpPr/>
          <p:nvPr/>
        </p:nvSpPr>
        <p:spPr>
          <a:xfrm>
            <a:off x="5983618" y="3494088"/>
            <a:ext cx="115803"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91" name="Google Shape;1491;p125"/>
          <p:cNvCxnSpPr/>
          <p:nvPr/>
        </p:nvCxnSpPr>
        <p:spPr>
          <a:xfrm>
            <a:off x="5605428" y="3384550"/>
            <a:ext cx="86486" cy="0"/>
          </a:xfrm>
          <a:prstGeom prst="straightConnector1">
            <a:avLst/>
          </a:prstGeom>
          <a:noFill/>
          <a:ln cap="flat" cmpd="sng" w="12700">
            <a:solidFill>
              <a:srgbClr val="000000"/>
            </a:solidFill>
            <a:prstDash val="solid"/>
            <a:round/>
            <a:headEnd len="sm" w="sm" type="none"/>
            <a:tailEnd len="sm" w="sm" type="none"/>
          </a:ln>
        </p:spPr>
      </p:cxnSp>
      <p:cxnSp>
        <p:nvCxnSpPr>
          <p:cNvPr id="1492" name="Google Shape;1492;p125"/>
          <p:cNvCxnSpPr/>
          <p:nvPr/>
        </p:nvCxnSpPr>
        <p:spPr>
          <a:xfrm flipH="1">
            <a:off x="5747616" y="3409951"/>
            <a:ext cx="14659" cy="49213"/>
          </a:xfrm>
          <a:prstGeom prst="straightConnector1">
            <a:avLst/>
          </a:prstGeom>
          <a:noFill/>
          <a:ln cap="flat" cmpd="sng" w="12700">
            <a:solidFill>
              <a:srgbClr val="000000"/>
            </a:solidFill>
            <a:prstDash val="solid"/>
            <a:round/>
            <a:headEnd len="sm" w="sm" type="none"/>
            <a:tailEnd len="sm" w="sm" type="none"/>
          </a:ln>
        </p:spPr>
      </p:cxnSp>
      <p:cxnSp>
        <p:nvCxnSpPr>
          <p:cNvPr id="1493" name="Google Shape;1493;p125"/>
          <p:cNvCxnSpPr/>
          <p:nvPr/>
        </p:nvCxnSpPr>
        <p:spPr>
          <a:xfrm>
            <a:off x="5812114" y="3416300"/>
            <a:ext cx="183231" cy="77788"/>
          </a:xfrm>
          <a:prstGeom prst="straightConnector1">
            <a:avLst/>
          </a:prstGeom>
          <a:noFill/>
          <a:ln cap="flat" cmpd="sng" w="12700">
            <a:solidFill>
              <a:srgbClr val="000000"/>
            </a:solidFill>
            <a:prstDash val="solid"/>
            <a:round/>
            <a:headEnd len="sm" w="sm" type="none"/>
            <a:tailEnd len="sm" w="sm" type="none"/>
          </a:ln>
        </p:spPr>
      </p:cxnSp>
      <p:cxnSp>
        <p:nvCxnSpPr>
          <p:cNvPr id="1494" name="Google Shape;1494;p125"/>
          <p:cNvCxnSpPr/>
          <p:nvPr/>
        </p:nvCxnSpPr>
        <p:spPr>
          <a:xfrm>
            <a:off x="6052513" y="3425825"/>
            <a:ext cx="0" cy="65088"/>
          </a:xfrm>
          <a:prstGeom prst="straightConnector1">
            <a:avLst/>
          </a:prstGeom>
          <a:noFill/>
          <a:ln cap="flat" cmpd="sng" w="12700">
            <a:solidFill>
              <a:srgbClr val="000000"/>
            </a:solidFill>
            <a:prstDash val="solid"/>
            <a:round/>
            <a:headEnd len="sm" w="sm" type="none"/>
            <a:tailEnd len="sm" w="sm" type="none"/>
          </a:ln>
        </p:spPr>
      </p:cxnSp>
      <p:cxnSp>
        <p:nvCxnSpPr>
          <p:cNvPr id="1495" name="Google Shape;1495;p125"/>
          <p:cNvCxnSpPr/>
          <p:nvPr/>
        </p:nvCxnSpPr>
        <p:spPr>
          <a:xfrm>
            <a:off x="6115545" y="3416300"/>
            <a:ext cx="142188" cy="0"/>
          </a:xfrm>
          <a:prstGeom prst="straightConnector1">
            <a:avLst/>
          </a:prstGeom>
          <a:noFill/>
          <a:ln cap="flat" cmpd="sng" w="12700">
            <a:solidFill>
              <a:srgbClr val="000000"/>
            </a:solidFill>
            <a:prstDash val="solid"/>
            <a:round/>
            <a:headEnd len="sm" w="sm" type="none"/>
            <a:tailEnd len="sm" w="sm" type="none"/>
          </a:ln>
        </p:spPr>
      </p:cxnSp>
      <p:sp>
        <p:nvSpPr>
          <p:cNvPr id="1496" name="Google Shape;1496;p125"/>
          <p:cNvSpPr/>
          <p:nvPr/>
        </p:nvSpPr>
        <p:spPr>
          <a:xfrm>
            <a:off x="3059238" y="39243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7" name="Google Shape;1497;p125"/>
          <p:cNvSpPr/>
          <p:nvPr/>
        </p:nvSpPr>
        <p:spPr>
          <a:xfrm>
            <a:off x="3900639" y="39243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8" name="Google Shape;1498;p125"/>
          <p:cNvSpPr/>
          <p:nvPr/>
        </p:nvSpPr>
        <p:spPr>
          <a:xfrm>
            <a:off x="4756698" y="3908425"/>
            <a:ext cx="639113" cy="2667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9" name="Google Shape;1499;p125"/>
          <p:cNvSpPr/>
          <p:nvPr/>
        </p:nvSpPr>
        <p:spPr>
          <a:xfrm>
            <a:off x="5639142" y="39243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0" name="Google Shape;1500;p125"/>
          <p:cNvSpPr/>
          <p:nvPr/>
        </p:nvSpPr>
        <p:spPr>
          <a:xfrm>
            <a:off x="2216372" y="3924301"/>
            <a:ext cx="640579"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1" name="Google Shape;1501;p125"/>
          <p:cNvSpPr/>
          <p:nvPr/>
        </p:nvSpPr>
        <p:spPr>
          <a:xfrm>
            <a:off x="6536246" y="3924301"/>
            <a:ext cx="637646" cy="250825"/>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2" name="Google Shape;1502;p125"/>
          <p:cNvSpPr/>
          <p:nvPr/>
        </p:nvSpPr>
        <p:spPr>
          <a:xfrm>
            <a:off x="2396672" y="3914775"/>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503" name="Google Shape;1503;p125"/>
          <p:cNvSpPr/>
          <p:nvPr/>
        </p:nvSpPr>
        <p:spPr>
          <a:xfrm>
            <a:off x="6627129" y="3929063"/>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504" name="Google Shape;1504;p125"/>
          <p:cNvGrpSpPr/>
          <p:nvPr/>
        </p:nvGrpSpPr>
        <p:grpSpPr>
          <a:xfrm>
            <a:off x="2861348" y="4024314"/>
            <a:ext cx="193493" cy="47625"/>
            <a:chOff x="1951" y="2535"/>
            <a:chExt cx="133" cy="30"/>
          </a:xfrm>
        </p:grpSpPr>
        <p:sp>
          <p:nvSpPr>
            <p:cNvPr id="1505" name="Google Shape;1505;p125"/>
            <p:cNvSpPr/>
            <p:nvPr/>
          </p:nvSpPr>
          <p:spPr>
            <a:xfrm>
              <a:off x="1979" y="2535"/>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06" name="Google Shape;1506;p125"/>
            <p:cNvCxnSpPr/>
            <p:nvPr/>
          </p:nvCxnSpPr>
          <p:spPr>
            <a:xfrm>
              <a:off x="1951" y="2558"/>
              <a:ext cx="30" cy="0"/>
            </a:xfrm>
            <a:prstGeom prst="straightConnector1">
              <a:avLst/>
            </a:prstGeom>
            <a:noFill/>
            <a:ln cap="flat" cmpd="sng" w="12700">
              <a:solidFill>
                <a:srgbClr val="000000"/>
              </a:solidFill>
              <a:prstDash val="solid"/>
              <a:round/>
              <a:headEnd len="sm" w="sm" type="none"/>
              <a:tailEnd len="sm" w="sm" type="none"/>
            </a:ln>
          </p:spPr>
        </p:cxnSp>
      </p:grpSp>
      <p:grpSp>
        <p:nvGrpSpPr>
          <p:cNvPr id="1507" name="Google Shape;1507;p125"/>
          <p:cNvGrpSpPr/>
          <p:nvPr/>
        </p:nvGrpSpPr>
        <p:grpSpPr>
          <a:xfrm>
            <a:off x="3702749" y="4024314"/>
            <a:ext cx="208151" cy="47625"/>
            <a:chOff x="2526" y="2535"/>
            <a:chExt cx="142" cy="30"/>
          </a:xfrm>
        </p:grpSpPr>
        <p:sp>
          <p:nvSpPr>
            <p:cNvPr id="1508" name="Google Shape;1508;p125"/>
            <p:cNvSpPr/>
            <p:nvPr/>
          </p:nvSpPr>
          <p:spPr>
            <a:xfrm>
              <a:off x="2563" y="2535"/>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09" name="Google Shape;1509;p125"/>
            <p:cNvCxnSpPr/>
            <p:nvPr/>
          </p:nvCxnSpPr>
          <p:spPr>
            <a:xfrm>
              <a:off x="2526" y="2558"/>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510" name="Google Shape;1510;p125"/>
          <p:cNvGrpSpPr/>
          <p:nvPr/>
        </p:nvGrpSpPr>
        <p:grpSpPr>
          <a:xfrm>
            <a:off x="4544149" y="4010026"/>
            <a:ext cx="221344" cy="61913"/>
            <a:chOff x="3099" y="2526"/>
            <a:chExt cx="152" cy="39"/>
          </a:xfrm>
        </p:grpSpPr>
        <p:sp>
          <p:nvSpPr>
            <p:cNvPr id="1511" name="Google Shape;1511;p125"/>
            <p:cNvSpPr/>
            <p:nvPr/>
          </p:nvSpPr>
          <p:spPr>
            <a:xfrm>
              <a:off x="3146" y="2526"/>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12" name="Google Shape;1512;p125"/>
            <p:cNvCxnSpPr/>
            <p:nvPr/>
          </p:nvCxnSpPr>
          <p:spPr>
            <a:xfrm>
              <a:off x="3099" y="2549"/>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513" name="Google Shape;1513;p125"/>
          <p:cNvGrpSpPr/>
          <p:nvPr/>
        </p:nvGrpSpPr>
        <p:grpSpPr>
          <a:xfrm>
            <a:off x="5426594" y="4024314"/>
            <a:ext cx="208151" cy="47625"/>
            <a:chOff x="3702" y="2535"/>
            <a:chExt cx="142" cy="30"/>
          </a:xfrm>
        </p:grpSpPr>
        <p:sp>
          <p:nvSpPr>
            <p:cNvPr id="1514" name="Google Shape;1514;p125"/>
            <p:cNvSpPr/>
            <p:nvPr/>
          </p:nvSpPr>
          <p:spPr>
            <a:xfrm>
              <a:off x="3740" y="2535"/>
              <a:ext cx="104" cy="30"/>
            </a:xfrm>
            <a:custGeom>
              <a:rect b="b" l="l" r="r" t="t"/>
              <a:pathLst>
                <a:path extrusionOk="0" h="30" w="104">
                  <a:moveTo>
                    <a:pt x="103" y="19"/>
                  </a:moveTo>
                  <a:lnTo>
                    <a:pt x="0" y="29"/>
                  </a:lnTo>
                  <a:lnTo>
                    <a:pt x="0" y="19"/>
                  </a:lnTo>
                  <a:lnTo>
                    <a:pt x="0" y="0"/>
                  </a:lnTo>
                  <a:lnTo>
                    <a:pt x="103"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15" name="Google Shape;1515;p125"/>
            <p:cNvCxnSpPr/>
            <p:nvPr/>
          </p:nvCxnSpPr>
          <p:spPr>
            <a:xfrm>
              <a:off x="3702" y="2558"/>
              <a:ext cx="40" cy="0"/>
            </a:xfrm>
            <a:prstGeom prst="straightConnector1">
              <a:avLst/>
            </a:prstGeom>
            <a:noFill/>
            <a:ln cap="flat" cmpd="sng" w="12700">
              <a:solidFill>
                <a:srgbClr val="000000"/>
              </a:solidFill>
              <a:prstDash val="solid"/>
              <a:round/>
              <a:headEnd len="sm" w="sm" type="none"/>
              <a:tailEnd len="sm" w="sm" type="none"/>
            </a:ln>
          </p:spPr>
        </p:cxnSp>
      </p:grpSp>
      <p:grpSp>
        <p:nvGrpSpPr>
          <p:cNvPr id="1516" name="Google Shape;1516;p125"/>
          <p:cNvGrpSpPr/>
          <p:nvPr/>
        </p:nvGrpSpPr>
        <p:grpSpPr>
          <a:xfrm>
            <a:off x="6295846" y="4024314"/>
            <a:ext cx="208151" cy="47625"/>
            <a:chOff x="4295" y="2535"/>
            <a:chExt cx="142" cy="30"/>
          </a:xfrm>
        </p:grpSpPr>
        <p:sp>
          <p:nvSpPr>
            <p:cNvPr id="1517" name="Google Shape;1517;p125"/>
            <p:cNvSpPr/>
            <p:nvPr/>
          </p:nvSpPr>
          <p:spPr>
            <a:xfrm>
              <a:off x="4332" y="2535"/>
              <a:ext cx="105" cy="30"/>
            </a:xfrm>
            <a:custGeom>
              <a:rect b="b" l="l" r="r" t="t"/>
              <a:pathLst>
                <a:path extrusionOk="0" h="30" w="105">
                  <a:moveTo>
                    <a:pt x="104" y="19"/>
                  </a:moveTo>
                  <a:lnTo>
                    <a:pt x="0" y="29"/>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18" name="Google Shape;1518;p125"/>
            <p:cNvCxnSpPr/>
            <p:nvPr/>
          </p:nvCxnSpPr>
          <p:spPr>
            <a:xfrm>
              <a:off x="4295" y="2558"/>
              <a:ext cx="39" cy="0"/>
            </a:xfrm>
            <a:prstGeom prst="straightConnector1">
              <a:avLst/>
            </a:prstGeom>
            <a:noFill/>
            <a:ln cap="flat" cmpd="sng" w="12700">
              <a:solidFill>
                <a:srgbClr val="000000"/>
              </a:solidFill>
              <a:prstDash val="solid"/>
              <a:round/>
              <a:headEnd len="sm" w="sm" type="none"/>
              <a:tailEnd len="sm" w="sm" type="none"/>
            </a:ln>
          </p:spPr>
        </p:cxnSp>
      </p:grpSp>
      <p:sp>
        <p:nvSpPr>
          <p:cNvPr id="1519" name="Google Shape;1519;p125"/>
          <p:cNvSpPr/>
          <p:nvPr/>
        </p:nvSpPr>
        <p:spPr>
          <a:xfrm>
            <a:off x="3141327" y="4000500"/>
            <a:ext cx="128995"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0" name="Google Shape;1520;p125"/>
          <p:cNvSpPr/>
          <p:nvPr/>
        </p:nvSpPr>
        <p:spPr>
          <a:xfrm>
            <a:off x="3114941" y="4092576"/>
            <a:ext cx="140722"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1" name="Google Shape;1521;p125"/>
          <p:cNvSpPr/>
          <p:nvPr/>
        </p:nvSpPr>
        <p:spPr>
          <a:xfrm>
            <a:off x="3431566" y="4016375"/>
            <a:ext cx="127529"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2" name="Google Shape;1522;p125"/>
          <p:cNvSpPr/>
          <p:nvPr/>
        </p:nvSpPr>
        <p:spPr>
          <a:xfrm>
            <a:off x="3431566" y="4122739"/>
            <a:ext cx="127529" cy="20637"/>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23" name="Google Shape;1523;p125"/>
          <p:cNvCxnSpPr/>
          <p:nvPr/>
        </p:nvCxnSpPr>
        <p:spPr>
          <a:xfrm>
            <a:off x="3053376" y="4016375"/>
            <a:ext cx="85020" cy="0"/>
          </a:xfrm>
          <a:prstGeom prst="straightConnector1">
            <a:avLst/>
          </a:prstGeom>
          <a:noFill/>
          <a:ln cap="flat" cmpd="sng" w="12700">
            <a:solidFill>
              <a:srgbClr val="000000"/>
            </a:solidFill>
            <a:prstDash val="solid"/>
            <a:round/>
            <a:headEnd len="sm" w="sm" type="none"/>
            <a:tailEnd len="sm" w="sm" type="none"/>
          </a:ln>
        </p:spPr>
      </p:cxnSp>
      <p:cxnSp>
        <p:nvCxnSpPr>
          <p:cNvPr id="1524" name="Google Shape;1524;p125"/>
          <p:cNvCxnSpPr/>
          <p:nvPr/>
        </p:nvCxnSpPr>
        <p:spPr>
          <a:xfrm>
            <a:off x="3197029" y="4024313"/>
            <a:ext cx="0" cy="65087"/>
          </a:xfrm>
          <a:prstGeom prst="straightConnector1">
            <a:avLst/>
          </a:prstGeom>
          <a:noFill/>
          <a:ln cap="flat" cmpd="sng" w="12700">
            <a:solidFill>
              <a:srgbClr val="000000"/>
            </a:solidFill>
            <a:prstDash val="solid"/>
            <a:round/>
            <a:headEnd len="sm" w="sm" type="none"/>
            <a:tailEnd len="sm" w="sm" type="none"/>
          </a:ln>
        </p:spPr>
      </p:cxnSp>
      <p:cxnSp>
        <p:nvCxnSpPr>
          <p:cNvPr id="1525" name="Google Shape;1525;p125"/>
          <p:cNvCxnSpPr/>
          <p:nvPr/>
        </p:nvCxnSpPr>
        <p:spPr>
          <a:xfrm>
            <a:off x="3246868" y="4030664"/>
            <a:ext cx="181766" cy="92075"/>
          </a:xfrm>
          <a:prstGeom prst="straightConnector1">
            <a:avLst/>
          </a:prstGeom>
          <a:noFill/>
          <a:ln cap="flat" cmpd="sng" w="12700">
            <a:solidFill>
              <a:srgbClr val="000000"/>
            </a:solidFill>
            <a:prstDash val="solid"/>
            <a:round/>
            <a:headEnd len="sm" w="sm" type="none"/>
            <a:tailEnd len="sm" w="sm" type="none"/>
          </a:ln>
        </p:spPr>
      </p:cxnSp>
      <p:cxnSp>
        <p:nvCxnSpPr>
          <p:cNvPr id="1526" name="Google Shape;1526;p125"/>
          <p:cNvCxnSpPr/>
          <p:nvPr/>
        </p:nvCxnSpPr>
        <p:spPr>
          <a:xfrm>
            <a:off x="3500460" y="4054475"/>
            <a:ext cx="0" cy="65088"/>
          </a:xfrm>
          <a:prstGeom prst="straightConnector1">
            <a:avLst/>
          </a:prstGeom>
          <a:noFill/>
          <a:ln cap="flat" cmpd="sng" w="12700">
            <a:solidFill>
              <a:srgbClr val="000000"/>
            </a:solidFill>
            <a:prstDash val="solid"/>
            <a:round/>
            <a:headEnd len="sm" w="sm" type="none"/>
            <a:tailEnd len="sm" w="sm" type="none"/>
          </a:ln>
        </p:spPr>
      </p:cxnSp>
      <p:cxnSp>
        <p:nvCxnSpPr>
          <p:cNvPr id="1527" name="Google Shape;1527;p125"/>
          <p:cNvCxnSpPr/>
          <p:nvPr/>
        </p:nvCxnSpPr>
        <p:spPr>
          <a:xfrm>
            <a:off x="3563493" y="4030664"/>
            <a:ext cx="142187" cy="15875"/>
          </a:xfrm>
          <a:prstGeom prst="straightConnector1">
            <a:avLst/>
          </a:prstGeom>
          <a:noFill/>
          <a:ln cap="flat" cmpd="sng" w="12700">
            <a:solidFill>
              <a:srgbClr val="000000"/>
            </a:solidFill>
            <a:prstDash val="solid"/>
            <a:round/>
            <a:headEnd len="sm" w="sm" type="none"/>
            <a:tailEnd len="sm" w="sm" type="none"/>
          </a:ln>
        </p:spPr>
      </p:cxnSp>
      <p:sp>
        <p:nvSpPr>
          <p:cNvPr id="1528" name="Google Shape;1528;p125"/>
          <p:cNvSpPr/>
          <p:nvPr/>
        </p:nvSpPr>
        <p:spPr>
          <a:xfrm>
            <a:off x="3984193" y="3984625"/>
            <a:ext cx="142188"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9" name="Google Shape;1529;p125"/>
          <p:cNvSpPr/>
          <p:nvPr/>
        </p:nvSpPr>
        <p:spPr>
          <a:xfrm>
            <a:off x="3968069" y="4092575"/>
            <a:ext cx="130461"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0" name="Google Shape;1530;p125"/>
          <p:cNvSpPr/>
          <p:nvPr/>
        </p:nvSpPr>
        <p:spPr>
          <a:xfrm>
            <a:off x="4272966" y="4016375"/>
            <a:ext cx="114337"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1" name="Google Shape;1531;p125"/>
          <p:cNvSpPr/>
          <p:nvPr/>
        </p:nvSpPr>
        <p:spPr>
          <a:xfrm>
            <a:off x="4272966" y="4108451"/>
            <a:ext cx="114337"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32" name="Google Shape;1532;p125"/>
          <p:cNvCxnSpPr/>
          <p:nvPr/>
        </p:nvCxnSpPr>
        <p:spPr>
          <a:xfrm>
            <a:off x="3894776" y="4000500"/>
            <a:ext cx="86485" cy="15875"/>
          </a:xfrm>
          <a:prstGeom prst="straightConnector1">
            <a:avLst/>
          </a:prstGeom>
          <a:noFill/>
          <a:ln cap="flat" cmpd="sng" w="12700">
            <a:solidFill>
              <a:srgbClr val="000000"/>
            </a:solidFill>
            <a:prstDash val="solid"/>
            <a:round/>
            <a:headEnd len="sm" w="sm" type="none"/>
            <a:tailEnd len="sm" w="sm" type="none"/>
          </a:ln>
        </p:spPr>
      </p:cxnSp>
      <p:cxnSp>
        <p:nvCxnSpPr>
          <p:cNvPr id="1533" name="Google Shape;1533;p125"/>
          <p:cNvCxnSpPr/>
          <p:nvPr/>
        </p:nvCxnSpPr>
        <p:spPr>
          <a:xfrm flipH="1">
            <a:off x="4038430" y="4024313"/>
            <a:ext cx="14659" cy="65087"/>
          </a:xfrm>
          <a:prstGeom prst="straightConnector1">
            <a:avLst/>
          </a:prstGeom>
          <a:noFill/>
          <a:ln cap="flat" cmpd="sng" w="12700">
            <a:solidFill>
              <a:srgbClr val="000000"/>
            </a:solidFill>
            <a:prstDash val="solid"/>
            <a:round/>
            <a:headEnd len="sm" w="sm" type="none"/>
            <a:tailEnd len="sm" w="sm" type="none"/>
          </a:ln>
        </p:spPr>
      </p:cxnSp>
      <p:cxnSp>
        <p:nvCxnSpPr>
          <p:cNvPr id="1534" name="Google Shape;1534;p125"/>
          <p:cNvCxnSpPr/>
          <p:nvPr/>
        </p:nvCxnSpPr>
        <p:spPr>
          <a:xfrm>
            <a:off x="4101461" y="4030664"/>
            <a:ext cx="183232" cy="77787"/>
          </a:xfrm>
          <a:prstGeom prst="straightConnector1">
            <a:avLst/>
          </a:prstGeom>
          <a:noFill/>
          <a:ln cap="flat" cmpd="sng" w="12700">
            <a:solidFill>
              <a:srgbClr val="000000"/>
            </a:solidFill>
            <a:prstDash val="solid"/>
            <a:round/>
            <a:headEnd len="sm" w="sm" type="none"/>
            <a:tailEnd len="sm" w="sm" type="none"/>
          </a:ln>
        </p:spPr>
      </p:cxnSp>
      <p:cxnSp>
        <p:nvCxnSpPr>
          <p:cNvPr id="1535" name="Google Shape;1535;p125"/>
          <p:cNvCxnSpPr/>
          <p:nvPr/>
        </p:nvCxnSpPr>
        <p:spPr>
          <a:xfrm>
            <a:off x="4341861" y="4040189"/>
            <a:ext cx="0" cy="65087"/>
          </a:xfrm>
          <a:prstGeom prst="straightConnector1">
            <a:avLst/>
          </a:prstGeom>
          <a:noFill/>
          <a:ln cap="flat" cmpd="sng" w="12700">
            <a:solidFill>
              <a:srgbClr val="000000"/>
            </a:solidFill>
            <a:prstDash val="solid"/>
            <a:round/>
            <a:headEnd len="sm" w="sm" type="none"/>
            <a:tailEnd len="sm" w="sm" type="none"/>
          </a:ln>
        </p:spPr>
      </p:cxnSp>
      <p:cxnSp>
        <p:nvCxnSpPr>
          <p:cNvPr id="1536" name="Google Shape;1536;p125"/>
          <p:cNvCxnSpPr/>
          <p:nvPr/>
        </p:nvCxnSpPr>
        <p:spPr>
          <a:xfrm>
            <a:off x="4404893" y="4030663"/>
            <a:ext cx="140722" cy="0"/>
          </a:xfrm>
          <a:prstGeom prst="straightConnector1">
            <a:avLst/>
          </a:prstGeom>
          <a:noFill/>
          <a:ln cap="flat" cmpd="sng" w="12700">
            <a:solidFill>
              <a:srgbClr val="000000"/>
            </a:solidFill>
            <a:prstDash val="solid"/>
            <a:round/>
            <a:headEnd len="sm" w="sm" type="none"/>
            <a:tailEnd len="sm" w="sm" type="none"/>
          </a:ln>
        </p:spPr>
      </p:cxnSp>
      <p:sp>
        <p:nvSpPr>
          <p:cNvPr id="1537" name="Google Shape;1537;p125"/>
          <p:cNvSpPr/>
          <p:nvPr/>
        </p:nvSpPr>
        <p:spPr>
          <a:xfrm>
            <a:off x="4840252" y="3984625"/>
            <a:ext cx="127530"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8" name="Google Shape;1538;p125"/>
          <p:cNvSpPr/>
          <p:nvPr/>
        </p:nvSpPr>
        <p:spPr>
          <a:xfrm>
            <a:off x="4825593" y="4092575"/>
            <a:ext cx="114337"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9" name="Google Shape;1539;p125"/>
          <p:cNvSpPr/>
          <p:nvPr/>
        </p:nvSpPr>
        <p:spPr>
          <a:xfrm>
            <a:off x="5114367" y="4016375"/>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0" name="Google Shape;1540;p125"/>
          <p:cNvSpPr/>
          <p:nvPr/>
        </p:nvSpPr>
        <p:spPr>
          <a:xfrm>
            <a:off x="5114367" y="4108451"/>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41" name="Google Shape;1541;p125"/>
          <p:cNvCxnSpPr/>
          <p:nvPr/>
        </p:nvCxnSpPr>
        <p:spPr>
          <a:xfrm>
            <a:off x="4750835" y="4000500"/>
            <a:ext cx="85020" cy="15875"/>
          </a:xfrm>
          <a:prstGeom prst="straightConnector1">
            <a:avLst/>
          </a:prstGeom>
          <a:noFill/>
          <a:ln cap="flat" cmpd="sng" w="12700">
            <a:solidFill>
              <a:srgbClr val="000000"/>
            </a:solidFill>
            <a:prstDash val="solid"/>
            <a:round/>
            <a:headEnd len="sm" w="sm" type="none"/>
            <a:tailEnd len="sm" w="sm" type="none"/>
          </a:ln>
        </p:spPr>
      </p:cxnSp>
      <p:cxnSp>
        <p:nvCxnSpPr>
          <p:cNvPr id="1542" name="Google Shape;1542;p125"/>
          <p:cNvCxnSpPr/>
          <p:nvPr/>
        </p:nvCxnSpPr>
        <p:spPr>
          <a:xfrm flipH="1">
            <a:off x="4894489" y="4024313"/>
            <a:ext cx="14659" cy="65087"/>
          </a:xfrm>
          <a:prstGeom prst="straightConnector1">
            <a:avLst/>
          </a:prstGeom>
          <a:noFill/>
          <a:ln cap="flat" cmpd="sng" w="12700">
            <a:solidFill>
              <a:srgbClr val="000000"/>
            </a:solidFill>
            <a:prstDash val="solid"/>
            <a:round/>
            <a:headEnd len="sm" w="sm" type="none"/>
            <a:tailEnd len="sm" w="sm" type="none"/>
          </a:ln>
        </p:spPr>
      </p:cxnSp>
      <p:cxnSp>
        <p:nvCxnSpPr>
          <p:cNvPr id="1543" name="Google Shape;1543;p125"/>
          <p:cNvCxnSpPr/>
          <p:nvPr/>
        </p:nvCxnSpPr>
        <p:spPr>
          <a:xfrm>
            <a:off x="4957520" y="4030664"/>
            <a:ext cx="168574" cy="77787"/>
          </a:xfrm>
          <a:prstGeom prst="straightConnector1">
            <a:avLst/>
          </a:prstGeom>
          <a:noFill/>
          <a:ln cap="flat" cmpd="sng" w="12700">
            <a:solidFill>
              <a:srgbClr val="000000"/>
            </a:solidFill>
            <a:prstDash val="solid"/>
            <a:round/>
            <a:headEnd len="sm" w="sm" type="none"/>
            <a:tailEnd len="sm" w="sm" type="none"/>
          </a:ln>
        </p:spPr>
      </p:cxnSp>
      <p:cxnSp>
        <p:nvCxnSpPr>
          <p:cNvPr id="1544" name="Google Shape;1544;p125"/>
          <p:cNvCxnSpPr/>
          <p:nvPr/>
        </p:nvCxnSpPr>
        <p:spPr>
          <a:xfrm>
            <a:off x="5183261" y="4040189"/>
            <a:ext cx="0" cy="65087"/>
          </a:xfrm>
          <a:prstGeom prst="straightConnector1">
            <a:avLst/>
          </a:prstGeom>
          <a:noFill/>
          <a:ln cap="flat" cmpd="sng" w="12700">
            <a:solidFill>
              <a:srgbClr val="000000"/>
            </a:solidFill>
            <a:prstDash val="solid"/>
            <a:round/>
            <a:headEnd len="sm" w="sm" type="none"/>
            <a:tailEnd len="sm" w="sm" type="none"/>
          </a:ln>
        </p:spPr>
      </p:cxnSp>
      <p:cxnSp>
        <p:nvCxnSpPr>
          <p:cNvPr id="1545" name="Google Shape;1545;p125"/>
          <p:cNvCxnSpPr/>
          <p:nvPr/>
        </p:nvCxnSpPr>
        <p:spPr>
          <a:xfrm>
            <a:off x="5260952" y="4030663"/>
            <a:ext cx="140722" cy="0"/>
          </a:xfrm>
          <a:prstGeom prst="straightConnector1">
            <a:avLst/>
          </a:prstGeom>
          <a:noFill/>
          <a:ln cap="flat" cmpd="sng" w="12700">
            <a:solidFill>
              <a:srgbClr val="000000"/>
            </a:solidFill>
            <a:prstDash val="solid"/>
            <a:round/>
            <a:headEnd len="sm" w="sm" type="none"/>
            <a:tailEnd len="sm" w="sm" type="none"/>
          </a:ln>
        </p:spPr>
      </p:cxnSp>
      <p:sp>
        <p:nvSpPr>
          <p:cNvPr id="1546" name="Google Shape;1546;p125"/>
          <p:cNvSpPr/>
          <p:nvPr/>
        </p:nvSpPr>
        <p:spPr>
          <a:xfrm>
            <a:off x="5693379" y="3968750"/>
            <a:ext cx="143654"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7" name="Google Shape;1547;p125"/>
          <p:cNvSpPr/>
          <p:nvPr/>
        </p:nvSpPr>
        <p:spPr>
          <a:xfrm>
            <a:off x="5680186" y="4076701"/>
            <a:ext cx="127529"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8" name="Google Shape;1548;p125"/>
          <p:cNvSpPr/>
          <p:nvPr/>
        </p:nvSpPr>
        <p:spPr>
          <a:xfrm>
            <a:off x="5983618" y="4000500"/>
            <a:ext cx="115803"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9" name="Google Shape;1549;p125"/>
          <p:cNvSpPr/>
          <p:nvPr/>
        </p:nvSpPr>
        <p:spPr>
          <a:xfrm>
            <a:off x="5983618" y="4108450"/>
            <a:ext cx="115803"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50" name="Google Shape;1550;p125"/>
          <p:cNvCxnSpPr/>
          <p:nvPr/>
        </p:nvCxnSpPr>
        <p:spPr>
          <a:xfrm>
            <a:off x="5605428" y="3984626"/>
            <a:ext cx="86486" cy="15875"/>
          </a:xfrm>
          <a:prstGeom prst="straightConnector1">
            <a:avLst/>
          </a:prstGeom>
          <a:noFill/>
          <a:ln cap="flat" cmpd="sng" w="12700">
            <a:solidFill>
              <a:srgbClr val="000000"/>
            </a:solidFill>
            <a:prstDash val="solid"/>
            <a:round/>
            <a:headEnd len="sm" w="sm" type="none"/>
            <a:tailEnd len="sm" w="sm" type="none"/>
          </a:ln>
        </p:spPr>
      </p:cxnSp>
      <p:cxnSp>
        <p:nvCxnSpPr>
          <p:cNvPr id="1551" name="Google Shape;1551;p125"/>
          <p:cNvCxnSpPr/>
          <p:nvPr/>
        </p:nvCxnSpPr>
        <p:spPr>
          <a:xfrm flipH="1">
            <a:off x="5747616" y="4010025"/>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552" name="Google Shape;1552;p125"/>
          <p:cNvCxnSpPr/>
          <p:nvPr/>
        </p:nvCxnSpPr>
        <p:spPr>
          <a:xfrm>
            <a:off x="5812114" y="4016376"/>
            <a:ext cx="183231" cy="92075"/>
          </a:xfrm>
          <a:prstGeom prst="straightConnector1">
            <a:avLst/>
          </a:prstGeom>
          <a:noFill/>
          <a:ln cap="flat" cmpd="sng" w="12700">
            <a:solidFill>
              <a:srgbClr val="000000"/>
            </a:solidFill>
            <a:prstDash val="solid"/>
            <a:round/>
            <a:headEnd len="sm" w="sm" type="none"/>
            <a:tailEnd len="sm" w="sm" type="none"/>
          </a:ln>
        </p:spPr>
      </p:cxnSp>
      <p:cxnSp>
        <p:nvCxnSpPr>
          <p:cNvPr id="1553" name="Google Shape;1553;p125"/>
          <p:cNvCxnSpPr/>
          <p:nvPr/>
        </p:nvCxnSpPr>
        <p:spPr>
          <a:xfrm>
            <a:off x="6052513" y="4040189"/>
            <a:ext cx="0" cy="65087"/>
          </a:xfrm>
          <a:prstGeom prst="straightConnector1">
            <a:avLst/>
          </a:prstGeom>
          <a:noFill/>
          <a:ln cap="flat" cmpd="sng" w="12700">
            <a:solidFill>
              <a:srgbClr val="000000"/>
            </a:solidFill>
            <a:prstDash val="solid"/>
            <a:round/>
            <a:headEnd len="sm" w="sm" type="none"/>
            <a:tailEnd len="sm" w="sm" type="none"/>
          </a:ln>
        </p:spPr>
      </p:cxnSp>
      <p:cxnSp>
        <p:nvCxnSpPr>
          <p:cNvPr id="1554" name="Google Shape;1554;p125"/>
          <p:cNvCxnSpPr/>
          <p:nvPr/>
        </p:nvCxnSpPr>
        <p:spPr>
          <a:xfrm>
            <a:off x="6115545" y="4016375"/>
            <a:ext cx="142188" cy="14288"/>
          </a:xfrm>
          <a:prstGeom prst="straightConnector1">
            <a:avLst/>
          </a:prstGeom>
          <a:noFill/>
          <a:ln cap="flat" cmpd="sng" w="12700">
            <a:solidFill>
              <a:srgbClr val="000000"/>
            </a:solidFill>
            <a:prstDash val="solid"/>
            <a:round/>
            <a:headEnd len="sm" w="sm" type="none"/>
            <a:tailEnd len="sm" w="sm" type="none"/>
          </a:ln>
        </p:spPr>
      </p:cxnSp>
      <p:sp>
        <p:nvSpPr>
          <p:cNvPr id="1555" name="Google Shape;1555;p125"/>
          <p:cNvSpPr/>
          <p:nvPr/>
        </p:nvSpPr>
        <p:spPr>
          <a:xfrm>
            <a:off x="3224880" y="4322763"/>
            <a:ext cx="183232" cy="112712"/>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56" name="Google Shape;1556;p125"/>
          <p:cNvCxnSpPr/>
          <p:nvPr/>
        </p:nvCxnSpPr>
        <p:spPr>
          <a:xfrm flipH="1" rot="10800000">
            <a:off x="3301104" y="4362450"/>
            <a:ext cx="70361" cy="46038"/>
          </a:xfrm>
          <a:prstGeom prst="straightConnector1">
            <a:avLst/>
          </a:prstGeom>
          <a:noFill/>
          <a:ln cap="flat" cmpd="sng" w="12700">
            <a:solidFill>
              <a:srgbClr val="000000"/>
            </a:solidFill>
            <a:prstDash val="solid"/>
            <a:round/>
            <a:headEnd len="sm" w="sm" type="none"/>
            <a:tailEnd len="sm" w="sm" type="none"/>
          </a:ln>
        </p:spPr>
      </p:cxnSp>
      <p:grpSp>
        <p:nvGrpSpPr>
          <p:cNvPr id="1557" name="Google Shape;1557;p125"/>
          <p:cNvGrpSpPr/>
          <p:nvPr/>
        </p:nvGrpSpPr>
        <p:grpSpPr>
          <a:xfrm>
            <a:off x="3273253" y="4194175"/>
            <a:ext cx="70361" cy="139700"/>
            <a:chOff x="2233" y="2642"/>
            <a:chExt cx="48" cy="88"/>
          </a:xfrm>
        </p:grpSpPr>
        <p:sp>
          <p:nvSpPr>
            <p:cNvPr id="1558" name="Google Shape;1558;p125"/>
            <p:cNvSpPr/>
            <p:nvPr/>
          </p:nvSpPr>
          <p:spPr>
            <a:xfrm>
              <a:off x="2233" y="2651"/>
              <a:ext cx="48" cy="79"/>
            </a:xfrm>
            <a:custGeom>
              <a:rect b="b" l="l" r="r" t="t"/>
              <a:pathLst>
                <a:path extrusionOk="0" h="79" w="48">
                  <a:moveTo>
                    <a:pt x="28" y="78"/>
                  </a:moveTo>
                  <a:lnTo>
                    <a:pt x="0" y="0"/>
                  </a:lnTo>
                  <a:lnTo>
                    <a:pt x="28" y="0"/>
                  </a:lnTo>
                  <a:lnTo>
                    <a:pt x="47" y="0"/>
                  </a:lnTo>
                  <a:lnTo>
                    <a:pt x="28" y="7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59" name="Google Shape;1559;p125"/>
            <p:cNvCxnSpPr/>
            <p:nvPr/>
          </p:nvCxnSpPr>
          <p:spPr>
            <a:xfrm>
              <a:off x="2266"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560" name="Google Shape;1560;p125"/>
          <p:cNvCxnSpPr/>
          <p:nvPr/>
        </p:nvCxnSpPr>
        <p:spPr>
          <a:xfrm>
            <a:off x="3411044" y="4384675"/>
            <a:ext cx="60100" cy="0"/>
          </a:xfrm>
          <a:prstGeom prst="straightConnector1">
            <a:avLst/>
          </a:prstGeom>
          <a:noFill/>
          <a:ln cap="flat" cmpd="sng" w="12700">
            <a:solidFill>
              <a:srgbClr val="000000"/>
            </a:solidFill>
            <a:prstDash val="solid"/>
            <a:round/>
            <a:headEnd len="sm" w="sm" type="none"/>
            <a:tailEnd len="sm" w="sm" type="none"/>
          </a:ln>
        </p:spPr>
      </p:cxnSp>
      <p:cxnSp>
        <p:nvCxnSpPr>
          <p:cNvPr id="1561" name="Google Shape;1561;p125"/>
          <p:cNvCxnSpPr/>
          <p:nvPr/>
        </p:nvCxnSpPr>
        <p:spPr>
          <a:xfrm>
            <a:off x="3411044" y="4384675"/>
            <a:ext cx="45441" cy="0"/>
          </a:xfrm>
          <a:prstGeom prst="straightConnector1">
            <a:avLst/>
          </a:prstGeom>
          <a:noFill/>
          <a:ln cap="flat" cmpd="sng" w="12700">
            <a:solidFill>
              <a:srgbClr val="000000"/>
            </a:solidFill>
            <a:prstDash val="solid"/>
            <a:round/>
            <a:headEnd len="sm" w="sm" type="none"/>
            <a:tailEnd len="sm" w="sm" type="none"/>
          </a:ln>
        </p:spPr>
      </p:cxnSp>
      <p:grpSp>
        <p:nvGrpSpPr>
          <p:cNvPr id="1562" name="Google Shape;1562;p125"/>
          <p:cNvGrpSpPr/>
          <p:nvPr/>
        </p:nvGrpSpPr>
        <p:grpSpPr>
          <a:xfrm>
            <a:off x="3411044" y="4194176"/>
            <a:ext cx="71826" cy="187325"/>
            <a:chOff x="2327" y="2642"/>
            <a:chExt cx="49" cy="118"/>
          </a:xfrm>
        </p:grpSpPr>
        <p:sp>
          <p:nvSpPr>
            <p:cNvPr id="1563" name="Google Shape;1563;p125"/>
            <p:cNvSpPr/>
            <p:nvPr/>
          </p:nvSpPr>
          <p:spPr>
            <a:xfrm>
              <a:off x="2327" y="2642"/>
              <a:ext cx="49" cy="68"/>
            </a:xfrm>
            <a:custGeom>
              <a:rect b="b" l="l" r="r" t="t"/>
              <a:pathLst>
                <a:path extrusionOk="0" h="68" w="49">
                  <a:moveTo>
                    <a:pt x="29" y="0"/>
                  </a:moveTo>
                  <a:lnTo>
                    <a:pt x="48" y="67"/>
                  </a:lnTo>
                  <a:lnTo>
                    <a:pt x="29" y="67"/>
                  </a:lnTo>
                  <a:lnTo>
                    <a:pt x="0" y="67"/>
                  </a:lnTo>
                  <a:lnTo>
                    <a:pt x="29"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64" name="Google Shape;1564;p125"/>
            <p:cNvCxnSpPr/>
            <p:nvPr/>
          </p:nvCxnSpPr>
          <p:spPr>
            <a:xfrm rot="10800000">
              <a:off x="2360"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565" name="Google Shape;1565;p125"/>
          <p:cNvSpPr/>
          <p:nvPr/>
        </p:nvSpPr>
        <p:spPr>
          <a:xfrm>
            <a:off x="3915298" y="4306888"/>
            <a:ext cx="170039"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66" name="Google Shape;1566;p125"/>
          <p:cNvCxnSpPr/>
          <p:nvPr/>
        </p:nvCxnSpPr>
        <p:spPr>
          <a:xfrm flipH="1" rot="10800000">
            <a:off x="3978329" y="4348164"/>
            <a:ext cx="54237" cy="46037"/>
          </a:xfrm>
          <a:prstGeom prst="straightConnector1">
            <a:avLst/>
          </a:prstGeom>
          <a:noFill/>
          <a:ln cap="flat" cmpd="sng" w="12700">
            <a:solidFill>
              <a:srgbClr val="000000"/>
            </a:solidFill>
            <a:prstDash val="solid"/>
            <a:round/>
            <a:headEnd len="sm" w="sm" type="none"/>
            <a:tailEnd len="sm" w="sm" type="none"/>
          </a:ln>
        </p:spPr>
      </p:cxnSp>
      <p:grpSp>
        <p:nvGrpSpPr>
          <p:cNvPr id="1567" name="Google Shape;1567;p125"/>
          <p:cNvGrpSpPr/>
          <p:nvPr/>
        </p:nvGrpSpPr>
        <p:grpSpPr>
          <a:xfrm>
            <a:off x="3963670" y="4194176"/>
            <a:ext cx="70361" cy="123825"/>
            <a:chOff x="2704" y="2642"/>
            <a:chExt cx="48" cy="78"/>
          </a:xfrm>
        </p:grpSpPr>
        <p:sp>
          <p:nvSpPr>
            <p:cNvPr id="1568" name="Google Shape;1568;p125"/>
            <p:cNvSpPr/>
            <p:nvPr/>
          </p:nvSpPr>
          <p:spPr>
            <a:xfrm>
              <a:off x="2704" y="2651"/>
              <a:ext cx="48" cy="69"/>
            </a:xfrm>
            <a:custGeom>
              <a:rect b="b" l="l" r="r" t="t"/>
              <a:pathLst>
                <a:path extrusionOk="0" h="69" w="48">
                  <a:moveTo>
                    <a:pt x="28" y="68"/>
                  </a:moveTo>
                  <a:lnTo>
                    <a:pt x="0" y="0"/>
                  </a:lnTo>
                  <a:lnTo>
                    <a:pt x="28" y="0"/>
                  </a:lnTo>
                  <a:lnTo>
                    <a:pt x="47" y="0"/>
                  </a:lnTo>
                  <a:lnTo>
                    <a:pt x="2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69" name="Google Shape;1569;p125"/>
            <p:cNvCxnSpPr/>
            <p:nvPr/>
          </p:nvCxnSpPr>
          <p:spPr>
            <a:xfrm>
              <a:off x="2736"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570" name="Google Shape;1570;p125"/>
          <p:cNvCxnSpPr/>
          <p:nvPr/>
        </p:nvCxnSpPr>
        <p:spPr>
          <a:xfrm>
            <a:off x="4101461" y="4384675"/>
            <a:ext cx="45442" cy="0"/>
          </a:xfrm>
          <a:prstGeom prst="straightConnector1">
            <a:avLst/>
          </a:prstGeom>
          <a:noFill/>
          <a:ln cap="flat" cmpd="sng" w="12700">
            <a:solidFill>
              <a:srgbClr val="000000"/>
            </a:solidFill>
            <a:prstDash val="solid"/>
            <a:round/>
            <a:headEnd len="sm" w="sm" type="none"/>
            <a:tailEnd len="sm" w="sm" type="none"/>
          </a:ln>
        </p:spPr>
      </p:cxnSp>
      <p:cxnSp>
        <p:nvCxnSpPr>
          <p:cNvPr id="1571" name="Google Shape;1571;p125"/>
          <p:cNvCxnSpPr/>
          <p:nvPr/>
        </p:nvCxnSpPr>
        <p:spPr>
          <a:xfrm>
            <a:off x="4101461" y="4384675"/>
            <a:ext cx="30783" cy="0"/>
          </a:xfrm>
          <a:prstGeom prst="straightConnector1">
            <a:avLst/>
          </a:prstGeom>
          <a:noFill/>
          <a:ln cap="flat" cmpd="sng" w="12700">
            <a:solidFill>
              <a:srgbClr val="000000"/>
            </a:solidFill>
            <a:prstDash val="solid"/>
            <a:round/>
            <a:headEnd len="sm" w="sm" type="none"/>
            <a:tailEnd len="sm" w="sm" type="none"/>
          </a:ln>
        </p:spPr>
      </p:cxnSp>
      <p:grpSp>
        <p:nvGrpSpPr>
          <p:cNvPr id="1572" name="Google Shape;1572;p125"/>
          <p:cNvGrpSpPr/>
          <p:nvPr/>
        </p:nvGrpSpPr>
        <p:grpSpPr>
          <a:xfrm>
            <a:off x="4101461" y="4194176"/>
            <a:ext cx="70361" cy="187325"/>
            <a:chOff x="2798" y="2642"/>
            <a:chExt cx="48" cy="118"/>
          </a:xfrm>
        </p:grpSpPr>
        <p:sp>
          <p:nvSpPr>
            <p:cNvPr id="1573" name="Google Shape;1573;p125"/>
            <p:cNvSpPr/>
            <p:nvPr/>
          </p:nvSpPr>
          <p:spPr>
            <a:xfrm>
              <a:off x="2798" y="2642"/>
              <a:ext cx="48" cy="68"/>
            </a:xfrm>
            <a:custGeom>
              <a:rect b="b" l="l" r="r" t="t"/>
              <a:pathLst>
                <a:path extrusionOk="0" h="68" w="48">
                  <a:moveTo>
                    <a:pt x="28" y="0"/>
                  </a:moveTo>
                  <a:lnTo>
                    <a:pt x="47" y="67"/>
                  </a:lnTo>
                  <a:lnTo>
                    <a:pt x="28" y="67"/>
                  </a:lnTo>
                  <a:lnTo>
                    <a:pt x="0" y="67"/>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74" name="Google Shape;1574;p125"/>
            <p:cNvCxnSpPr/>
            <p:nvPr/>
          </p:nvCxnSpPr>
          <p:spPr>
            <a:xfrm rot="10800000">
              <a:off x="2831"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575" name="Google Shape;1575;p125"/>
          <p:cNvSpPr/>
          <p:nvPr/>
        </p:nvSpPr>
        <p:spPr>
          <a:xfrm>
            <a:off x="4287625" y="4306888"/>
            <a:ext cx="168573"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76" name="Google Shape;1576;p125"/>
          <p:cNvCxnSpPr/>
          <p:nvPr/>
        </p:nvCxnSpPr>
        <p:spPr>
          <a:xfrm flipH="1" rot="10800000">
            <a:off x="4350656" y="4348164"/>
            <a:ext cx="68896" cy="46037"/>
          </a:xfrm>
          <a:prstGeom prst="straightConnector1">
            <a:avLst/>
          </a:prstGeom>
          <a:noFill/>
          <a:ln cap="flat" cmpd="sng" w="12700">
            <a:solidFill>
              <a:srgbClr val="000000"/>
            </a:solidFill>
            <a:prstDash val="solid"/>
            <a:round/>
            <a:headEnd len="sm" w="sm" type="none"/>
            <a:tailEnd len="sm" w="sm" type="none"/>
          </a:ln>
        </p:spPr>
      </p:cxnSp>
      <p:grpSp>
        <p:nvGrpSpPr>
          <p:cNvPr id="1577" name="Google Shape;1577;p125"/>
          <p:cNvGrpSpPr/>
          <p:nvPr/>
        </p:nvGrpSpPr>
        <p:grpSpPr>
          <a:xfrm>
            <a:off x="4335997" y="4194176"/>
            <a:ext cx="70361" cy="123825"/>
            <a:chOff x="2958" y="2642"/>
            <a:chExt cx="48" cy="78"/>
          </a:xfrm>
        </p:grpSpPr>
        <p:sp>
          <p:nvSpPr>
            <p:cNvPr id="1578" name="Google Shape;1578;p125"/>
            <p:cNvSpPr/>
            <p:nvPr/>
          </p:nvSpPr>
          <p:spPr>
            <a:xfrm>
              <a:off x="2958" y="2651"/>
              <a:ext cx="48" cy="69"/>
            </a:xfrm>
            <a:custGeom>
              <a:rect b="b" l="l" r="r" t="t"/>
              <a:pathLst>
                <a:path extrusionOk="0" h="69" w="48">
                  <a:moveTo>
                    <a:pt x="18" y="68"/>
                  </a:moveTo>
                  <a:lnTo>
                    <a:pt x="0" y="0"/>
                  </a:lnTo>
                  <a:lnTo>
                    <a:pt x="18" y="0"/>
                  </a:lnTo>
                  <a:lnTo>
                    <a:pt x="47" y="0"/>
                  </a:lnTo>
                  <a:lnTo>
                    <a:pt x="1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79" name="Google Shape;1579;p125"/>
            <p:cNvCxnSpPr/>
            <p:nvPr/>
          </p:nvCxnSpPr>
          <p:spPr>
            <a:xfrm>
              <a:off x="2981"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580" name="Google Shape;1580;p125"/>
          <p:cNvCxnSpPr/>
          <p:nvPr/>
        </p:nvCxnSpPr>
        <p:spPr>
          <a:xfrm>
            <a:off x="4459129" y="4384675"/>
            <a:ext cx="60100" cy="0"/>
          </a:xfrm>
          <a:prstGeom prst="straightConnector1">
            <a:avLst/>
          </a:prstGeom>
          <a:noFill/>
          <a:ln cap="flat" cmpd="sng" w="12700">
            <a:solidFill>
              <a:srgbClr val="000000"/>
            </a:solidFill>
            <a:prstDash val="solid"/>
            <a:round/>
            <a:headEnd len="sm" w="sm" type="none"/>
            <a:tailEnd len="sm" w="sm" type="none"/>
          </a:ln>
        </p:spPr>
      </p:cxnSp>
      <p:cxnSp>
        <p:nvCxnSpPr>
          <p:cNvPr id="1581" name="Google Shape;1581;p125"/>
          <p:cNvCxnSpPr/>
          <p:nvPr/>
        </p:nvCxnSpPr>
        <p:spPr>
          <a:xfrm>
            <a:off x="4459129" y="4384675"/>
            <a:ext cx="46907" cy="0"/>
          </a:xfrm>
          <a:prstGeom prst="straightConnector1">
            <a:avLst/>
          </a:prstGeom>
          <a:noFill/>
          <a:ln cap="flat" cmpd="sng" w="12700">
            <a:solidFill>
              <a:srgbClr val="000000"/>
            </a:solidFill>
            <a:prstDash val="solid"/>
            <a:round/>
            <a:headEnd len="sm" w="sm" type="none"/>
            <a:tailEnd len="sm" w="sm" type="none"/>
          </a:ln>
        </p:spPr>
      </p:cxnSp>
      <p:grpSp>
        <p:nvGrpSpPr>
          <p:cNvPr id="1582" name="Google Shape;1582;p125"/>
          <p:cNvGrpSpPr/>
          <p:nvPr/>
        </p:nvGrpSpPr>
        <p:grpSpPr>
          <a:xfrm>
            <a:off x="4473788" y="4194176"/>
            <a:ext cx="70361" cy="187325"/>
            <a:chOff x="3052" y="2642"/>
            <a:chExt cx="48" cy="118"/>
          </a:xfrm>
        </p:grpSpPr>
        <p:sp>
          <p:nvSpPr>
            <p:cNvPr id="1583" name="Google Shape;1583;p125"/>
            <p:cNvSpPr/>
            <p:nvPr/>
          </p:nvSpPr>
          <p:spPr>
            <a:xfrm>
              <a:off x="3052" y="2642"/>
              <a:ext cx="48" cy="68"/>
            </a:xfrm>
            <a:custGeom>
              <a:rect b="b" l="l" r="r" t="t"/>
              <a:pathLst>
                <a:path extrusionOk="0" h="68" w="48">
                  <a:moveTo>
                    <a:pt x="18" y="0"/>
                  </a:moveTo>
                  <a:lnTo>
                    <a:pt x="47" y="67"/>
                  </a:lnTo>
                  <a:lnTo>
                    <a:pt x="18" y="67"/>
                  </a:lnTo>
                  <a:lnTo>
                    <a:pt x="0" y="67"/>
                  </a:lnTo>
                  <a:lnTo>
                    <a:pt x="1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84" name="Google Shape;1584;p125"/>
            <p:cNvCxnSpPr/>
            <p:nvPr/>
          </p:nvCxnSpPr>
          <p:spPr>
            <a:xfrm rot="10800000">
              <a:off x="3075"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585" name="Google Shape;1585;p125"/>
          <p:cNvSpPr/>
          <p:nvPr/>
        </p:nvSpPr>
        <p:spPr>
          <a:xfrm>
            <a:off x="4948725" y="4306888"/>
            <a:ext cx="171505"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86" name="Google Shape;1586;p125"/>
          <p:cNvCxnSpPr/>
          <p:nvPr/>
        </p:nvCxnSpPr>
        <p:spPr>
          <a:xfrm flipH="1" rot="10800000">
            <a:off x="5026416" y="4348164"/>
            <a:ext cx="55702" cy="46037"/>
          </a:xfrm>
          <a:prstGeom prst="straightConnector1">
            <a:avLst/>
          </a:prstGeom>
          <a:noFill/>
          <a:ln cap="flat" cmpd="sng" w="12700">
            <a:solidFill>
              <a:srgbClr val="000000"/>
            </a:solidFill>
            <a:prstDash val="solid"/>
            <a:round/>
            <a:headEnd len="sm" w="sm" type="none"/>
            <a:tailEnd len="sm" w="sm" type="none"/>
          </a:ln>
        </p:spPr>
      </p:cxnSp>
      <p:grpSp>
        <p:nvGrpSpPr>
          <p:cNvPr id="1587" name="Google Shape;1587;p125"/>
          <p:cNvGrpSpPr/>
          <p:nvPr/>
        </p:nvGrpSpPr>
        <p:grpSpPr>
          <a:xfrm>
            <a:off x="4998564" y="4178300"/>
            <a:ext cx="83554" cy="139700"/>
            <a:chOff x="3410" y="2632"/>
            <a:chExt cx="57" cy="88"/>
          </a:xfrm>
        </p:grpSpPr>
        <p:sp>
          <p:nvSpPr>
            <p:cNvPr id="1588" name="Google Shape;1588;p125"/>
            <p:cNvSpPr/>
            <p:nvPr/>
          </p:nvSpPr>
          <p:spPr>
            <a:xfrm>
              <a:off x="3410" y="2642"/>
              <a:ext cx="57" cy="78"/>
            </a:xfrm>
            <a:custGeom>
              <a:rect b="b" l="l" r="r" t="t"/>
              <a:pathLst>
                <a:path extrusionOk="0" h="78" w="57">
                  <a:moveTo>
                    <a:pt x="27" y="77"/>
                  </a:moveTo>
                  <a:lnTo>
                    <a:pt x="0" y="0"/>
                  </a:lnTo>
                  <a:lnTo>
                    <a:pt x="27" y="0"/>
                  </a:lnTo>
                  <a:lnTo>
                    <a:pt x="56" y="0"/>
                  </a:lnTo>
                  <a:lnTo>
                    <a:pt x="27" y="7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89" name="Google Shape;1589;p125"/>
            <p:cNvCxnSpPr/>
            <p:nvPr/>
          </p:nvCxnSpPr>
          <p:spPr>
            <a:xfrm>
              <a:off x="3442" y="2632"/>
              <a:ext cx="0" cy="12"/>
            </a:xfrm>
            <a:prstGeom prst="straightConnector1">
              <a:avLst/>
            </a:prstGeom>
            <a:noFill/>
            <a:ln cap="flat" cmpd="sng" w="12700">
              <a:solidFill>
                <a:srgbClr val="000000"/>
              </a:solidFill>
              <a:prstDash val="solid"/>
              <a:round/>
              <a:headEnd len="sm" w="sm" type="none"/>
              <a:tailEnd len="sm" w="sm" type="none"/>
            </a:ln>
          </p:spPr>
        </p:cxnSp>
      </p:grpSp>
      <p:cxnSp>
        <p:nvCxnSpPr>
          <p:cNvPr id="1590" name="Google Shape;1590;p125"/>
          <p:cNvCxnSpPr/>
          <p:nvPr/>
        </p:nvCxnSpPr>
        <p:spPr>
          <a:xfrm>
            <a:off x="5134889" y="4384675"/>
            <a:ext cx="45441" cy="0"/>
          </a:xfrm>
          <a:prstGeom prst="straightConnector1">
            <a:avLst/>
          </a:prstGeom>
          <a:noFill/>
          <a:ln cap="flat" cmpd="sng" w="12700">
            <a:solidFill>
              <a:srgbClr val="000000"/>
            </a:solidFill>
            <a:prstDash val="solid"/>
            <a:round/>
            <a:headEnd len="sm" w="sm" type="none"/>
            <a:tailEnd len="sm" w="sm" type="none"/>
          </a:ln>
        </p:spPr>
      </p:cxnSp>
      <p:cxnSp>
        <p:nvCxnSpPr>
          <p:cNvPr id="1591" name="Google Shape;1591;p125"/>
          <p:cNvCxnSpPr/>
          <p:nvPr/>
        </p:nvCxnSpPr>
        <p:spPr>
          <a:xfrm>
            <a:off x="5134889" y="4384675"/>
            <a:ext cx="32249" cy="0"/>
          </a:xfrm>
          <a:prstGeom prst="straightConnector1">
            <a:avLst/>
          </a:prstGeom>
          <a:noFill/>
          <a:ln cap="flat" cmpd="sng" w="12700">
            <a:solidFill>
              <a:srgbClr val="000000"/>
            </a:solidFill>
            <a:prstDash val="solid"/>
            <a:round/>
            <a:headEnd len="sm" w="sm" type="none"/>
            <a:tailEnd len="sm" w="sm" type="none"/>
          </a:ln>
        </p:spPr>
      </p:cxnSp>
      <p:grpSp>
        <p:nvGrpSpPr>
          <p:cNvPr id="1592" name="Google Shape;1592;p125"/>
          <p:cNvGrpSpPr/>
          <p:nvPr/>
        </p:nvGrpSpPr>
        <p:grpSpPr>
          <a:xfrm>
            <a:off x="5134889" y="4194176"/>
            <a:ext cx="73293" cy="187325"/>
            <a:chOff x="3504" y="2642"/>
            <a:chExt cx="49" cy="118"/>
          </a:xfrm>
        </p:grpSpPr>
        <p:sp>
          <p:nvSpPr>
            <p:cNvPr id="1593" name="Google Shape;1593;p125"/>
            <p:cNvSpPr/>
            <p:nvPr/>
          </p:nvSpPr>
          <p:spPr>
            <a:xfrm>
              <a:off x="3504" y="2642"/>
              <a:ext cx="49" cy="59"/>
            </a:xfrm>
            <a:custGeom>
              <a:rect b="b" l="l" r="r" t="t"/>
              <a:pathLst>
                <a:path extrusionOk="0" h="59" w="49">
                  <a:moveTo>
                    <a:pt x="28" y="0"/>
                  </a:moveTo>
                  <a:lnTo>
                    <a:pt x="48" y="58"/>
                  </a:lnTo>
                  <a:lnTo>
                    <a:pt x="28" y="58"/>
                  </a:lnTo>
                  <a:lnTo>
                    <a:pt x="0" y="58"/>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94" name="Google Shape;1594;p125"/>
            <p:cNvCxnSpPr/>
            <p:nvPr/>
          </p:nvCxnSpPr>
          <p:spPr>
            <a:xfrm rot="10800000">
              <a:off x="3536" y="2700"/>
              <a:ext cx="0" cy="60"/>
            </a:xfrm>
            <a:prstGeom prst="straightConnector1">
              <a:avLst/>
            </a:prstGeom>
            <a:noFill/>
            <a:ln cap="flat" cmpd="sng" w="12700">
              <a:solidFill>
                <a:srgbClr val="000000"/>
              </a:solidFill>
              <a:prstDash val="solid"/>
              <a:round/>
              <a:headEnd len="sm" w="sm" type="none"/>
              <a:tailEnd len="sm" w="sm" type="none"/>
            </a:ln>
          </p:spPr>
        </p:cxnSp>
      </p:grpSp>
      <p:sp>
        <p:nvSpPr>
          <p:cNvPr id="1595" name="Google Shape;1595;p125"/>
          <p:cNvSpPr/>
          <p:nvPr/>
        </p:nvSpPr>
        <p:spPr>
          <a:xfrm>
            <a:off x="5639143" y="4306888"/>
            <a:ext cx="183231"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96" name="Google Shape;1596;p125"/>
          <p:cNvCxnSpPr/>
          <p:nvPr/>
        </p:nvCxnSpPr>
        <p:spPr>
          <a:xfrm flipH="1" rot="10800000">
            <a:off x="5702174" y="4348164"/>
            <a:ext cx="68896" cy="46037"/>
          </a:xfrm>
          <a:prstGeom prst="straightConnector1">
            <a:avLst/>
          </a:prstGeom>
          <a:noFill/>
          <a:ln cap="flat" cmpd="sng" w="12700">
            <a:solidFill>
              <a:srgbClr val="000000"/>
            </a:solidFill>
            <a:prstDash val="solid"/>
            <a:round/>
            <a:headEnd len="sm" w="sm" type="none"/>
            <a:tailEnd len="sm" w="sm" type="none"/>
          </a:ln>
        </p:spPr>
      </p:cxnSp>
      <p:grpSp>
        <p:nvGrpSpPr>
          <p:cNvPr id="1597" name="Google Shape;1597;p125"/>
          <p:cNvGrpSpPr/>
          <p:nvPr/>
        </p:nvGrpSpPr>
        <p:grpSpPr>
          <a:xfrm>
            <a:off x="5687515" y="4194176"/>
            <a:ext cx="70361" cy="123825"/>
            <a:chOff x="3880" y="2642"/>
            <a:chExt cx="48" cy="78"/>
          </a:xfrm>
        </p:grpSpPr>
        <p:sp>
          <p:nvSpPr>
            <p:cNvPr id="1598" name="Google Shape;1598;p125"/>
            <p:cNvSpPr/>
            <p:nvPr/>
          </p:nvSpPr>
          <p:spPr>
            <a:xfrm>
              <a:off x="3880" y="2651"/>
              <a:ext cx="48" cy="69"/>
            </a:xfrm>
            <a:custGeom>
              <a:rect b="b" l="l" r="r" t="t"/>
              <a:pathLst>
                <a:path extrusionOk="0" h="69" w="48">
                  <a:moveTo>
                    <a:pt x="28" y="68"/>
                  </a:moveTo>
                  <a:lnTo>
                    <a:pt x="0" y="0"/>
                  </a:lnTo>
                  <a:lnTo>
                    <a:pt x="28" y="0"/>
                  </a:lnTo>
                  <a:lnTo>
                    <a:pt x="47" y="0"/>
                  </a:lnTo>
                  <a:lnTo>
                    <a:pt x="2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599" name="Google Shape;1599;p125"/>
            <p:cNvCxnSpPr/>
            <p:nvPr/>
          </p:nvCxnSpPr>
          <p:spPr>
            <a:xfrm>
              <a:off x="3912"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600" name="Google Shape;1600;p125"/>
          <p:cNvCxnSpPr/>
          <p:nvPr/>
        </p:nvCxnSpPr>
        <p:spPr>
          <a:xfrm>
            <a:off x="5823840" y="4384675"/>
            <a:ext cx="60100" cy="0"/>
          </a:xfrm>
          <a:prstGeom prst="straightConnector1">
            <a:avLst/>
          </a:prstGeom>
          <a:noFill/>
          <a:ln cap="flat" cmpd="sng" w="12700">
            <a:solidFill>
              <a:srgbClr val="000000"/>
            </a:solidFill>
            <a:prstDash val="solid"/>
            <a:round/>
            <a:headEnd len="sm" w="sm" type="none"/>
            <a:tailEnd len="sm" w="sm" type="none"/>
          </a:ln>
        </p:spPr>
      </p:cxnSp>
      <p:cxnSp>
        <p:nvCxnSpPr>
          <p:cNvPr id="1601" name="Google Shape;1601;p125"/>
          <p:cNvCxnSpPr/>
          <p:nvPr/>
        </p:nvCxnSpPr>
        <p:spPr>
          <a:xfrm>
            <a:off x="5823840" y="4384675"/>
            <a:ext cx="46907" cy="0"/>
          </a:xfrm>
          <a:prstGeom prst="straightConnector1">
            <a:avLst/>
          </a:prstGeom>
          <a:noFill/>
          <a:ln cap="flat" cmpd="sng" w="12700">
            <a:solidFill>
              <a:srgbClr val="000000"/>
            </a:solidFill>
            <a:prstDash val="solid"/>
            <a:round/>
            <a:headEnd len="sm" w="sm" type="none"/>
            <a:tailEnd len="sm" w="sm" type="none"/>
          </a:ln>
        </p:spPr>
      </p:cxnSp>
      <p:grpSp>
        <p:nvGrpSpPr>
          <p:cNvPr id="1602" name="Google Shape;1602;p125"/>
          <p:cNvGrpSpPr/>
          <p:nvPr/>
        </p:nvGrpSpPr>
        <p:grpSpPr>
          <a:xfrm>
            <a:off x="5823841" y="4194176"/>
            <a:ext cx="71826" cy="187325"/>
            <a:chOff x="3974" y="2642"/>
            <a:chExt cx="48" cy="118"/>
          </a:xfrm>
        </p:grpSpPr>
        <p:sp>
          <p:nvSpPr>
            <p:cNvPr id="1603" name="Google Shape;1603;p125"/>
            <p:cNvSpPr/>
            <p:nvPr/>
          </p:nvSpPr>
          <p:spPr>
            <a:xfrm>
              <a:off x="3974" y="2642"/>
              <a:ext cx="48" cy="68"/>
            </a:xfrm>
            <a:custGeom>
              <a:rect b="b" l="l" r="r" t="t"/>
              <a:pathLst>
                <a:path extrusionOk="0" h="68" w="48">
                  <a:moveTo>
                    <a:pt x="28" y="0"/>
                  </a:moveTo>
                  <a:lnTo>
                    <a:pt x="47" y="67"/>
                  </a:lnTo>
                  <a:lnTo>
                    <a:pt x="28" y="67"/>
                  </a:lnTo>
                  <a:lnTo>
                    <a:pt x="0" y="67"/>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4" name="Google Shape;1604;p125"/>
            <p:cNvCxnSpPr/>
            <p:nvPr/>
          </p:nvCxnSpPr>
          <p:spPr>
            <a:xfrm rot="10800000">
              <a:off x="4007"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605" name="Google Shape;1605;p125"/>
          <p:cNvSpPr/>
          <p:nvPr/>
        </p:nvSpPr>
        <p:spPr>
          <a:xfrm>
            <a:off x="6011470" y="4322763"/>
            <a:ext cx="183231" cy="112712"/>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6" name="Google Shape;1606;p125"/>
          <p:cNvCxnSpPr/>
          <p:nvPr/>
        </p:nvCxnSpPr>
        <p:spPr>
          <a:xfrm flipH="1" rot="10800000">
            <a:off x="6074501" y="4362450"/>
            <a:ext cx="70361" cy="46038"/>
          </a:xfrm>
          <a:prstGeom prst="straightConnector1">
            <a:avLst/>
          </a:prstGeom>
          <a:noFill/>
          <a:ln cap="flat" cmpd="sng" w="12700">
            <a:solidFill>
              <a:srgbClr val="000000"/>
            </a:solidFill>
            <a:prstDash val="solid"/>
            <a:round/>
            <a:headEnd len="sm" w="sm" type="none"/>
            <a:tailEnd len="sm" w="sm" type="none"/>
          </a:ln>
        </p:spPr>
      </p:cxnSp>
      <p:grpSp>
        <p:nvGrpSpPr>
          <p:cNvPr id="1607" name="Google Shape;1607;p125"/>
          <p:cNvGrpSpPr/>
          <p:nvPr/>
        </p:nvGrpSpPr>
        <p:grpSpPr>
          <a:xfrm>
            <a:off x="6074501" y="4194175"/>
            <a:ext cx="70361" cy="139700"/>
            <a:chOff x="4144" y="2642"/>
            <a:chExt cx="48" cy="88"/>
          </a:xfrm>
        </p:grpSpPr>
        <p:sp>
          <p:nvSpPr>
            <p:cNvPr id="1608" name="Google Shape;1608;p125"/>
            <p:cNvSpPr/>
            <p:nvPr/>
          </p:nvSpPr>
          <p:spPr>
            <a:xfrm>
              <a:off x="4144" y="2651"/>
              <a:ext cx="48" cy="79"/>
            </a:xfrm>
            <a:custGeom>
              <a:rect b="b" l="l" r="r" t="t"/>
              <a:pathLst>
                <a:path extrusionOk="0" h="79" w="48">
                  <a:moveTo>
                    <a:pt x="18" y="78"/>
                  </a:moveTo>
                  <a:lnTo>
                    <a:pt x="0" y="0"/>
                  </a:lnTo>
                  <a:lnTo>
                    <a:pt x="18" y="0"/>
                  </a:lnTo>
                  <a:lnTo>
                    <a:pt x="47" y="0"/>
                  </a:lnTo>
                  <a:lnTo>
                    <a:pt x="18" y="7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09" name="Google Shape;1609;p125"/>
            <p:cNvCxnSpPr/>
            <p:nvPr/>
          </p:nvCxnSpPr>
          <p:spPr>
            <a:xfrm>
              <a:off x="4167" y="2642"/>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610" name="Google Shape;1610;p125"/>
          <p:cNvCxnSpPr/>
          <p:nvPr/>
        </p:nvCxnSpPr>
        <p:spPr>
          <a:xfrm>
            <a:off x="6199099" y="4384675"/>
            <a:ext cx="58634" cy="0"/>
          </a:xfrm>
          <a:prstGeom prst="straightConnector1">
            <a:avLst/>
          </a:prstGeom>
          <a:noFill/>
          <a:ln cap="flat" cmpd="sng" w="12700">
            <a:solidFill>
              <a:srgbClr val="000000"/>
            </a:solidFill>
            <a:prstDash val="solid"/>
            <a:round/>
            <a:headEnd len="sm" w="sm" type="none"/>
            <a:tailEnd len="sm" w="sm" type="none"/>
          </a:ln>
        </p:spPr>
      </p:cxnSp>
      <p:cxnSp>
        <p:nvCxnSpPr>
          <p:cNvPr id="1611" name="Google Shape;1611;p125"/>
          <p:cNvCxnSpPr/>
          <p:nvPr/>
        </p:nvCxnSpPr>
        <p:spPr>
          <a:xfrm>
            <a:off x="6199099" y="4384675"/>
            <a:ext cx="43976" cy="0"/>
          </a:xfrm>
          <a:prstGeom prst="straightConnector1">
            <a:avLst/>
          </a:prstGeom>
          <a:noFill/>
          <a:ln cap="flat" cmpd="sng" w="12700">
            <a:solidFill>
              <a:srgbClr val="000000"/>
            </a:solidFill>
            <a:prstDash val="solid"/>
            <a:round/>
            <a:headEnd len="sm" w="sm" type="none"/>
            <a:tailEnd len="sm" w="sm" type="none"/>
          </a:ln>
        </p:spPr>
      </p:cxnSp>
      <p:grpSp>
        <p:nvGrpSpPr>
          <p:cNvPr id="1612" name="Google Shape;1612;p125"/>
          <p:cNvGrpSpPr/>
          <p:nvPr/>
        </p:nvGrpSpPr>
        <p:grpSpPr>
          <a:xfrm>
            <a:off x="6199099" y="4194176"/>
            <a:ext cx="70361" cy="187325"/>
            <a:chOff x="4229" y="2642"/>
            <a:chExt cx="48" cy="118"/>
          </a:xfrm>
        </p:grpSpPr>
        <p:sp>
          <p:nvSpPr>
            <p:cNvPr id="1613" name="Google Shape;1613;p125"/>
            <p:cNvSpPr/>
            <p:nvPr/>
          </p:nvSpPr>
          <p:spPr>
            <a:xfrm>
              <a:off x="4229" y="2642"/>
              <a:ext cx="48" cy="68"/>
            </a:xfrm>
            <a:custGeom>
              <a:rect b="b" l="l" r="r" t="t"/>
              <a:pathLst>
                <a:path extrusionOk="0" h="68" w="48">
                  <a:moveTo>
                    <a:pt x="27" y="0"/>
                  </a:moveTo>
                  <a:lnTo>
                    <a:pt x="47"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14" name="Google Shape;1614;p125"/>
            <p:cNvCxnSpPr/>
            <p:nvPr/>
          </p:nvCxnSpPr>
          <p:spPr>
            <a:xfrm rot="10800000">
              <a:off x="4261" y="2709"/>
              <a:ext cx="0" cy="51"/>
            </a:xfrm>
            <a:prstGeom prst="straightConnector1">
              <a:avLst/>
            </a:prstGeom>
            <a:noFill/>
            <a:ln cap="flat" cmpd="sng" w="12700">
              <a:solidFill>
                <a:srgbClr val="000000"/>
              </a:solidFill>
              <a:prstDash val="solid"/>
              <a:round/>
              <a:headEnd len="sm" w="sm" type="none"/>
              <a:tailEnd len="sm" w="sm" type="none"/>
            </a:ln>
          </p:spPr>
        </p:cxnSp>
      </p:grpSp>
      <p:sp>
        <p:nvSpPr>
          <p:cNvPr id="1615" name="Google Shape;1615;p125"/>
          <p:cNvSpPr/>
          <p:nvPr/>
        </p:nvSpPr>
        <p:spPr>
          <a:xfrm>
            <a:off x="3072431" y="4860926"/>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6" name="Google Shape;1616;p125"/>
          <p:cNvSpPr/>
          <p:nvPr/>
        </p:nvSpPr>
        <p:spPr>
          <a:xfrm>
            <a:off x="3928490" y="4860925"/>
            <a:ext cx="639113" cy="2365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7" name="Google Shape;1617;p125"/>
          <p:cNvSpPr/>
          <p:nvPr/>
        </p:nvSpPr>
        <p:spPr>
          <a:xfrm>
            <a:off x="4783083" y="4845051"/>
            <a:ext cx="639113" cy="2524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8" name="Google Shape;1618;p125"/>
          <p:cNvSpPr/>
          <p:nvPr/>
        </p:nvSpPr>
        <p:spPr>
          <a:xfrm>
            <a:off x="5653801" y="4860925"/>
            <a:ext cx="637646" cy="2365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9" name="Google Shape;1619;p125"/>
          <p:cNvSpPr/>
          <p:nvPr/>
        </p:nvSpPr>
        <p:spPr>
          <a:xfrm>
            <a:off x="2231030" y="4860925"/>
            <a:ext cx="639113" cy="236538"/>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0" name="Google Shape;1620;p125"/>
          <p:cNvSpPr/>
          <p:nvPr/>
        </p:nvSpPr>
        <p:spPr>
          <a:xfrm>
            <a:off x="6536246" y="4860925"/>
            <a:ext cx="637646" cy="236538"/>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1" name="Google Shape;1621;p125"/>
          <p:cNvSpPr/>
          <p:nvPr/>
        </p:nvSpPr>
        <p:spPr>
          <a:xfrm>
            <a:off x="2411331" y="4851401"/>
            <a:ext cx="344646"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In</a:t>
            </a:r>
            <a:endParaRPr/>
          </a:p>
        </p:txBody>
      </p:sp>
      <p:sp>
        <p:nvSpPr>
          <p:cNvPr id="1622" name="Google Shape;1622;p125"/>
          <p:cNvSpPr/>
          <p:nvPr/>
        </p:nvSpPr>
        <p:spPr>
          <a:xfrm>
            <a:off x="6640321" y="4851401"/>
            <a:ext cx="49372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Out</a:t>
            </a:r>
            <a:endParaRPr/>
          </a:p>
        </p:txBody>
      </p:sp>
      <p:grpSp>
        <p:nvGrpSpPr>
          <p:cNvPr id="1623" name="Google Shape;1623;p125"/>
          <p:cNvGrpSpPr/>
          <p:nvPr/>
        </p:nvGrpSpPr>
        <p:grpSpPr>
          <a:xfrm>
            <a:off x="2874541" y="4946651"/>
            <a:ext cx="193493" cy="61913"/>
            <a:chOff x="1961" y="3116"/>
            <a:chExt cx="132" cy="39"/>
          </a:xfrm>
        </p:grpSpPr>
        <p:sp>
          <p:nvSpPr>
            <p:cNvPr id="1624" name="Google Shape;1624;p125"/>
            <p:cNvSpPr/>
            <p:nvPr/>
          </p:nvSpPr>
          <p:spPr>
            <a:xfrm>
              <a:off x="1998" y="3116"/>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25" name="Google Shape;1625;p125"/>
            <p:cNvCxnSpPr/>
            <p:nvPr/>
          </p:nvCxnSpPr>
          <p:spPr>
            <a:xfrm>
              <a:off x="1961" y="3139"/>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626" name="Google Shape;1626;p125"/>
          <p:cNvGrpSpPr/>
          <p:nvPr/>
        </p:nvGrpSpPr>
        <p:grpSpPr>
          <a:xfrm>
            <a:off x="3729134" y="4946651"/>
            <a:ext cx="194959" cy="61913"/>
            <a:chOff x="2544" y="3116"/>
            <a:chExt cx="133" cy="39"/>
          </a:xfrm>
        </p:grpSpPr>
        <p:sp>
          <p:nvSpPr>
            <p:cNvPr id="1627" name="Google Shape;1627;p125"/>
            <p:cNvSpPr/>
            <p:nvPr/>
          </p:nvSpPr>
          <p:spPr>
            <a:xfrm>
              <a:off x="2582" y="3116"/>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28" name="Google Shape;1628;p125"/>
            <p:cNvCxnSpPr/>
            <p:nvPr/>
          </p:nvCxnSpPr>
          <p:spPr>
            <a:xfrm>
              <a:off x="2544" y="3139"/>
              <a:ext cx="39" cy="0"/>
            </a:xfrm>
            <a:prstGeom prst="straightConnector1">
              <a:avLst/>
            </a:prstGeom>
            <a:noFill/>
            <a:ln cap="flat" cmpd="sng" w="12700">
              <a:solidFill>
                <a:srgbClr val="000000"/>
              </a:solidFill>
              <a:prstDash val="solid"/>
              <a:round/>
              <a:headEnd len="sm" w="sm" type="none"/>
              <a:tailEnd len="sm" w="sm" type="none"/>
            </a:ln>
          </p:spPr>
        </p:cxnSp>
      </p:grpSp>
      <p:grpSp>
        <p:nvGrpSpPr>
          <p:cNvPr id="1629" name="Google Shape;1629;p125"/>
          <p:cNvGrpSpPr/>
          <p:nvPr/>
        </p:nvGrpSpPr>
        <p:grpSpPr>
          <a:xfrm>
            <a:off x="4570535" y="4946651"/>
            <a:ext cx="208151" cy="47625"/>
            <a:chOff x="3118" y="3116"/>
            <a:chExt cx="142" cy="30"/>
          </a:xfrm>
        </p:grpSpPr>
        <p:sp>
          <p:nvSpPr>
            <p:cNvPr id="1630" name="Google Shape;1630;p125"/>
            <p:cNvSpPr/>
            <p:nvPr/>
          </p:nvSpPr>
          <p:spPr>
            <a:xfrm>
              <a:off x="3165" y="3116"/>
              <a:ext cx="95" cy="30"/>
            </a:xfrm>
            <a:custGeom>
              <a:rect b="b" l="l" r="r" t="t"/>
              <a:pathLst>
                <a:path extrusionOk="0" h="30" w="95">
                  <a:moveTo>
                    <a:pt x="94" y="19"/>
                  </a:moveTo>
                  <a:lnTo>
                    <a:pt x="0" y="29"/>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31" name="Google Shape;1631;p125"/>
            <p:cNvCxnSpPr/>
            <p:nvPr/>
          </p:nvCxnSpPr>
          <p:spPr>
            <a:xfrm>
              <a:off x="3118" y="3139"/>
              <a:ext cx="49" cy="0"/>
            </a:xfrm>
            <a:prstGeom prst="straightConnector1">
              <a:avLst/>
            </a:prstGeom>
            <a:noFill/>
            <a:ln cap="flat" cmpd="sng" w="12700">
              <a:solidFill>
                <a:srgbClr val="000000"/>
              </a:solidFill>
              <a:prstDash val="solid"/>
              <a:round/>
              <a:headEnd len="sm" w="sm" type="none"/>
              <a:tailEnd len="sm" w="sm" type="none"/>
            </a:ln>
          </p:spPr>
        </p:cxnSp>
      </p:grpSp>
      <p:grpSp>
        <p:nvGrpSpPr>
          <p:cNvPr id="1632" name="Google Shape;1632;p125"/>
          <p:cNvGrpSpPr/>
          <p:nvPr/>
        </p:nvGrpSpPr>
        <p:grpSpPr>
          <a:xfrm>
            <a:off x="5452979" y="4946651"/>
            <a:ext cx="196424" cy="61913"/>
            <a:chOff x="3720" y="3116"/>
            <a:chExt cx="134" cy="39"/>
          </a:xfrm>
        </p:grpSpPr>
        <p:sp>
          <p:nvSpPr>
            <p:cNvPr id="1633" name="Google Shape;1633;p125"/>
            <p:cNvSpPr/>
            <p:nvPr/>
          </p:nvSpPr>
          <p:spPr>
            <a:xfrm>
              <a:off x="3749" y="3116"/>
              <a:ext cx="105" cy="39"/>
            </a:xfrm>
            <a:custGeom>
              <a:rect b="b" l="l" r="r" t="t"/>
              <a:pathLst>
                <a:path extrusionOk="0" h="39" w="105">
                  <a:moveTo>
                    <a:pt x="104" y="19"/>
                  </a:moveTo>
                  <a:lnTo>
                    <a:pt x="0" y="38"/>
                  </a:lnTo>
                  <a:lnTo>
                    <a:pt x="0" y="19"/>
                  </a:lnTo>
                  <a:lnTo>
                    <a:pt x="0" y="0"/>
                  </a:lnTo>
                  <a:lnTo>
                    <a:pt x="10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34" name="Google Shape;1634;p125"/>
            <p:cNvCxnSpPr/>
            <p:nvPr/>
          </p:nvCxnSpPr>
          <p:spPr>
            <a:xfrm>
              <a:off x="3720" y="3139"/>
              <a:ext cx="31" cy="0"/>
            </a:xfrm>
            <a:prstGeom prst="straightConnector1">
              <a:avLst/>
            </a:prstGeom>
            <a:noFill/>
            <a:ln cap="flat" cmpd="sng" w="12700">
              <a:solidFill>
                <a:srgbClr val="000000"/>
              </a:solidFill>
              <a:prstDash val="solid"/>
              <a:round/>
              <a:headEnd len="sm" w="sm" type="none"/>
              <a:tailEnd len="sm" w="sm" type="none"/>
            </a:ln>
          </p:spPr>
        </p:cxnSp>
      </p:grpSp>
      <p:grpSp>
        <p:nvGrpSpPr>
          <p:cNvPr id="1635" name="Google Shape;1635;p125"/>
          <p:cNvGrpSpPr/>
          <p:nvPr/>
        </p:nvGrpSpPr>
        <p:grpSpPr>
          <a:xfrm>
            <a:off x="6309038" y="4946651"/>
            <a:ext cx="208151" cy="61913"/>
            <a:chOff x="4304" y="3116"/>
            <a:chExt cx="142" cy="39"/>
          </a:xfrm>
        </p:grpSpPr>
        <p:sp>
          <p:nvSpPr>
            <p:cNvPr id="1636" name="Google Shape;1636;p125"/>
            <p:cNvSpPr/>
            <p:nvPr/>
          </p:nvSpPr>
          <p:spPr>
            <a:xfrm>
              <a:off x="4351" y="3116"/>
              <a:ext cx="95" cy="39"/>
            </a:xfrm>
            <a:custGeom>
              <a:rect b="b" l="l" r="r" t="t"/>
              <a:pathLst>
                <a:path extrusionOk="0" h="39" w="95">
                  <a:moveTo>
                    <a:pt x="94" y="19"/>
                  </a:moveTo>
                  <a:lnTo>
                    <a:pt x="0" y="38"/>
                  </a:lnTo>
                  <a:lnTo>
                    <a:pt x="0" y="19"/>
                  </a:lnTo>
                  <a:lnTo>
                    <a:pt x="0" y="0"/>
                  </a:lnTo>
                  <a:lnTo>
                    <a:pt x="94" y="1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37" name="Google Shape;1637;p125"/>
            <p:cNvCxnSpPr/>
            <p:nvPr/>
          </p:nvCxnSpPr>
          <p:spPr>
            <a:xfrm>
              <a:off x="4304" y="3139"/>
              <a:ext cx="49" cy="0"/>
            </a:xfrm>
            <a:prstGeom prst="straightConnector1">
              <a:avLst/>
            </a:prstGeom>
            <a:noFill/>
            <a:ln cap="flat" cmpd="sng" w="12700">
              <a:solidFill>
                <a:srgbClr val="000000"/>
              </a:solidFill>
              <a:prstDash val="solid"/>
              <a:round/>
              <a:headEnd len="sm" w="sm" type="none"/>
              <a:tailEnd len="sm" w="sm" type="none"/>
            </a:ln>
          </p:spPr>
        </p:cxnSp>
      </p:grpSp>
      <p:sp>
        <p:nvSpPr>
          <p:cNvPr id="1638" name="Google Shape;1638;p125"/>
          <p:cNvSpPr/>
          <p:nvPr/>
        </p:nvSpPr>
        <p:spPr>
          <a:xfrm>
            <a:off x="3155986" y="4921251"/>
            <a:ext cx="142187"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9" name="Google Shape;1639;p125"/>
          <p:cNvSpPr/>
          <p:nvPr/>
        </p:nvSpPr>
        <p:spPr>
          <a:xfrm>
            <a:off x="3141327" y="5030788"/>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0" name="Google Shape;1640;p125"/>
          <p:cNvSpPr/>
          <p:nvPr/>
        </p:nvSpPr>
        <p:spPr>
          <a:xfrm>
            <a:off x="3444758" y="4938714"/>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1" name="Google Shape;1641;p125"/>
          <p:cNvSpPr/>
          <p:nvPr/>
        </p:nvSpPr>
        <p:spPr>
          <a:xfrm>
            <a:off x="3444758" y="5045076"/>
            <a:ext cx="128995"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42" name="Google Shape;1642;p125"/>
          <p:cNvCxnSpPr/>
          <p:nvPr/>
        </p:nvCxnSpPr>
        <p:spPr>
          <a:xfrm>
            <a:off x="3066568" y="4938713"/>
            <a:ext cx="86486" cy="0"/>
          </a:xfrm>
          <a:prstGeom prst="straightConnector1">
            <a:avLst/>
          </a:prstGeom>
          <a:noFill/>
          <a:ln cap="flat" cmpd="sng" w="12700">
            <a:solidFill>
              <a:srgbClr val="000000"/>
            </a:solidFill>
            <a:prstDash val="solid"/>
            <a:round/>
            <a:headEnd len="sm" w="sm" type="none"/>
            <a:tailEnd len="sm" w="sm" type="none"/>
          </a:ln>
        </p:spPr>
      </p:cxnSp>
      <p:cxnSp>
        <p:nvCxnSpPr>
          <p:cNvPr id="1643" name="Google Shape;1643;p125"/>
          <p:cNvCxnSpPr/>
          <p:nvPr/>
        </p:nvCxnSpPr>
        <p:spPr>
          <a:xfrm flipH="1">
            <a:off x="3210221" y="4962525"/>
            <a:ext cx="14659" cy="65088"/>
          </a:xfrm>
          <a:prstGeom prst="straightConnector1">
            <a:avLst/>
          </a:prstGeom>
          <a:noFill/>
          <a:ln cap="flat" cmpd="sng" w="12700">
            <a:solidFill>
              <a:srgbClr val="000000"/>
            </a:solidFill>
            <a:prstDash val="solid"/>
            <a:round/>
            <a:headEnd len="sm" w="sm" type="none"/>
            <a:tailEnd len="sm" w="sm" type="none"/>
          </a:ln>
        </p:spPr>
      </p:cxnSp>
      <p:cxnSp>
        <p:nvCxnSpPr>
          <p:cNvPr id="1644" name="Google Shape;1644;p125"/>
          <p:cNvCxnSpPr/>
          <p:nvPr/>
        </p:nvCxnSpPr>
        <p:spPr>
          <a:xfrm>
            <a:off x="3273254" y="4968875"/>
            <a:ext cx="183231" cy="76200"/>
          </a:xfrm>
          <a:prstGeom prst="straightConnector1">
            <a:avLst/>
          </a:prstGeom>
          <a:noFill/>
          <a:ln cap="flat" cmpd="sng" w="12700">
            <a:solidFill>
              <a:srgbClr val="000000"/>
            </a:solidFill>
            <a:prstDash val="solid"/>
            <a:round/>
            <a:headEnd len="sm" w="sm" type="none"/>
            <a:tailEnd len="sm" w="sm" type="none"/>
          </a:ln>
        </p:spPr>
      </p:cxnSp>
      <p:cxnSp>
        <p:nvCxnSpPr>
          <p:cNvPr id="1645" name="Google Shape;1645;p125"/>
          <p:cNvCxnSpPr/>
          <p:nvPr/>
        </p:nvCxnSpPr>
        <p:spPr>
          <a:xfrm>
            <a:off x="3513654" y="4976814"/>
            <a:ext cx="0" cy="65087"/>
          </a:xfrm>
          <a:prstGeom prst="straightConnector1">
            <a:avLst/>
          </a:prstGeom>
          <a:noFill/>
          <a:ln cap="flat" cmpd="sng" w="12700">
            <a:solidFill>
              <a:srgbClr val="000000"/>
            </a:solidFill>
            <a:prstDash val="solid"/>
            <a:round/>
            <a:headEnd len="sm" w="sm" type="none"/>
            <a:tailEnd len="sm" w="sm" type="none"/>
          </a:ln>
        </p:spPr>
      </p:cxnSp>
      <p:cxnSp>
        <p:nvCxnSpPr>
          <p:cNvPr id="1646" name="Google Shape;1646;p125"/>
          <p:cNvCxnSpPr/>
          <p:nvPr/>
        </p:nvCxnSpPr>
        <p:spPr>
          <a:xfrm>
            <a:off x="3591343" y="4968875"/>
            <a:ext cx="140722" cy="0"/>
          </a:xfrm>
          <a:prstGeom prst="straightConnector1">
            <a:avLst/>
          </a:prstGeom>
          <a:noFill/>
          <a:ln cap="flat" cmpd="sng" w="12700">
            <a:solidFill>
              <a:srgbClr val="000000"/>
            </a:solidFill>
            <a:prstDash val="solid"/>
            <a:round/>
            <a:headEnd len="sm" w="sm" type="none"/>
            <a:tailEnd len="sm" w="sm" type="none"/>
          </a:ln>
        </p:spPr>
      </p:cxnSp>
      <p:sp>
        <p:nvSpPr>
          <p:cNvPr id="1647" name="Google Shape;1647;p125"/>
          <p:cNvSpPr/>
          <p:nvPr/>
        </p:nvSpPr>
        <p:spPr>
          <a:xfrm>
            <a:off x="4012044" y="4921251"/>
            <a:ext cx="127529"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8" name="Google Shape;1648;p125"/>
          <p:cNvSpPr/>
          <p:nvPr/>
        </p:nvSpPr>
        <p:spPr>
          <a:xfrm>
            <a:off x="3984193" y="5013326"/>
            <a:ext cx="142188"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9" name="Google Shape;1649;p125"/>
          <p:cNvSpPr/>
          <p:nvPr/>
        </p:nvSpPr>
        <p:spPr>
          <a:xfrm>
            <a:off x="4287625" y="4938713"/>
            <a:ext cx="127529"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0" name="Google Shape;1650;p125"/>
          <p:cNvSpPr/>
          <p:nvPr/>
        </p:nvSpPr>
        <p:spPr>
          <a:xfrm>
            <a:off x="4287625" y="5045075"/>
            <a:ext cx="127529"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51" name="Google Shape;1651;p125"/>
          <p:cNvCxnSpPr/>
          <p:nvPr/>
        </p:nvCxnSpPr>
        <p:spPr>
          <a:xfrm>
            <a:off x="3922627" y="4938713"/>
            <a:ext cx="86486" cy="0"/>
          </a:xfrm>
          <a:prstGeom prst="straightConnector1">
            <a:avLst/>
          </a:prstGeom>
          <a:noFill/>
          <a:ln cap="flat" cmpd="sng" w="12700">
            <a:solidFill>
              <a:srgbClr val="000000"/>
            </a:solidFill>
            <a:prstDash val="solid"/>
            <a:round/>
            <a:headEnd len="sm" w="sm" type="none"/>
            <a:tailEnd len="sm" w="sm" type="none"/>
          </a:ln>
        </p:spPr>
      </p:cxnSp>
      <p:cxnSp>
        <p:nvCxnSpPr>
          <p:cNvPr id="1652" name="Google Shape;1652;p125"/>
          <p:cNvCxnSpPr/>
          <p:nvPr/>
        </p:nvCxnSpPr>
        <p:spPr>
          <a:xfrm flipH="1">
            <a:off x="4053089" y="4946650"/>
            <a:ext cx="13192" cy="63500"/>
          </a:xfrm>
          <a:prstGeom prst="straightConnector1">
            <a:avLst/>
          </a:prstGeom>
          <a:noFill/>
          <a:ln cap="flat" cmpd="sng" w="12700">
            <a:solidFill>
              <a:srgbClr val="000000"/>
            </a:solidFill>
            <a:prstDash val="solid"/>
            <a:round/>
            <a:headEnd len="sm" w="sm" type="none"/>
            <a:tailEnd len="sm" w="sm" type="none"/>
          </a:ln>
        </p:spPr>
      </p:cxnSp>
      <p:cxnSp>
        <p:nvCxnSpPr>
          <p:cNvPr id="1653" name="Google Shape;1653;p125"/>
          <p:cNvCxnSpPr/>
          <p:nvPr/>
        </p:nvCxnSpPr>
        <p:spPr>
          <a:xfrm>
            <a:off x="4116119" y="4946650"/>
            <a:ext cx="193493" cy="107950"/>
          </a:xfrm>
          <a:prstGeom prst="straightConnector1">
            <a:avLst/>
          </a:prstGeom>
          <a:noFill/>
          <a:ln cap="flat" cmpd="sng" w="12700">
            <a:solidFill>
              <a:srgbClr val="000000"/>
            </a:solidFill>
            <a:prstDash val="solid"/>
            <a:round/>
            <a:headEnd len="sm" w="sm" type="none"/>
            <a:tailEnd len="sm" w="sm" type="none"/>
          </a:ln>
        </p:spPr>
      </p:cxnSp>
      <p:cxnSp>
        <p:nvCxnSpPr>
          <p:cNvPr id="1654" name="Google Shape;1654;p125"/>
          <p:cNvCxnSpPr/>
          <p:nvPr/>
        </p:nvCxnSpPr>
        <p:spPr>
          <a:xfrm>
            <a:off x="4369713" y="4976814"/>
            <a:ext cx="0" cy="65087"/>
          </a:xfrm>
          <a:prstGeom prst="straightConnector1">
            <a:avLst/>
          </a:prstGeom>
          <a:noFill/>
          <a:ln cap="flat" cmpd="sng" w="12700">
            <a:solidFill>
              <a:srgbClr val="000000"/>
            </a:solidFill>
            <a:prstDash val="solid"/>
            <a:round/>
            <a:headEnd len="sm" w="sm" type="none"/>
            <a:tailEnd len="sm" w="sm" type="none"/>
          </a:ln>
        </p:spPr>
      </p:cxnSp>
      <p:cxnSp>
        <p:nvCxnSpPr>
          <p:cNvPr id="1655" name="Google Shape;1655;p125"/>
          <p:cNvCxnSpPr/>
          <p:nvPr/>
        </p:nvCxnSpPr>
        <p:spPr>
          <a:xfrm>
            <a:off x="4432744" y="4953001"/>
            <a:ext cx="140722" cy="15875"/>
          </a:xfrm>
          <a:prstGeom prst="straightConnector1">
            <a:avLst/>
          </a:prstGeom>
          <a:noFill/>
          <a:ln cap="flat" cmpd="sng" w="12700">
            <a:solidFill>
              <a:srgbClr val="000000"/>
            </a:solidFill>
            <a:prstDash val="solid"/>
            <a:round/>
            <a:headEnd len="sm" w="sm" type="none"/>
            <a:tailEnd len="sm" w="sm" type="none"/>
          </a:ln>
        </p:spPr>
      </p:cxnSp>
      <p:sp>
        <p:nvSpPr>
          <p:cNvPr id="1656" name="Google Shape;1656;p125"/>
          <p:cNvSpPr/>
          <p:nvPr/>
        </p:nvSpPr>
        <p:spPr>
          <a:xfrm>
            <a:off x="4866637" y="4921251"/>
            <a:ext cx="114337"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7" name="Google Shape;1657;p125"/>
          <p:cNvSpPr/>
          <p:nvPr/>
        </p:nvSpPr>
        <p:spPr>
          <a:xfrm>
            <a:off x="4840252" y="5013326"/>
            <a:ext cx="127530" cy="36513"/>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8" name="Google Shape;1658;p125"/>
          <p:cNvSpPr/>
          <p:nvPr/>
        </p:nvSpPr>
        <p:spPr>
          <a:xfrm>
            <a:off x="5142217" y="4938713"/>
            <a:ext cx="128995"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9" name="Google Shape;1659;p125"/>
          <p:cNvSpPr/>
          <p:nvPr/>
        </p:nvSpPr>
        <p:spPr>
          <a:xfrm>
            <a:off x="5142217" y="5045075"/>
            <a:ext cx="128995"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60" name="Google Shape;1660;p125"/>
          <p:cNvCxnSpPr/>
          <p:nvPr/>
        </p:nvCxnSpPr>
        <p:spPr>
          <a:xfrm>
            <a:off x="4777220" y="4938713"/>
            <a:ext cx="86485" cy="0"/>
          </a:xfrm>
          <a:prstGeom prst="straightConnector1">
            <a:avLst/>
          </a:prstGeom>
          <a:noFill/>
          <a:ln cap="flat" cmpd="sng" w="12700">
            <a:solidFill>
              <a:srgbClr val="000000"/>
            </a:solidFill>
            <a:prstDash val="solid"/>
            <a:round/>
            <a:headEnd len="sm" w="sm" type="none"/>
            <a:tailEnd len="sm" w="sm" type="none"/>
          </a:ln>
        </p:spPr>
      </p:cxnSp>
      <p:cxnSp>
        <p:nvCxnSpPr>
          <p:cNvPr id="1661" name="Google Shape;1661;p125"/>
          <p:cNvCxnSpPr/>
          <p:nvPr/>
        </p:nvCxnSpPr>
        <p:spPr>
          <a:xfrm flipH="1">
            <a:off x="4909147" y="4946650"/>
            <a:ext cx="11727" cy="63500"/>
          </a:xfrm>
          <a:prstGeom prst="straightConnector1">
            <a:avLst/>
          </a:prstGeom>
          <a:noFill/>
          <a:ln cap="flat" cmpd="sng" w="12700">
            <a:solidFill>
              <a:srgbClr val="000000"/>
            </a:solidFill>
            <a:prstDash val="solid"/>
            <a:round/>
            <a:headEnd len="sm" w="sm" type="none"/>
            <a:tailEnd len="sm" w="sm" type="none"/>
          </a:ln>
        </p:spPr>
      </p:cxnSp>
      <p:cxnSp>
        <p:nvCxnSpPr>
          <p:cNvPr id="1662" name="Google Shape;1662;p125"/>
          <p:cNvCxnSpPr/>
          <p:nvPr/>
        </p:nvCxnSpPr>
        <p:spPr>
          <a:xfrm>
            <a:off x="4957520" y="4953001"/>
            <a:ext cx="181766" cy="92075"/>
          </a:xfrm>
          <a:prstGeom prst="straightConnector1">
            <a:avLst/>
          </a:prstGeom>
          <a:noFill/>
          <a:ln cap="flat" cmpd="sng" w="12700">
            <a:solidFill>
              <a:srgbClr val="000000"/>
            </a:solidFill>
            <a:prstDash val="solid"/>
            <a:round/>
            <a:headEnd len="sm" w="sm" type="none"/>
            <a:tailEnd len="sm" w="sm" type="none"/>
          </a:ln>
        </p:spPr>
      </p:cxnSp>
      <p:cxnSp>
        <p:nvCxnSpPr>
          <p:cNvPr id="1663" name="Google Shape;1663;p125"/>
          <p:cNvCxnSpPr/>
          <p:nvPr/>
        </p:nvCxnSpPr>
        <p:spPr>
          <a:xfrm>
            <a:off x="5211113" y="4976814"/>
            <a:ext cx="0" cy="65087"/>
          </a:xfrm>
          <a:prstGeom prst="straightConnector1">
            <a:avLst/>
          </a:prstGeom>
          <a:noFill/>
          <a:ln cap="flat" cmpd="sng" w="12700">
            <a:solidFill>
              <a:srgbClr val="000000"/>
            </a:solidFill>
            <a:prstDash val="solid"/>
            <a:round/>
            <a:headEnd len="sm" w="sm" type="none"/>
            <a:tailEnd len="sm" w="sm" type="none"/>
          </a:ln>
        </p:spPr>
      </p:cxnSp>
      <p:cxnSp>
        <p:nvCxnSpPr>
          <p:cNvPr id="1664" name="Google Shape;1664;p125"/>
          <p:cNvCxnSpPr/>
          <p:nvPr/>
        </p:nvCxnSpPr>
        <p:spPr>
          <a:xfrm>
            <a:off x="5287338" y="4953001"/>
            <a:ext cx="142187" cy="15875"/>
          </a:xfrm>
          <a:prstGeom prst="straightConnector1">
            <a:avLst/>
          </a:prstGeom>
          <a:noFill/>
          <a:ln cap="flat" cmpd="sng" w="12700">
            <a:solidFill>
              <a:srgbClr val="000000"/>
            </a:solidFill>
            <a:prstDash val="solid"/>
            <a:round/>
            <a:headEnd len="sm" w="sm" type="none"/>
            <a:tailEnd len="sm" w="sm" type="none"/>
          </a:ln>
        </p:spPr>
      </p:cxnSp>
      <p:sp>
        <p:nvSpPr>
          <p:cNvPr id="1665" name="Google Shape;1665;p125"/>
          <p:cNvSpPr/>
          <p:nvPr/>
        </p:nvSpPr>
        <p:spPr>
          <a:xfrm>
            <a:off x="5722696" y="4906964"/>
            <a:ext cx="127530" cy="20637"/>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6" name="Google Shape;1666;p125"/>
          <p:cNvSpPr/>
          <p:nvPr/>
        </p:nvSpPr>
        <p:spPr>
          <a:xfrm>
            <a:off x="5693379" y="5013326"/>
            <a:ext cx="143654" cy="222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7" name="Google Shape;1667;p125"/>
          <p:cNvSpPr/>
          <p:nvPr/>
        </p:nvSpPr>
        <p:spPr>
          <a:xfrm>
            <a:off x="5998277" y="4938713"/>
            <a:ext cx="127530"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8" name="Google Shape;1668;p125"/>
          <p:cNvSpPr/>
          <p:nvPr/>
        </p:nvSpPr>
        <p:spPr>
          <a:xfrm>
            <a:off x="5998277" y="5030789"/>
            <a:ext cx="127530"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69" name="Google Shape;1669;p125"/>
          <p:cNvCxnSpPr/>
          <p:nvPr/>
        </p:nvCxnSpPr>
        <p:spPr>
          <a:xfrm>
            <a:off x="5634745" y="4921251"/>
            <a:ext cx="85020" cy="17463"/>
          </a:xfrm>
          <a:prstGeom prst="straightConnector1">
            <a:avLst/>
          </a:prstGeom>
          <a:noFill/>
          <a:ln cap="flat" cmpd="sng" w="12700">
            <a:solidFill>
              <a:srgbClr val="000000"/>
            </a:solidFill>
            <a:prstDash val="solid"/>
            <a:round/>
            <a:headEnd len="sm" w="sm" type="none"/>
            <a:tailEnd len="sm" w="sm" type="none"/>
          </a:ln>
        </p:spPr>
      </p:cxnSp>
      <p:cxnSp>
        <p:nvCxnSpPr>
          <p:cNvPr id="1670" name="Google Shape;1670;p125"/>
          <p:cNvCxnSpPr/>
          <p:nvPr/>
        </p:nvCxnSpPr>
        <p:spPr>
          <a:xfrm flipH="1">
            <a:off x="5762275" y="4946650"/>
            <a:ext cx="14659" cy="63500"/>
          </a:xfrm>
          <a:prstGeom prst="straightConnector1">
            <a:avLst/>
          </a:prstGeom>
          <a:noFill/>
          <a:ln cap="flat" cmpd="sng" w="12700">
            <a:solidFill>
              <a:srgbClr val="000000"/>
            </a:solidFill>
            <a:prstDash val="solid"/>
            <a:round/>
            <a:headEnd len="sm" w="sm" type="none"/>
            <a:tailEnd len="sm" w="sm" type="none"/>
          </a:ln>
        </p:spPr>
      </p:cxnSp>
      <p:cxnSp>
        <p:nvCxnSpPr>
          <p:cNvPr id="1671" name="Google Shape;1671;p125"/>
          <p:cNvCxnSpPr/>
          <p:nvPr/>
        </p:nvCxnSpPr>
        <p:spPr>
          <a:xfrm>
            <a:off x="5823840" y="4953000"/>
            <a:ext cx="184698" cy="77788"/>
          </a:xfrm>
          <a:prstGeom prst="straightConnector1">
            <a:avLst/>
          </a:prstGeom>
          <a:noFill/>
          <a:ln cap="flat" cmpd="sng" w="12700">
            <a:solidFill>
              <a:srgbClr val="000000"/>
            </a:solidFill>
            <a:prstDash val="solid"/>
            <a:round/>
            <a:headEnd len="sm" w="sm" type="none"/>
            <a:tailEnd len="sm" w="sm" type="none"/>
          </a:ln>
        </p:spPr>
      </p:cxnSp>
      <p:cxnSp>
        <p:nvCxnSpPr>
          <p:cNvPr id="1672" name="Google Shape;1672;p125"/>
          <p:cNvCxnSpPr/>
          <p:nvPr/>
        </p:nvCxnSpPr>
        <p:spPr>
          <a:xfrm>
            <a:off x="6067172" y="4962525"/>
            <a:ext cx="0" cy="65088"/>
          </a:xfrm>
          <a:prstGeom prst="straightConnector1">
            <a:avLst/>
          </a:prstGeom>
          <a:noFill/>
          <a:ln cap="flat" cmpd="sng" w="12700">
            <a:solidFill>
              <a:srgbClr val="000000"/>
            </a:solidFill>
            <a:prstDash val="solid"/>
            <a:round/>
            <a:headEnd len="sm" w="sm" type="none"/>
            <a:tailEnd len="sm" w="sm" type="none"/>
          </a:ln>
        </p:spPr>
      </p:cxnSp>
      <p:cxnSp>
        <p:nvCxnSpPr>
          <p:cNvPr id="1673" name="Google Shape;1673;p125"/>
          <p:cNvCxnSpPr/>
          <p:nvPr/>
        </p:nvCxnSpPr>
        <p:spPr>
          <a:xfrm>
            <a:off x="6143396" y="4953000"/>
            <a:ext cx="139256" cy="0"/>
          </a:xfrm>
          <a:prstGeom prst="straightConnector1">
            <a:avLst/>
          </a:prstGeom>
          <a:noFill/>
          <a:ln cap="flat" cmpd="sng" w="12700">
            <a:solidFill>
              <a:srgbClr val="000000"/>
            </a:solidFill>
            <a:prstDash val="solid"/>
            <a:round/>
            <a:headEnd len="sm" w="sm" type="none"/>
            <a:tailEnd len="sm" w="sm" type="none"/>
          </a:ln>
        </p:spPr>
      </p:cxnSp>
      <p:sp>
        <p:nvSpPr>
          <p:cNvPr id="1674" name="Google Shape;1674;p125"/>
          <p:cNvSpPr/>
          <p:nvPr/>
        </p:nvSpPr>
        <p:spPr>
          <a:xfrm>
            <a:off x="3252731" y="5245101"/>
            <a:ext cx="168573" cy="11271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75" name="Google Shape;1675;p125"/>
          <p:cNvCxnSpPr/>
          <p:nvPr/>
        </p:nvCxnSpPr>
        <p:spPr>
          <a:xfrm flipH="1" rot="10800000">
            <a:off x="3315763" y="5307014"/>
            <a:ext cx="57169" cy="14287"/>
          </a:xfrm>
          <a:prstGeom prst="straightConnector1">
            <a:avLst/>
          </a:prstGeom>
          <a:noFill/>
          <a:ln cap="flat" cmpd="sng" w="12700">
            <a:solidFill>
              <a:srgbClr val="000000"/>
            </a:solidFill>
            <a:prstDash val="solid"/>
            <a:round/>
            <a:headEnd len="sm" w="sm" type="none"/>
            <a:tailEnd len="sm" w="sm" type="none"/>
          </a:ln>
        </p:spPr>
      </p:cxnSp>
      <p:grpSp>
        <p:nvGrpSpPr>
          <p:cNvPr id="1676" name="Google Shape;1676;p125"/>
          <p:cNvGrpSpPr/>
          <p:nvPr/>
        </p:nvGrpSpPr>
        <p:grpSpPr>
          <a:xfrm>
            <a:off x="3287913" y="5116513"/>
            <a:ext cx="83553" cy="138112"/>
            <a:chOff x="2243" y="3223"/>
            <a:chExt cx="57" cy="87"/>
          </a:xfrm>
        </p:grpSpPr>
        <p:sp>
          <p:nvSpPr>
            <p:cNvPr id="1677" name="Google Shape;1677;p125"/>
            <p:cNvSpPr/>
            <p:nvPr/>
          </p:nvSpPr>
          <p:spPr>
            <a:xfrm>
              <a:off x="2243" y="3242"/>
              <a:ext cx="57" cy="68"/>
            </a:xfrm>
            <a:custGeom>
              <a:rect b="b" l="l" r="r" t="t"/>
              <a:pathLst>
                <a:path extrusionOk="0" h="68" w="57">
                  <a:moveTo>
                    <a:pt x="28" y="67"/>
                  </a:moveTo>
                  <a:lnTo>
                    <a:pt x="0" y="0"/>
                  </a:lnTo>
                  <a:lnTo>
                    <a:pt x="28" y="0"/>
                  </a:lnTo>
                  <a:lnTo>
                    <a:pt x="56" y="0"/>
                  </a:lnTo>
                  <a:lnTo>
                    <a:pt x="28"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78" name="Google Shape;1678;p125"/>
            <p:cNvCxnSpPr/>
            <p:nvPr/>
          </p:nvCxnSpPr>
          <p:spPr>
            <a:xfrm>
              <a:off x="2275"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679" name="Google Shape;1679;p125"/>
          <p:cNvCxnSpPr/>
          <p:nvPr/>
        </p:nvCxnSpPr>
        <p:spPr>
          <a:xfrm>
            <a:off x="3425702" y="5321300"/>
            <a:ext cx="58634" cy="0"/>
          </a:xfrm>
          <a:prstGeom prst="straightConnector1">
            <a:avLst/>
          </a:prstGeom>
          <a:noFill/>
          <a:ln cap="flat" cmpd="sng" w="12700">
            <a:solidFill>
              <a:srgbClr val="000000"/>
            </a:solidFill>
            <a:prstDash val="solid"/>
            <a:round/>
            <a:headEnd len="sm" w="sm" type="none"/>
            <a:tailEnd len="sm" w="sm" type="none"/>
          </a:ln>
        </p:spPr>
      </p:cxnSp>
      <p:cxnSp>
        <p:nvCxnSpPr>
          <p:cNvPr id="1680" name="Google Shape;1680;p125"/>
          <p:cNvCxnSpPr/>
          <p:nvPr/>
        </p:nvCxnSpPr>
        <p:spPr>
          <a:xfrm>
            <a:off x="3425702" y="5321300"/>
            <a:ext cx="45441" cy="0"/>
          </a:xfrm>
          <a:prstGeom prst="straightConnector1">
            <a:avLst/>
          </a:prstGeom>
          <a:noFill/>
          <a:ln cap="flat" cmpd="sng" w="12700">
            <a:solidFill>
              <a:srgbClr val="000000"/>
            </a:solidFill>
            <a:prstDash val="solid"/>
            <a:round/>
            <a:headEnd len="sm" w="sm" type="none"/>
            <a:tailEnd len="sm" w="sm" type="none"/>
          </a:ln>
        </p:spPr>
      </p:cxnSp>
      <p:grpSp>
        <p:nvGrpSpPr>
          <p:cNvPr id="1681" name="Google Shape;1681;p125"/>
          <p:cNvGrpSpPr/>
          <p:nvPr/>
        </p:nvGrpSpPr>
        <p:grpSpPr>
          <a:xfrm>
            <a:off x="3425703" y="5130801"/>
            <a:ext cx="83553" cy="187325"/>
            <a:chOff x="2337" y="3232"/>
            <a:chExt cx="57" cy="118"/>
          </a:xfrm>
        </p:grpSpPr>
        <p:sp>
          <p:nvSpPr>
            <p:cNvPr id="1682" name="Google Shape;1682;p125"/>
            <p:cNvSpPr/>
            <p:nvPr/>
          </p:nvSpPr>
          <p:spPr>
            <a:xfrm>
              <a:off x="2337" y="3232"/>
              <a:ext cx="57" cy="69"/>
            </a:xfrm>
            <a:custGeom>
              <a:rect b="b" l="l" r="r" t="t"/>
              <a:pathLst>
                <a:path extrusionOk="0" h="69" w="57">
                  <a:moveTo>
                    <a:pt x="28" y="0"/>
                  </a:moveTo>
                  <a:lnTo>
                    <a:pt x="56" y="68"/>
                  </a:lnTo>
                  <a:lnTo>
                    <a:pt x="28" y="68"/>
                  </a:lnTo>
                  <a:lnTo>
                    <a:pt x="0" y="68"/>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3" name="Google Shape;1683;p125"/>
            <p:cNvCxnSpPr/>
            <p:nvPr/>
          </p:nvCxnSpPr>
          <p:spPr>
            <a:xfrm rot="10800000">
              <a:off x="2370" y="3300"/>
              <a:ext cx="0" cy="50"/>
            </a:xfrm>
            <a:prstGeom prst="straightConnector1">
              <a:avLst/>
            </a:prstGeom>
            <a:noFill/>
            <a:ln cap="flat" cmpd="sng" w="12700">
              <a:solidFill>
                <a:srgbClr val="000000"/>
              </a:solidFill>
              <a:prstDash val="solid"/>
              <a:round/>
              <a:headEnd len="sm" w="sm" type="none"/>
              <a:tailEnd len="sm" w="sm" type="none"/>
            </a:ln>
          </p:spPr>
        </p:cxnSp>
      </p:grpSp>
      <p:grpSp>
        <p:nvGrpSpPr>
          <p:cNvPr id="1684" name="Google Shape;1684;p125"/>
          <p:cNvGrpSpPr/>
          <p:nvPr/>
        </p:nvGrpSpPr>
        <p:grpSpPr>
          <a:xfrm>
            <a:off x="3928490" y="5116513"/>
            <a:ext cx="257990" cy="241300"/>
            <a:chOff x="2680" y="3223"/>
            <a:chExt cx="176" cy="152"/>
          </a:xfrm>
        </p:grpSpPr>
        <p:sp>
          <p:nvSpPr>
            <p:cNvPr id="1685" name="Google Shape;1685;p125"/>
            <p:cNvSpPr/>
            <p:nvPr/>
          </p:nvSpPr>
          <p:spPr>
            <a:xfrm>
              <a:off x="2680" y="3304"/>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6" name="Google Shape;1686;p125"/>
            <p:cNvCxnSpPr/>
            <p:nvPr/>
          </p:nvCxnSpPr>
          <p:spPr>
            <a:xfrm flipH="1" rot="10800000">
              <a:off x="2741" y="3319"/>
              <a:ext cx="48" cy="30"/>
            </a:xfrm>
            <a:prstGeom prst="straightConnector1">
              <a:avLst/>
            </a:prstGeom>
            <a:noFill/>
            <a:ln cap="flat" cmpd="sng" w="12700">
              <a:solidFill>
                <a:srgbClr val="000000"/>
              </a:solidFill>
              <a:prstDash val="solid"/>
              <a:round/>
              <a:headEnd len="sm" w="sm" type="none"/>
              <a:tailEnd len="sm" w="sm" type="none"/>
            </a:ln>
          </p:spPr>
        </p:cxnSp>
        <p:grpSp>
          <p:nvGrpSpPr>
            <p:cNvPr id="1687" name="Google Shape;1687;p125"/>
            <p:cNvGrpSpPr/>
            <p:nvPr/>
          </p:nvGrpSpPr>
          <p:grpSpPr>
            <a:xfrm>
              <a:off x="2714" y="3223"/>
              <a:ext cx="48" cy="87"/>
              <a:chOff x="2714" y="3223"/>
              <a:chExt cx="48" cy="87"/>
            </a:xfrm>
          </p:grpSpPr>
          <p:sp>
            <p:nvSpPr>
              <p:cNvPr id="1688" name="Google Shape;1688;p125"/>
              <p:cNvSpPr/>
              <p:nvPr/>
            </p:nvSpPr>
            <p:spPr>
              <a:xfrm>
                <a:off x="2714" y="3242"/>
                <a:ext cx="48" cy="68"/>
              </a:xfrm>
              <a:custGeom>
                <a:rect b="b" l="l" r="r" t="t"/>
                <a:pathLst>
                  <a:path extrusionOk="0" h="68" w="48">
                    <a:moveTo>
                      <a:pt x="27" y="67"/>
                    </a:moveTo>
                    <a:lnTo>
                      <a:pt x="0" y="0"/>
                    </a:lnTo>
                    <a:lnTo>
                      <a:pt x="27" y="0"/>
                    </a:lnTo>
                    <a:lnTo>
                      <a:pt x="47" y="0"/>
                    </a:lnTo>
                    <a:lnTo>
                      <a:pt x="27"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9" name="Google Shape;1689;p125"/>
              <p:cNvCxnSpPr/>
              <p:nvPr/>
            </p:nvCxnSpPr>
            <p:spPr>
              <a:xfrm>
                <a:off x="2745"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690" name="Google Shape;1690;p125"/>
            <p:cNvCxnSpPr/>
            <p:nvPr/>
          </p:nvCxnSpPr>
          <p:spPr>
            <a:xfrm>
              <a:off x="2808" y="3343"/>
              <a:ext cx="39" cy="0"/>
            </a:xfrm>
            <a:prstGeom prst="straightConnector1">
              <a:avLst/>
            </a:prstGeom>
            <a:noFill/>
            <a:ln cap="flat" cmpd="sng" w="12700">
              <a:solidFill>
                <a:srgbClr val="000000"/>
              </a:solidFill>
              <a:prstDash val="solid"/>
              <a:round/>
              <a:headEnd len="sm" w="sm" type="none"/>
              <a:tailEnd len="sm" w="sm" type="none"/>
            </a:ln>
          </p:spPr>
        </p:cxnSp>
        <p:cxnSp>
          <p:nvCxnSpPr>
            <p:cNvPr id="1691" name="Google Shape;1691;p125"/>
            <p:cNvCxnSpPr/>
            <p:nvPr/>
          </p:nvCxnSpPr>
          <p:spPr>
            <a:xfrm>
              <a:off x="2808" y="3343"/>
              <a:ext cx="30" cy="0"/>
            </a:xfrm>
            <a:prstGeom prst="straightConnector1">
              <a:avLst/>
            </a:prstGeom>
            <a:noFill/>
            <a:ln cap="flat" cmpd="sng" w="12700">
              <a:solidFill>
                <a:srgbClr val="000000"/>
              </a:solidFill>
              <a:prstDash val="solid"/>
              <a:round/>
              <a:headEnd len="sm" w="sm" type="none"/>
              <a:tailEnd len="sm" w="sm" type="none"/>
            </a:ln>
          </p:spPr>
        </p:cxnSp>
        <p:grpSp>
          <p:nvGrpSpPr>
            <p:cNvPr id="1692" name="Google Shape;1692;p125"/>
            <p:cNvGrpSpPr/>
            <p:nvPr/>
          </p:nvGrpSpPr>
          <p:grpSpPr>
            <a:xfrm>
              <a:off x="2808" y="3223"/>
              <a:ext cx="48" cy="118"/>
              <a:chOff x="2808" y="3223"/>
              <a:chExt cx="48" cy="118"/>
            </a:xfrm>
          </p:grpSpPr>
          <p:sp>
            <p:nvSpPr>
              <p:cNvPr id="1693" name="Google Shape;1693;p125"/>
              <p:cNvSpPr/>
              <p:nvPr/>
            </p:nvSpPr>
            <p:spPr>
              <a:xfrm>
                <a:off x="2808" y="3223"/>
                <a:ext cx="48" cy="68"/>
              </a:xfrm>
              <a:custGeom>
                <a:rect b="b" l="l" r="r" t="t"/>
                <a:pathLst>
                  <a:path extrusionOk="0" h="68" w="48">
                    <a:moveTo>
                      <a:pt x="27" y="0"/>
                    </a:moveTo>
                    <a:lnTo>
                      <a:pt x="47"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94" name="Google Shape;1694;p125"/>
              <p:cNvCxnSpPr/>
              <p:nvPr/>
            </p:nvCxnSpPr>
            <p:spPr>
              <a:xfrm rot="10800000">
                <a:off x="2839" y="3290"/>
                <a:ext cx="0" cy="51"/>
              </a:xfrm>
              <a:prstGeom prst="straightConnector1">
                <a:avLst/>
              </a:prstGeom>
              <a:noFill/>
              <a:ln cap="flat" cmpd="sng" w="12700">
                <a:solidFill>
                  <a:srgbClr val="000000"/>
                </a:solidFill>
                <a:prstDash val="solid"/>
                <a:round/>
                <a:headEnd len="sm" w="sm" type="none"/>
                <a:tailEnd len="sm" w="sm" type="none"/>
              </a:ln>
            </p:spPr>
          </p:cxnSp>
        </p:grpSp>
      </p:grpSp>
      <p:grpSp>
        <p:nvGrpSpPr>
          <p:cNvPr id="1695" name="Google Shape;1695;p125"/>
          <p:cNvGrpSpPr/>
          <p:nvPr/>
        </p:nvGrpSpPr>
        <p:grpSpPr>
          <a:xfrm>
            <a:off x="4300817" y="5116513"/>
            <a:ext cx="271184" cy="241300"/>
            <a:chOff x="2934" y="3223"/>
            <a:chExt cx="185" cy="152"/>
          </a:xfrm>
        </p:grpSpPr>
        <p:sp>
          <p:nvSpPr>
            <p:cNvPr id="1696" name="Google Shape;1696;p125"/>
            <p:cNvSpPr/>
            <p:nvPr/>
          </p:nvSpPr>
          <p:spPr>
            <a:xfrm>
              <a:off x="2934" y="3304"/>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97" name="Google Shape;1697;p125"/>
            <p:cNvCxnSpPr/>
            <p:nvPr/>
          </p:nvCxnSpPr>
          <p:spPr>
            <a:xfrm flipH="1" rot="10800000">
              <a:off x="2995" y="3319"/>
              <a:ext cx="48" cy="30"/>
            </a:xfrm>
            <a:prstGeom prst="straightConnector1">
              <a:avLst/>
            </a:prstGeom>
            <a:noFill/>
            <a:ln cap="flat" cmpd="sng" w="12700">
              <a:solidFill>
                <a:srgbClr val="000000"/>
              </a:solidFill>
              <a:prstDash val="solid"/>
              <a:round/>
              <a:headEnd len="sm" w="sm" type="none"/>
              <a:tailEnd len="sm" w="sm" type="none"/>
            </a:ln>
          </p:spPr>
        </p:cxnSp>
        <p:grpSp>
          <p:nvGrpSpPr>
            <p:cNvPr id="1698" name="Google Shape;1698;p125"/>
            <p:cNvGrpSpPr/>
            <p:nvPr/>
          </p:nvGrpSpPr>
          <p:grpSpPr>
            <a:xfrm>
              <a:off x="2977" y="3223"/>
              <a:ext cx="48" cy="87"/>
              <a:chOff x="2977" y="3223"/>
              <a:chExt cx="48" cy="87"/>
            </a:xfrm>
          </p:grpSpPr>
          <p:sp>
            <p:nvSpPr>
              <p:cNvPr id="1699" name="Google Shape;1699;p125"/>
              <p:cNvSpPr/>
              <p:nvPr/>
            </p:nvSpPr>
            <p:spPr>
              <a:xfrm>
                <a:off x="2977" y="3242"/>
                <a:ext cx="48" cy="68"/>
              </a:xfrm>
              <a:custGeom>
                <a:rect b="b" l="l" r="r" t="t"/>
                <a:pathLst>
                  <a:path extrusionOk="0" h="68" w="48">
                    <a:moveTo>
                      <a:pt x="18" y="67"/>
                    </a:moveTo>
                    <a:lnTo>
                      <a:pt x="0" y="0"/>
                    </a:lnTo>
                    <a:lnTo>
                      <a:pt x="18" y="0"/>
                    </a:lnTo>
                    <a:lnTo>
                      <a:pt x="47" y="0"/>
                    </a:lnTo>
                    <a:lnTo>
                      <a:pt x="18"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00" name="Google Shape;1700;p125"/>
              <p:cNvCxnSpPr/>
              <p:nvPr/>
            </p:nvCxnSpPr>
            <p:spPr>
              <a:xfrm>
                <a:off x="2999"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01" name="Google Shape;1701;p125"/>
            <p:cNvCxnSpPr/>
            <p:nvPr/>
          </p:nvCxnSpPr>
          <p:spPr>
            <a:xfrm>
              <a:off x="3062" y="3343"/>
              <a:ext cx="39" cy="0"/>
            </a:xfrm>
            <a:prstGeom prst="straightConnector1">
              <a:avLst/>
            </a:prstGeom>
            <a:noFill/>
            <a:ln cap="flat" cmpd="sng" w="12700">
              <a:solidFill>
                <a:srgbClr val="000000"/>
              </a:solidFill>
              <a:prstDash val="solid"/>
              <a:round/>
              <a:headEnd len="sm" w="sm" type="none"/>
              <a:tailEnd len="sm" w="sm" type="none"/>
            </a:ln>
          </p:spPr>
        </p:cxnSp>
        <p:cxnSp>
          <p:nvCxnSpPr>
            <p:cNvPr id="1702" name="Google Shape;1702;p125"/>
            <p:cNvCxnSpPr/>
            <p:nvPr/>
          </p:nvCxnSpPr>
          <p:spPr>
            <a:xfrm>
              <a:off x="3062" y="3343"/>
              <a:ext cx="30" cy="0"/>
            </a:xfrm>
            <a:prstGeom prst="straightConnector1">
              <a:avLst/>
            </a:prstGeom>
            <a:noFill/>
            <a:ln cap="flat" cmpd="sng" w="12700">
              <a:solidFill>
                <a:srgbClr val="000000"/>
              </a:solidFill>
              <a:prstDash val="solid"/>
              <a:round/>
              <a:headEnd len="sm" w="sm" type="none"/>
              <a:tailEnd len="sm" w="sm" type="none"/>
            </a:ln>
          </p:spPr>
        </p:cxnSp>
        <p:grpSp>
          <p:nvGrpSpPr>
            <p:cNvPr id="1703" name="Google Shape;1703;p125"/>
            <p:cNvGrpSpPr/>
            <p:nvPr/>
          </p:nvGrpSpPr>
          <p:grpSpPr>
            <a:xfrm>
              <a:off x="3062" y="3223"/>
              <a:ext cx="57" cy="118"/>
              <a:chOff x="3062" y="3223"/>
              <a:chExt cx="57" cy="118"/>
            </a:xfrm>
          </p:grpSpPr>
          <p:sp>
            <p:nvSpPr>
              <p:cNvPr id="1704" name="Google Shape;1704;p125"/>
              <p:cNvSpPr/>
              <p:nvPr/>
            </p:nvSpPr>
            <p:spPr>
              <a:xfrm>
                <a:off x="3062" y="3223"/>
                <a:ext cx="57" cy="68"/>
              </a:xfrm>
              <a:custGeom>
                <a:rect b="b" l="l" r="r" t="t"/>
                <a:pathLst>
                  <a:path extrusionOk="0" h="68" w="57">
                    <a:moveTo>
                      <a:pt x="27" y="0"/>
                    </a:moveTo>
                    <a:lnTo>
                      <a:pt x="56"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05" name="Google Shape;1705;p125"/>
              <p:cNvCxnSpPr/>
              <p:nvPr/>
            </p:nvCxnSpPr>
            <p:spPr>
              <a:xfrm rot="10800000">
                <a:off x="3093" y="3290"/>
                <a:ext cx="0" cy="51"/>
              </a:xfrm>
              <a:prstGeom prst="straightConnector1">
                <a:avLst/>
              </a:prstGeom>
              <a:noFill/>
              <a:ln cap="flat" cmpd="sng" w="12700">
                <a:solidFill>
                  <a:srgbClr val="000000"/>
                </a:solidFill>
                <a:prstDash val="solid"/>
                <a:round/>
                <a:headEnd len="sm" w="sm" type="none"/>
                <a:tailEnd len="sm" w="sm" type="none"/>
              </a:ln>
            </p:spPr>
          </p:cxnSp>
        </p:grpSp>
      </p:grpSp>
      <p:grpSp>
        <p:nvGrpSpPr>
          <p:cNvPr id="1706" name="Google Shape;1706;p125"/>
          <p:cNvGrpSpPr/>
          <p:nvPr/>
        </p:nvGrpSpPr>
        <p:grpSpPr>
          <a:xfrm>
            <a:off x="4963384" y="5116514"/>
            <a:ext cx="256525" cy="225425"/>
            <a:chOff x="3386" y="3223"/>
            <a:chExt cx="175" cy="142"/>
          </a:xfrm>
        </p:grpSpPr>
        <p:sp>
          <p:nvSpPr>
            <p:cNvPr id="1707" name="Google Shape;1707;p125"/>
            <p:cNvSpPr/>
            <p:nvPr/>
          </p:nvSpPr>
          <p:spPr>
            <a:xfrm>
              <a:off x="3386" y="3294"/>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08" name="Google Shape;1708;p125"/>
            <p:cNvCxnSpPr/>
            <p:nvPr/>
          </p:nvCxnSpPr>
          <p:spPr>
            <a:xfrm flipH="1" rot="10800000">
              <a:off x="3448" y="3319"/>
              <a:ext cx="47" cy="30"/>
            </a:xfrm>
            <a:prstGeom prst="straightConnector1">
              <a:avLst/>
            </a:prstGeom>
            <a:noFill/>
            <a:ln cap="flat" cmpd="sng" w="12700">
              <a:solidFill>
                <a:srgbClr val="000000"/>
              </a:solidFill>
              <a:prstDash val="solid"/>
              <a:round/>
              <a:headEnd len="sm" w="sm" type="none"/>
              <a:tailEnd len="sm" w="sm" type="none"/>
            </a:ln>
          </p:spPr>
        </p:cxnSp>
        <p:grpSp>
          <p:nvGrpSpPr>
            <p:cNvPr id="1709" name="Google Shape;1709;p125"/>
            <p:cNvGrpSpPr/>
            <p:nvPr/>
          </p:nvGrpSpPr>
          <p:grpSpPr>
            <a:xfrm>
              <a:off x="3429" y="3223"/>
              <a:ext cx="48" cy="78"/>
              <a:chOff x="3429" y="3223"/>
              <a:chExt cx="48" cy="78"/>
            </a:xfrm>
          </p:grpSpPr>
          <p:sp>
            <p:nvSpPr>
              <p:cNvPr id="1710" name="Google Shape;1710;p125"/>
              <p:cNvSpPr/>
              <p:nvPr/>
            </p:nvSpPr>
            <p:spPr>
              <a:xfrm>
                <a:off x="3429" y="3232"/>
                <a:ext cx="48" cy="69"/>
              </a:xfrm>
              <a:custGeom>
                <a:rect b="b" l="l" r="r" t="t"/>
                <a:pathLst>
                  <a:path extrusionOk="0" h="69" w="48">
                    <a:moveTo>
                      <a:pt x="18" y="68"/>
                    </a:moveTo>
                    <a:lnTo>
                      <a:pt x="0" y="0"/>
                    </a:lnTo>
                    <a:lnTo>
                      <a:pt x="18" y="0"/>
                    </a:lnTo>
                    <a:lnTo>
                      <a:pt x="47" y="0"/>
                    </a:lnTo>
                    <a:lnTo>
                      <a:pt x="18"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11" name="Google Shape;1711;p125"/>
              <p:cNvCxnSpPr/>
              <p:nvPr/>
            </p:nvCxnSpPr>
            <p:spPr>
              <a:xfrm>
                <a:off x="3451" y="3223"/>
                <a:ext cx="0" cy="11"/>
              </a:xfrm>
              <a:prstGeom prst="straightConnector1">
                <a:avLst/>
              </a:prstGeom>
              <a:noFill/>
              <a:ln cap="flat" cmpd="sng" w="12700">
                <a:solidFill>
                  <a:srgbClr val="000000"/>
                </a:solidFill>
                <a:prstDash val="solid"/>
                <a:round/>
                <a:headEnd len="sm" w="sm" type="none"/>
                <a:tailEnd len="sm" w="sm" type="none"/>
              </a:ln>
            </p:spPr>
          </p:cxnSp>
        </p:grpSp>
        <p:cxnSp>
          <p:nvCxnSpPr>
            <p:cNvPr id="1712" name="Google Shape;1712;p125"/>
            <p:cNvCxnSpPr/>
            <p:nvPr/>
          </p:nvCxnSpPr>
          <p:spPr>
            <a:xfrm>
              <a:off x="3513" y="3343"/>
              <a:ext cx="41" cy="0"/>
            </a:xfrm>
            <a:prstGeom prst="straightConnector1">
              <a:avLst/>
            </a:prstGeom>
            <a:noFill/>
            <a:ln cap="flat" cmpd="sng" w="12700">
              <a:solidFill>
                <a:srgbClr val="000000"/>
              </a:solidFill>
              <a:prstDash val="solid"/>
              <a:round/>
              <a:headEnd len="sm" w="sm" type="none"/>
              <a:tailEnd len="sm" w="sm" type="none"/>
            </a:ln>
          </p:spPr>
        </p:cxnSp>
        <p:cxnSp>
          <p:nvCxnSpPr>
            <p:cNvPr id="1713" name="Google Shape;1713;p125"/>
            <p:cNvCxnSpPr/>
            <p:nvPr/>
          </p:nvCxnSpPr>
          <p:spPr>
            <a:xfrm>
              <a:off x="3513" y="3343"/>
              <a:ext cx="31" cy="0"/>
            </a:xfrm>
            <a:prstGeom prst="straightConnector1">
              <a:avLst/>
            </a:prstGeom>
            <a:noFill/>
            <a:ln cap="flat" cmpd="sng" w="12700">
              <a:solidFill>
                <a:srgbClr val="000000"/>
              </a:solidFill>
              <a:prstDash val="solid"/>
              <a:round/>
              <a:headEnd len="sm" w="sm" type="none"/>
              <a:tailEnd len="sm" w="sm" type="none"/>
            </a:ln>
          </p:spPr>
        </p:cxnSp>
        <p:grpSp>
          <p:nvGrpSpPr>
            <p:cNvPr id="1714" name="Google Shape;1714;p125"/>
            <p:cNvGrpSpPr/>
            <p:nvPr/>
          </p:nvGrpSpPr>
          <p:grpSpPr>
            <a:xfrm>
              <a:off x="3513" y="3223"/>
              <a:ext cx="48" cy="118"/>
              <a:chOff x="3513" y="3223"/>
              <a:chExt cx="48" cy="118"/>
            </a:xfrm>
          </p:grpSpPr>
          <p:sp>
            <p:nvSpPr>
              <p:cNvPr id="1715" name="Google Shape;1715;p125"/>
              <p:cNvSpPr/>
              <p:nvPr/>
            </p:nvSpPr>
            <p:spPr>
              <a:xfrm>
                <a:off x="3513" y="3223"/>
                <a:ext cx="48" cy="68"/>
              </a:xfrm>
              <a:custGeom>
                <a:rect b="b" l="l" r="r" t="t"/>
                <a:pathLst>
                  <a:path extrusionOk="0" h="68" w="48">
                    <a:moveTo>
                      <a:pt x="28" y="0"/>
                    </a:moveTo>
                    <a:lnTo>
                      <a:pt x="47" y="67"/>
                    </a:lnTo>
                    <a:lnTo>
                      <a:pt x="28" y="67"/>
                    </a:lnTo>
                    <a:lnTo>
                      <a:pt x="0" y="67"/>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16" name="Google Shape;1716;p125"/>
              <p:cNvCxnSpPr/>
              <p:nvPr/>
            </p:nvCxnSpPr>
            <p:spPr>
              <a:xfrm rot="10800000">
                <a:off x="3546" y="3290"/>
                <a:ext cx="0" cy="51"/>
              </a:xfrm>
              <a:prstGeom prst="straightConnector1">
                <a:avLst/>
              </a:prstGeom>
              <a:noFill/>
              <a:ln cap="flat" cmpd="sng" w="12700">
                <a:solidFill>
                  <a:srgbClr val="000000"/>
                </a:solidFill>
                <a:prstDash val="solid"/>
                <a:round/>
                <a:headEnd len="sm" w="sm" type="none"/>
                <a:tailEnd len="sm" w="sm" type="none"/>
              </a:ln>
            </p:spPr>
          </p:cxnSp>
        </p:grpSp>
      </p:grpSp>
      <p:sp>
        <p:nvSpPr>
          <p:cNvPr id="1717" name="Google Shape;1717;p125"/>
          <p:cNvSpPr/>
          <p:nvPr/>
        </p:nvSpPr>
        <p:spPr>
          <a:xfrm>
            <a:off x="5665528" y="5245101"/>
            <a:ext cx="171505" cy="11271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18" name="Google Shape;1718;p125"/>
          <p:cNvCxnSpPr/>
          <p:nvPr/>
        </p:nvCxnSpPr>
        <p:spPr>
          <a:xfrm flipH="1" rot="10800000">
            <a:off x="5728559" y="5284789"/>
            <a:ext cx="71827" cy="46037"/>
          </a:xfrm>
          <a:prstGeom prst="straightConnector1">
            <a:avLst/>
          </a:prstGeom>
          <a:noFill/>
          <a:ln cap="flat" cmpd="sng" w="12700">
            <a:solidFill>
              <a:srgbClr val="000000"/>
            </a:solidFill>
            <a:prstDash val="solid"/>
            <a:round/>
            <a:headEnd len="sm" w="sm" type="none"/>
            <a:tailEnd len="sm" w="sm" type="none"/>
          </a:ln>
        </p:spPr>
      </p:cxnSp>
      <p:grpSp>
        <p:nvGrpSpPr>
          <p:cNvPr id="1719" name="Google Shape;1719;p125"/>
          <p:cNvGrpSpPr/>
          <p:nvPr/>
        </p:nvGrpSpPr>
        <p:grpSpPr>
          <a:xfrm>
            <a:off x="5716833" y="5116513"/>
            <a:ext cx="68896" cy="138112"/>
            <a:chOff x="3900" y="3223"/>
            <a:chExt cx="48" cy="87"/>
          </a:xfrm>
        </p:grpSpPr>
        <p:sp>
          <p:nvSpPr>
            <p:cNvPr id="1720" name="Google Shape;1720;p125"/>
            <p:cNvSpPr/>
            <p:nvPr/>
          </p:nvSpPr>
          <p:spPr>
            <a:xfrm>
              <a:off x="3900" y="3242"/>
              <a:ext cx="48" cy="68"/>
            </a:xfrm>
            <a:custGeom>
              <a:rect b="b" l="l" r="r" t="t"/>
              <a:pathLst>
                <a:path extrusionOk="0" h="68" w="48">
                  <a:moveTo>
                    <a:pt x="27" y="67"/>
                  </a:moveTo>
                  <a:lnTo>
                    <a:pt x="0" y="0"/>
                  </a:lnTo>
                  <a:lnTo>
                    <a:pt x="27" y="0"/>
                  </a:lnTo>
                  <a:lnTo>
                    <a:pt x="47" y="0"/>
                  </a:lnTo>
                  <a:lnTo>
                    <a:pt x="27"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21" name="Google Shape;1721;p125"/>
            <p:cNvCxnSpPr/>
            <p:nvPr/>
          </p:nvCxnSpPr>
          <p:spPr>
            <a:xfrm>
              <a:off x="3931"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22" name="Google Shape;1722;p125"/>
          <p:cNvCxnSpPr/>
          <p:nvPr/>
        </p:nvCxnSpPr>
        <p:spPr>
          <a:xfrm>
            <a:off x="5854623" y="5307013"/>
            <a:ext cx="42510" cy="0"/>
          </a:xfrm>
          <a:prstGeom prst="straightConnector1">
            <a:avLst/>
          </a:prstGeom>
          <a:noFill/>
          <a:ln cap="flat" cmpd="sng" w="12700">
            <a:solidFill>
              <a:srgbClr val="000000"/>
            </a:solidFill>
            <a:prstDash val="solid"/>
            <a:round/>
            <a:headEnd len="sm" w="sm" type="none"/>
            <a:tailEnd len="sm" w="sm" type="none"/>
          </a:ln>
        </p:spPr>
      </p:cxnSp>
      <p:cxnSp>
        <p:nvCxnSpPr>
          <p:cNvPr id="1723" name="Google Shape;1723;p125"/>
          <p:cNvCxnSpPr/>
          <p:nvPr/>
        </p:nvCxnSpPr>
        <p:spPr>
          <a:xfrm>
            <a:off x="5854623" y="5307013"/>
            <a:ext cx="29317" cy="0"/>
          </a:xfrm>
          <a:prstGeom prst="straightConnector1">
            <a:avLst/>
          </a:prstGeom>
          <a:noFill/>
          <a:ln cap="flat" cmpd="sng" w="12700">
            <a:solidFill>
              <a:srgbClr val="000000"/>
            </a:solidFill>
            <a:prstDash val="solid"/>
            <a:round/>
            <a:headEnd len="sm" w="sm" type="none"/>
            <a:tailEnd len="sm" w="sm" type="none"/>
          </a:ln>
        </p:spPr>
      </p:cxnSp>
      <p:grpSp>
        <p:nvGrpSpPr>
          <p:cNvPr id="1724" name="Google Shape;1724;p125"/>
          <p:cNvGrpSpPr/>
          <p:nvPr/>
        </p:nvGrpSpPr>
        <p:grpSpPr>
          <a:xfrm>
            <a:off x="5854623" y="5116514"/>
            <a:ext cx="70361" cy="187325"/>
            <a:chOff x="3994" y="3223"/>
            <a:chExt cx="48" cy="118"/>
          </a:xfrm>
        </p:grpSpPr>
        <p:sp>
          <p:nvSpPr>
            <p:cNvPr id="1725" name="Google Shape;1725;p125"/>
            <p:cNvSpPr/>
            <p:nvPr/>
          </p:nvSpPr>
          <p:spPr>
            <a:xfrm>
              <a:off x="3994" y="3223"/>
              <a:ext cx="48" cy="68"/>
            </a:xfrm>
            <a:custGeom>
              <a:rect b="b" l="l" r="r" t="t"/>
              <a:pathLst>
                <a:path extrusionOk="0" h="68" w="48">
                  <a:moveTo>
                    <a:pt x="27" y="0"/>
                  </a:moveTo>
                  <a:lnTo>
                    <a:pt x="47"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26" name="Google Shape;1726;p125"/>
            <p:cNvCxnSpPr/>
            <p:nvPr/>
          </p:nvCxnSpPr>
          <p:spPr>
            <a:xfrm rot="10800000">
              <a:off x="4025" y="3290"/>
              <a:ext cx="0" cy="51"/>
            </a:xfrm>
            <a:prstGeom prst="straightConnector1">
              <a:avLst/>
            </a:prstGeom>
            <a:noFill/>
            <a:ln cap="flat" cmpd="sng" w="12700">
              <a:solidFill>
                <a:srgbClr val="000000"/>
              </a:solidFill>
              <a:prstDash val="solid"/>
              <a:round/>
              <a:headEnd len="sm" w="sm" type="none"/>
              <a:tailEnd len="sm" w="sm" type="none"/>
            </a:ln>
          </p:spPr>
        </p:cxnSp>
      </p:grpSp>
      <p:sp>
        <p:nvSpPr>
          <p:cNvPr id="1727" name="Google Shape;1727;p125"/>
          <p:cNvSpPr/>
          <p:nvPr/>
        </p:nvSpPr>
        <p:spPr>
          <a:xfrm>
            <a:off x="6039320" y="5245101"/>
            <a:ext cx="170039" cy="112713"/>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28" name="Google Shape;1728;p125"/>
          <p:cNvCxnSpPr/>
          <p:nvPr/>
        </p:nvCxnSpPr>
        <p:spPr>
          <a:xfrm flipH="1" rot="10800000">
            <a:off x="6102353" y="5291139"/>
            <a:ext cx="58634" cy="15875"/>
          </a:xfrm>
          <a:prstGeom prst="straightConnector1">
            <a:avLst/>
          </a:prstGeom>
          <a:noFill/>
          <a:ln cap="flat" cmpd="sng" w="12700">
            <a:solidFill>
              <a:srgbClr val="000000"/>
            </a:solidFill>
            <a:prstDash val="solid"/>
            <a:round/>
            <a:headEnd len="sm" w="sm" type="none"/>
            <a:tailEnd len="sm" w="sm" type="none"/>
          </a:ln>
        </p:spPr>
      </p:cxnSp>
      <p:grpSp>
        <p:nvGrpSpPr>
          <p:cNvPr id="1729" name="Google Shape;1729;p125"/>
          <p:cNvGrpSpPr/>
          <p:nvPr/>
        </p:nvGrpSpPr>
        <p:grpSpPr>
          <a:xfrm>
            <a:off x="6089159" y="5116513"/>
            <a:ext cx="83554" cy="138112"/>
            <a:chOff x="4154" y="3223"/>
            <a:chExt cx="57" cy="87"/>
          </a:xfrm>
        </p:grpSpPr>
        <p:sp>
          <p:nvSpPr>
            <p:cNvPr id="1730" name="Google Shape;1730;p125"/>
            <p:cNvSpPr/>
            <p:nvPr/>
          </p:nvSpPr>
          <p:spPr>
            <a:xfrm>
              <a:off x="4154" y="3242"/>
              <a:ext cx="57" cy="68"/>
            </a:xfrm>
            <a:custGeom>
              <a:rect b="b" l="l" r="r" t="t"/>
              <a:pathLst>
                <a:path extrusionOk="0" h="68" w="57">
                  <a:moveTo>
                    <a:pt x="18" y="67"/>
                  </a:moveTo>
                  <a:lnTo>
                    <a:pt x="0" y="0"/>
                  </a:lnTo>
                  <a:lnTo>
                    <a:pt x="18" y="0"/>
                  </a:lnTo>
                  <a:lnTo>
                    <a:pt x="56" y="0"/>
                  </a:lnTo>
                  <a:lnTo>
                    <a:pt x="18" y="67"/>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31" name="Google Shape;1731;p125"/>
            <p:cNvCxnSpPr/>
            <p:nvPr/>
          </p:nvCxnSpPr>
          <p:spPr>
            <a:xfrm>
              <a:off x="4176" y="3223"/>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32" name="Google Shape;1732;p125"/>
          <p:cNvCxnSpPr/>
          <p:nvPr/>
        </p:nvCxnSpPr>
        <p:spPr>
          <a:xfrm>
            <a:off x="6212291" y="5321300"/>
            <a:ext cx="58634" cy="0"/>
          </a:xfrm>
          <a:prstGeom prst="straightConnector1">
            <a:avLst/>
          </a:prstGeom>
          <a:noFill/>
          <a:ln cap="flat" cmpd="sng" w="12700">
            <a:solidFill>
              <a:srgbClr val="000000"/>
            </a:solidFill>
            <a:prstDash val="solid"/>
            <a:round/>
            <a:headEnd len="sm" w="sm" type="none"/>
            <a:tailEnd len="sm" w="sm" type="none"/>
          </a:ln>
        </p:spPr>
      </p:cxnSp>
      <p:cxnSp>
        <p:nvCxnSpPr>
          <p:cNvPr id="1733" name="Google Shape;1733;p125"/>
          <p:cNvCxnSpPr/>
          <p:nvPr/>
        </p:nvCxnSpPr>
        <p:spPr>
          <a:xfrm>
            <a:off x="6212292" y="5321300"/>
            <a:ext cx="45442" cy="0"/>
          </a:xfrm>
          <a:prstGeom prst="straightConnector1">
            <a:avLst/>
          </a:prstGeom>
          <a:noFill/>
          <a:ln cap="flat" cmpd="sng" w="12700">
            <a:solidFill>
              <a:srgbClr val="000000"/>
            </a:solidFill>
            <a:prstDash val="solid"/>
            <a:round/>
            <a:headEnd len="sm" w="sm" type="none"/>
            <a:tailEnd len="sm" w="sm" type="none"/>
          </a:ln>
        </p:spPr>
      </p:cxnSp>
      <p:grpSp>
        <p:nvGrpSpPr>
          <p:cNvPr id="1734" name="Google Shape;1734;p125"/>
          <p:cNvGrpSpPr/>
          <p:nvPr/>
        </p:nvGrpSpPr>
        <p:grpSpPr>
          <a:xfrm>
            <a:off x="6212291" y="5130801"/>
            <a:ext cx="85020" cy="187325"/>
            <a:chOff x="4238" y="3232"/>
            <a:chExt cx="58" cy="118"/>
          </a:xfrm>
        </p:grpSpPr>
        <p:sp>
          <p:nvSpPr>
            <p:cNvPr id="1735" name="Google Shape;1735;p125"/>
            <p:cNvSpPr/>
            <p:nvPr/>
          </p:nvSpPr>
          <p:spPr>
            <a:xfrm>
              <a:off x="4238" y="3232"/>
              <a:ext cx="58" cy="69"/>
            </a:xfrm>
            <a:custGeom>
              <a:rect b="b" l="l" r="r" t="t"/>
              <a:pathLst>
                <a:path extrusionOk="0" h="69" w="58">
                  <a:moveTo>
                    <a:pt x="28" y="0"/>
                  </a:moveTo>
                  <a:lnTo>
                    <a:pt x="57" y="68"/>
                  </a:lnTo>
                  <a:lnTo>
                    <a:pt x="28" y="68"/>
                  </a:lnTo>
                  <a:lnTo>
                    <a:pt x="0" y="68"/>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36" name="Google Shape;1736;p125"/>
            <p:cNvCxnSpPr/>
            <p:nvPr/>
          </p:nvCxnSpPr>
          <p:spPr>
            <a:xfrm rot="10800000">
              <a:off x="4270" y="3300"/>
              <a:ext cx="0" cy="50"/>
            </a:xfrm>
            <a:prstGeom prst="straightConnector1">
              <a:avLst/>
            </a:prstGeom>
            <a:noFill/>
            <a:ln cap="flat" cmpd="sng" w="12700">
              <a:solidFill>
                <a:srgbClr val="000000"/>
              </a:solidFill>
              <a:prstDash val="solid"/>
              <a:round/>
              <a:headEnd len="sm" w="sm" type="none"/>
              <a:tailEnd len="sm" w="sm" type="none"/>
            </a:ln>
          </p:spPr>
        </p:cxnSp>
      </p:grpSp>
      <p:sp>
        <p:nvSpPr>
          <p:cNvPr id="1737" name="Google Shape;1737;p125"/>
          <p:cNvSpPr/>
          <p:nvPr/>
        </p:nvSpPr>
        <p:spPr>
          <a:xfrm>
            <a:off x="3114941" y="5461001"/>
            <a:ext cx="639113" cy="2508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8" name="Google Shape;1738;p125"/>
          <p:cNvSpPr/>
          <p:nvPr/>
        </p:nvSpPr>
        <p:spPr>
          <a:xfrm>
            <a:off x="3197030" y="5521325"/>
            <a:ext cx="142187"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9" name="Google Shape;1739;p125"/>
          <p:cNvSpPr/>
          <p:nvPr/>
        </p:nvSpPr>
        <p:spPr>
          <a:xfrm>
            <a:off x="3183836" y="5629275"/>
            <a:ext cx="128995" cy="2063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0" name="Google Shape;1740;p125"/>
          <p:cNvSpPr/>
          <p:nvPr/>
        </p:nvSpPr>
        <p:spPr>
          <a:xfrm>
            <a:off x="3474075" y="5537201"/>
            <a:ext cx="142188" cy="34925"/>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125"/>
          <p:cNvSpPr/>
          <p:nvPr/>
        </p:nvSpPr>
        <p:spPr>
          <a:xfrm>
            <a:off x="3474075" y="5645150"/>
            <a:ext cx="142188" cy="1905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42" name="Google Shape;1742;p125"/>
          <p:cNvCxnSpPr/>
          <p:nvPr/>
        </p:nvCxnSpPr>
        <p:spPr>
          <a:xfrm>
            <a:off x="3107612" y="5537200"/>
            <a:ext cx="86486" cy="0"/>
          </a:xfrm>
          <a:prstGeom prst="straightConnector1">
            <a:avLst/>
          </a:prstGeom>
          <a:noFill/>
          <a:ln cap="flat" cmpd="sng" w="12700">
            <a:solidFill>
              <a:srgbClr val="000000"/>
            </a:solidFill>
            <a:prstDash val="solid"/>
            <a:round/>
            <a:headEnd len="sm" w="sm" type="none"/>
            <a:tailEnd len="sm" w="sm" type="none"/>
          </a:ln>
        </p:spPr>
      </p:cxnSp>
      <p:cxnSp>
        <p:nvCxnSpPr>
          <p:cNvPr id="1743" name="Google Shape;1743;p125"/>
          <p:cNvCxnSpPr/>
          <p:nvPr/>
        </p:nvCxnSpPr>
        <p:spPr>
          <a:xfrm flipH="1">
            <a:off x="3252732" y="5561014"/>
            <a:ext cx="13192" cy="65087"/>
          </a:xfrm>
          <a:prstGeom prst="straightConnector1">
            <a:avLst/>
          </a:prstGeom>
          <a:noFill/>
          <a:ln cap="flat" cmpd="sng" w="12700">
            <a:solidFill>
              <a:srgbClr val="000000"/>
            </a:solidFill>
            <a:prstDash val="solid"/>
            <a:round/>
            <a:headEnd len="sm" w="sm" type="none"/>
            <a:tailEnd len="sm" w="sm" type="none"/>
          </a:ln>
        </p:spPr>
      </p:cxnSp>
      <p:cxnSp>
        <p:nvCxnSpPr>
          <p:cNvPr id="1744" name="Google Shape;1744;p125"/>
          <p:cNvCxnSpPr/>
          <p:nvPr/>
        </p:nvCxnSpPr>
        <p:spPr>
          <a:xfrm>
            <a:off x="3315763" y="5567364"/>
            <a:ext cx="168574" cy="77787"/>
          </a:xfrm>
          <a:prstGeom prst="straightConnector1">
            <a:avLst/>
          </a:prstGeom>
          <a:noFill/>
          <a:ln cap="flat" cmpd="sng" w="12700">
            <a:solidFill>
              <a:srgbClr val="000000"/>
            </a:solidFill>
            <a:prstDash val="solid"/>
            <a:round/>
            <a:headEnd len="sm" w="sm" type="none"/>
            <a:tailEnd len="sm" w="sm" type="none"/>
          </a:ln>
        </p:spPr>
      </p:cxnSp>
      <p:cxnSp>
        <p:nvCxnSpPr>
          <p:cNvPr id="1745" name="Google Shape;1745;p125"/>
          <p:cNvCxnSpPr/>
          <p:nvPr/>
        </p:nvCxnSpPr>
        <p:spPr>
          <a:xfrm>
            <a:off x="3556163" y="5576889"/>
            <a:ext cx="0" cy="65087"/>
          </a:xfrm>
          <a:prstGeom prst="straightConnector1">
            <a:avLst/>
          </a:prstGeom>
          <a:noFill/>
          <a:ln cap="flat" cmpd="sng" w="12700">
            <a:solidFill>
              <a:srgbClr val="000000"/>
            </a:solidFill>
            <a:prstDash val="solid"/>
            <a:round/>
            <a:headEnd len="sm" w="sm" type="none"/>
            <a:tailEnd len="sm" w="sm" type="none"/>
          </a:ln>
        </p:spPr>
      </p:cxnSp>
      <p:cxnSp>
        <p:nvCxnSpPr>
          <p:cNvPr id="1746" name="Google Shape;1746;p125"/>
          <p:cNvCxnSpPr/>
          <p:nvPr/>
        </p:nvCxnSpPr>
        <p:spPr>
          <a:xfrm>
            <a:off x="3633854" y="5567363"/>
            <a:ext cx="140722" cy="0"/>
          </a:xfrm>
          <a:prstGeom prst="straightConnector1">
            <a:avLst/>
          </a:prstGeom>
          <a:noFill/>
          <a:ln cap="flat" cmpd="sng" w="12700">
            <a:solidFill>
              <a:srgbClr val="000000"/>
            </a:solidFill>
            <a:prstDash val="solid"/>
            <a:round/>
            <a:headEnd len="sm" w="sm" type="none"/>
            <a:tailEnd len="sm" w="sm" type="none"/>
          </a:ln>
        </p:spPr>
      </p:cxnSp>
      <p:sp>
        <p:nvSpPr>
          <p:cNvPr id="1747" name="Google Shape;1747;p125"/>
          <p:cNvSpPr/>
          <p:nvPr/>
        </p:nvSpPr>
        <p:spPr>
          <a:xfrm>
            <a:off x="3293775" y="5843588"/>
            <a:ext cx="156846" cy="11430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48" name="Google Shape;1748;p125"/>
          <p:cNvCxnSpPr/>
          <p:nvPr/>
        </p:nvCxnSpPr>
        <p:spPr>
          <a:xfrm flipH="1" rot="10800000">
            <a:off x="3358274" y="5884864"/>
            <a:ext cx="67429" cy="46037"/>
          </a:xfrm>
          <a:prstGeom prst="straightConnector1">
            <a:avLst/>
          </a:prstGeom>
          <a:noFill/>
          <a:ln cap="flat" cmpd="sng" w="12700">
            <a:solidFill>
              <a:srgbClr val="000000"/>
            </a:solidFill>
            <a:prstDash val="solid"/>
            <a:round/>
            <a:headEnd len="sm" w="sm" type="none"/>
            <a:tailEnd len="sm" w="sm" type="none"/>
          </a:ln>
        </p:spPr>
      </p:cxnSp>
      <p:grpSp>
        <p:nvGrpSpPr>
          <p:cNvPr id="1749" name="Google Shape;1749;p125"/>
          <p:cNvGrpSpPr/>
          <p:nvPr/>
        </p:nvGrpSpPr>
        <p:grpSpPr>
          <a:xfrm>
            <a:off x="3330421" y="5715000"/>
            <a:ext cx="82088" cy="139700"/>
            <a:chOff x="2272" y="3600"/>
            <a:chExt cx="56" cy="88"/>
          </a:xfrm>
        </p:grpSpPr>
        <p:sp>
          <p:nvSpPr>
            <p:cNvPr id="1750" name="Google Shape;1750;p125"/>
            <p:cNvSpPr/>
            <p:nvPr/>
          </p:nvSpPr>
          <p:spPr>
            <a:xfrm>
              <a:off x="2272" y="3619"/>
              <a:ext cx="56" cy="69"/>
            </a:xfrm>
            <a:custGeom>
              <a:rect b="b" l="l" r="r" t="t"/>
              <a:pathLst>
                <a:path extrusionOk="0" h="69" w="56">
                  <a:moveTo>
                    <a:pt x="27" y="68"/>
                  </a:moveTo>
                  <a:lnTo>
                    <a:pt x="0" y="0"/>
                  </a:lnTo>
                  <a:lnTo>
                    <a:pt x="27" y="0"/>
                  </a:lnTo>
                  <a:lnTo>
                    <a:pt x="55" y="0"/>
                  </a:lnTo>
                  <a:lnTo>
                    <a:pt x="27" y="68"/>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51" name="Google Shape;1751;p125"/>
            <p:cNvCxnSpPr/>
            <p:nvPr/>
          </p:nvCxnSpPr>
          <p:spPr>
            <a:xfrm>
              <a:off x="2303" y="3600"/>
              <a:ext cx="0" cy="21"/>
            </a:xfrm>
            <a:prstGeom prst="straightConnector1">
              <a:avLst/>
            </a:prstGeom>
            <a:noFill/>
            <a:ln cap="flat" cmpd="sng" w="12700">
              <a:solidFill>
                <a:srgbClr val="000000"/>
              </a:solidFill>
              <a:prstDash val="solid"/>
              <a:round/>
              <a:headEnd len="sm" w="sm" type="none"/>
              <a:tailEnd len="sm" w="sm" type="none"/>
            </a:ln>
          </p:spPr>
        </p:cxnSp>
      </p:grpSp>
      <p:cxnSp>
        <p:nvCxnSpPr>
          <p:cNvPr id="1752" name="Google Shape;1752;p125"/>
          <p:cNvCxnSpPr/>
          <p:nvPr/>
        </p:nvCxnSpPr>
        <p:spPr>
          <a:xfrm>
            <a:off x="3468212" y="5921375"/>
            <a:ext cx="41044" cy="0"/>
          </a:xfrm>
          <a:prstGeom prst="straightConnector1">
            <a:avLst/>
          </a:prstGeom>
          <a:noFill/>
          <a:ln cap="flat" cmpd="sng" w="12700">
            <a:solidFill>
              <a:srgbClr val="000000"/>
            </a:solidFill>
            <a:prstDash val="solid"/>
            <a:round/>
            <a:headEnd len="sm" w="sm" type="none"/>
            <a:tailEnd len="sm" w="sm" type="none"/>
          </a:ln>
        </p:spPr>
      </p:cxnSp>
      <p:cxnSp>
        <p:nvCxnSpPr>
          <p:cNvPr id="1753" name="Google Shape;1753;p125"/>
          <p:cNvCxnSpPr/>
          <p:nvPr/>
        </p:nvCxnSpPr>
        <p:spPr>
          <a:xfrm>
            <a:off x="3468212" y="5921375"/>
            <a:ext cx="29317" cy="0"/>
          </a:xfrm>
          <a:prstGeom prst="straightConnector1">
            <a:avLst/>
          </a:prstGeom>
          <a:noFill/>
          <a:ln cap="flat" cmpd="sng" w="12700">
            <a:solidFill>
              <a:srgbClr val="000000"/>
            </a:solidFill>
            <a:prstDash val="solid"/>
            <a:round/>
            <a:headEnd len="sm" w="sm" type="none"/>
            <a:tailEnd len="sm" w="sm" type="none"/>
          </a:ln>
        </p:spPr>
      </p:cxnSp>
      <p:grpSp>
        <p:nvGrpSpPr>
          <p:cNvPr id="1754" name="Google Shape;1754;p125"/>
          <p:cNvGrpSpPr/>
          <p:nvPr/>
        </p:nvGrpSpPr>
        <p:grpSpPr>
          <a:xfrm>
            <a:off x="3468212" y="5730876"/>
            <a:ext cx="83554" cy="187325"/>
            <a:chOff x="2366" y="3610"/>
            <a:chExt cx="57" cy="118"/>
          </a:xfrm>
        </p:grpSpPr>
        <p:sp>
          <p:nvSpPr>
            <p:cNvPr id="1755" name="Google Shape;1755;p125"/>
            <p:cNvSpPr/>
            <p:nvPr/>
          </p:nvSpPr>
          <p:spPr>
            <a:xfrm>
              <a:off x="2366" y="3610"/>
              <a:ext cx="57" cy="68"/>
            </a:xfrm>
            <a:custGeom>
              <a:rect b="b" l="l" r="r" t="t"/>
              <a:pathLst>
                <a:path extrusionOk="0" h="68" w="57">
                  <a:moveTo>
                    <a:pt x="27" y="0"/>
                  </a:moveTo>
                  <a:lnTo>
                    <a:pt x="56" y="67"/>
                  </a:lnTo>
                  <a:lnTo>
                    <a:pt x="27" y="67"/>
                  </a:lnTo>
                  <a:lnTo>
                    <a:pt x="0" y="67"/>
                  </a:lnTo>
                  <a:lnTo>
                    <a:pt x="27"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56" name="Google Shape;1756;p125"/>
            <p:cNvCxnSpPr/>
            <p:nvPr/>
          </p:nvCxnSpPr>
          <p:spPr>
            <a:xfrm rot="10800000">
              <a:off x="2397" y="3677"/>
              <a:ext cx="0" cy="51"/>
            </a:xfrm>
            <a:prstGeom prst="straightConnector1">
              <a:avLst/>
            </a:prstGeom>
            <a:noFill/>
            <a:ln cap="flat" cmpd="sng" w="12700">
              <a:solidFill>
                <a:srgbClr val="000000"/>
              </a:solidFill>
              <a:prstDash val="solid"/>
              <a:round/>
              <a:headEnd len="sm" w="sm" type="none"/>
              <a:tailEnd len="sm" w="sm" type="none"/>
            </a:ln>
          </p:spPr>
        </p:cxnSp>
      </p:grpSp>
      <p:grpSp>
        <p:nvGrpSpPr>
          <p:cNvPr id="1757" name="Google Shape;1757;p125"/>
          <p:cNvGrpSpPr/>
          <p:nvPr/>
        </p:nvGrpSpPr>
        <p:grpSpPr>
          <a:xfrm>
            <a:off x="2722092" y="5099050"/>
            <a:ext cx="373792" cy="357188"/>
            <a:chOff x="1857" y="3212"/>
            <a:chExt cx="255" cy="225"/>
          </a:xfrm>
        </p:grpSpPr>
        <p:sp>
          <p:nvSpPr>
            <p:cNvPr id="1758" name="Google Shape;1758;p125"/>
            <p:cNvSpPr/>
            <p:nvPr/>
          </p:nvSpPr>
          <p:spPr>
            <a:xfrm>
              <a:off x="2026" y="3367"/>
              <a:ext cx="86" cy="70"/>
            </a:xfrm>
            <a:custGeom>
              <a:rect b="b" l="l" r="r" t="t"/>
              <a:pathLst>
                <a:path extrusionOk="0" h="70" w="86">
                  <a:moveTo>
                    <a:pt x="85" y="69"/>
                  </a:moveTo>
                  <a:lnTo>
                    <a:pt x="0" y="29"/>
                  </a:lnTo>
                  <a:lnTo>
                    <a:pt x="28" y="10"/>
                  </a:lnTo>
                  <a:lnTo>
                    <a:pt x="47" y="0"/>
                  </a:lnTo>
                  <a:lnTo>
                    <a:pt x="85" y="69"/>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59" name="Google Shape;1759;p125"/>
            <p:cNvCxnSpPr/>
            <p:nvPr/>
          </p:nvCxnSpPr>
          <p:spPr>
            <a:xfrm>
              <a:off x="1857" y="3212"/>
              <a:ext cx="208" cy="176"/>
            </a:xfrm>
            <a:prstGeom prst="straightConnector1">
              <a:avLst/>
            </a:prstGeom>
            <a:noFill/>
            <a:ln cap="flat" cmpd="sng" w="12700">
              <a:solidFill>
                <a:srgbClr val="000000"/>
              </a:solidFill>
              <a:prstDash val="solid"/>
              <a:round/>
              <a:headEnd len="sm" w="sm" type="none"/>
              <a:tailEnd len="sm" w="sm" type="none"/>
            </a:ln>
          </p:spPr>
        </p:cxnSp>
      </p:grpSp>
      <p:grpSp>
        <p:nvGrpSpPr>
          <p:cNvPr id="1760" name="Google Shape;1760;p125"/>
          <p:cNvGrpSpPr/>
          <p:nvPr/>
        </p:nvGrpSpPr>
        <p:grpSpPr>
          <a:xfrm>
            <a:off x="3756986" y="5068888"/>
            <a:ext cx="1021700" cy="615950"/>
            <a:chOff x="2563" y="3193"/>
            <a:chExt cx="697" cy="388"/>
          </a:xfrm>
        </p:grpSpPr>
        <p:sp>
          <p:nvSpPr>
            <p:cNvPr id="1761" name="Google Shape;1761;p125"/>
            <p:cNvSpPr/>
            <p:nvPr/>
          </p:nvSpPr>
          <p:spPr>
            <a:xfrm>
              <a:off x="3165" y="3193"/>
              <a:ext cx="95" cy="50"/>
            </a:xfrm>
            <a:custGeom>
              <a:rect b="b" l="l" r="r" t="t"/>
              <a:pathLst>
                <a:path extrusionOk="0" h="50" w="95">
                  <a:moveTo>
                    <a:pt x="94" y="0"/>
                  </a:moveTo>
                  <a:lnTo>
                    <a:pt x="28" y="49"/>
                  </a:lnTo>
                  <a:lnTo>
                    <a:pt x="18" y="38"/>
                  </a:lnTo>
                  <a:lnTo>
                    <a:pt x="0" y="29"/>
                  </a:lnTo>
                  <a:lnTo>
                    <a:pt x="94"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62" name="Google Shape;1762;p125"/>
            <p:cNvCxnSpPr/>
            <p:nvPr/>
          </p:nvCxnSpPr>
          <p:spPr>
            <a:xfrm flipH="1" rot="10800000">
              <a:off x="2563" y="3232"/>
              <a:ext cx="631" cy="349"/>
            </a:xfrm>
            <a:prstGeom prst="straightConnector1">
              <a:avLst/>
            </a:prstGeom>
            <a:noFill/>
            <a:ln cap="flat" cmpd="sng" w="12700">
              <a:solidFill>
                <a:srgbClr val="000000"/>
              </a:solidFill>
              <a:prstDash val="solid"/>
              <a:round/>
              <a:headEnd len="sm" w="sm" type="none"/>
              <a:tailEnd len="sm" w="sm" type="none"/>
            </a:ln>
          </p:spPr>
        </p:cxnSp>
      </p:grpSp>
      <p:cxnSp>
        <p:nvCxnSpPr>
          <p:cNvPr id="1763" name="Google Shape;1763;p125"/>
          <p:cNvCxnSpPr/>
          <p:nvPr/>
        </p:nvCxnSpPr>
        <p:spPr>
          <a:xfrm>
            <a:off x="2900927" y="4743450"/>
            <a:ext cx="1492240" cy="522288"/>
          </a:xfrm>
          <a:prstGeom prst="straightConnector1">
            <a:avLst/>
          </a:prstGeom>
          <a:noFill/>
          <a:ln cap="flat" cmpd="sng" w="25400">
            <a:solidFill>
              <a:schemeClr val="lt2"/>
            </a:solidFill>
            <a:prstDash val="solid"/>
            <a:round/>
            <a:headEnd len="sm" w="sm" type="none"/>
            <a:tailEnd len="sm" w="sm" type="none"/>
          </a:ln>
        </p:spPr>
      </p:cxnSp>
      <p:cxnSp>
        <p:nvCxnSpPr>
          <p:cNvPr id="1764" name="Google Shape;1764;p125"/>
          <p:cNvCxnSpPr/>
          <p:nvPr/>
        </p:nvCxnSpPr>
        <p:spPr>
          <a:xfrm flipH="1" rot="10800000">
            <a:off x="3025524" y="4775200"/>
            <a:ext cx="1630030" cy="446088"/>
          </a:xfrm>
          <a:prstGeom prst="straightConnector1">
            <a:avLst/>
          </a:prstGeom>
          <a:noFill/>
          <a:ln cap="flat" cmpd="sng" w="25400">
            <a:solidFill>
              <a:schemeClr val="lt2"/>
            </a:solidFill>
            <a:prstDash val="solid"/>
            <a:round/>
            <a:headEnd len="sm" w="sm" type="none"/>
            <a:tailEnd len="sm" w="sm" type="none"/>
          </a:ln>
        </p:spPr>
      </p:cxnSp>
      <p:sp>
        <p:nvSpPr>
          <p:cNvPr id="1765" name="Google Shape;1765;p125"/>
          <p:cNvSpPr/>
          <p:nvPr/>
        </p:nvSpPr>
        <p:spPr>
          <a:xfrm>
            <a:off x="3038717" y="1735139"/>
            <a:ext cx="3287911" cy="511175"/>
          </a:xfrm>
          <a:custGeom>
            <a:rect b="b" l="l" r="r" t="t"/>
            <a:pathLst>
              <a:path extrusionOk="0" h="322" w="2243">
                <a:moveTo>
                  <a:pt x="0" y="122"/>
                </a:moveTo>
                <a:lnTo>
                  <a:pt x="0" y="132"/>
                </a:lnTo>
                <a:lnTo>
                  <a:pt x="9" y="170"/>
                </a:lnTo>
                <a:lnTo>
                  <a:pt x="9" y="179"/>
                </a:lnTo>
                <a:lnTo>
                  <a:pt x="18" y="207"/>
                </a:lnTo>
                <a:lnTo>
                  <a:pt x="28" y="226"/>
                </a:lnTo>
                <a:lnTo>
                  <a:pt x="37" y="245"/>
                </a:lnTo>
                <a:lnTo>
                  <a:pt x="47" y="254"/>
                </a:lnTo>
                <a:lnTo>
                  <a:pt x="75" y="263"/>
                </a:lnTo>
                <a:lnTo>
                  <a:pt x="104" y="263"/>
                </a:lnTo>
                <a:lnTo>
                  <a:pt x="140" y="254"/>
                </a:lnTo>
                <a:lnTo>
                  <a:pt x="158" y="254"/>
                </a:lnTo>
                <a:lnTo>
                  <a:pt x="177" y="254"/>
                </a:lnTo>
                <a:lnTo>
                  <a:pt x="206" y="245"/>
                </a:lnTo>
                <a:lnTo>
                  <a:pt x="234" y="235"/>
                </a:lnTo>
                <a:lnTo>
                  <a:pt x="262" y="226"/>
                </a:lnTo>
                <a:lnTo>
                  <a:pt x="271" y="226"/>
                </a:lnTo>
                <a:lnTo>
                  <a:pt x="300" y="217"/>
                </a:lnTo>
                <a:lnTo>
                  <a:pt x="310" y="217"/>
                </a:lnTo>
                <a:lnTo>
                  <a:pt x="338" y="226"/>
                </a:lnTo>
                <a:lnTo>
                  <a:pt x="357" y="235"/>
                </a:lnTo>
                <a:lnTo>
                  <a:pt x="375" y="245"/>
                </a:lnTo>
                <a:lnTo>
                  <a:pt x="404" y="245"/>
                </a:lnTo>
                <a:lnTo>
                  <a:pt x="459" y="254"/>
                </a:lnTo>
                <a:lnTo>
                  <a:pt x="506" y="254"/>
                </a:lnTo>
                <a:lnTo>
                  <a:pt x="534" y="254"/>
                </a:lnTo>
                <a:lnTo>
                  <a:pt x="563" y="254"/>
                </a:lnTo>
                <a:lnTo>
                  <a:pt x="619" y="254"/>
                </a:lnTo>
                <a:lnTo>
                  <a:pt x="666" y="254"/>
                </a:lnTo>
                <a:lnTo>
                  <a:pt x="703" y="254"/>
                </a:lnTo>
                <a:lnTo>
                  <a:pt x="712" y="254"/>
                </a:lnTo>
                <a:lnTo>
                  <a:pt x="722" y="254"/>
                </a:lnTo>
                <a:lnTo>
                  <a:pt x="740" y="254"/>
                </a:lnTo>
                <a:lnTo>
                  <a:pt x="779" y="254"/>
                </a:lnTo>
                <a:lnTo>
                  <a:pt x="797" y="263"/>
                </a:lnTo>
                <a:lnTo>
                  <a:pt x="806" y="263"/>
                </a:lnTo>
                <a:lnTo>
                  <a:pt x="834" y="273"/>
                </a:lnTo>
                <a:lnTo>
                  <a:pt x="844" y="273"/>
                </a:lnTo>
                <a:lnTo>
                  <a:pt x="863" y="273"/>
                </a:lnTo>
                <a:lnTo>
                  <a:pt x="891" y="263"/>
                </a:lnTo>
                <a:lnTo>
                  <a:pt x="910" y="263"/>
                </a:lnTo>
                <a:lnTo>
                  <a:pt x="947" y="254"/>
                </a:lnTo>
                <a:lnTo>
                  <a:pt x="966" y="254"/>
                </a:lnTo>
                <a:lnTo>
                  <a:pt x="985" y="245"/>
                </a:lnTo>
                <a:lnTo>
                  <a:pt x="1022" y="235"/>
                </a:lnTo>
                <a:lnTo>
                  <a:pt x="1079" y="226"/>
                </a:lnTo>
                <a:lnTo>
                  <a:pt x="1126" y="226"/>
                </a:lnTo>
                <a:lnTo>
                  <a:pt x="1163" y="235"/>
                </a:lnTo>
                <a:lnTo>
                  <a:pt x="1173" y="245"/>
                </a:lnTo>
                <a:lnTo>
                  <a:pt x="1200" y="263"/>
                </a:lnTo>
                <a:lnTo>
                  <a:pt x="1239" y="301"/>
                </a:lnTo>
                <a:lnTo>
                  <a:pt x="1257" y="310"/>
                </a:lnTo>
                <a:lnTo>
                  <a:pt x="1266" y="321"/>
                </a:lnTo>
                <a:lnTo>
                  <a:pt x="1275" y="321"/>
                </a:lnTo>
                <a:lnTo>
                  <a:pt x="1303" y="321"/>
                </a:lnTo>
                <a:lnTo>
                  <a:pt x="1341" y="321"/>
                </a:lnTo>
                <a:lnTo>
                  <a:pt x="1359" y="321"/>
                </a:lnTo>
                <a:lnTo>
                  <a:pt x="1369" y="321"/>
                </a:lnTo>
                <a:lnTo>
                  <a:pt x="1398" y="310"/>
                </a:lnTo>
                <a:lnTo>
                  <a:pt x="1426" y="310"/>
                </a:lnTo>
                <a:lnTo>
                  <a:pt x="1454" y="310"/>
                </a:lnTo>
                <a:lnTo>
                  <a:pt x="1482" y="310"/>
                </a:lnTo>
                <a:lnTo>
                  <a:pt x="1492" y="310"/>
                </a:lnTo>
                <a:lnTo>
                  <a:pt x="1511" y="301"/>
                </a:lnTo>
                <a:lnTo>
                  <a:pt x="1520" y="292"/>
                </a:lnTo>
                <a:lnTo>
                  <a:pt x="1529" y="283"/>
                </a:lnTo>
                <a:lnTo>
                  <a:pt x="1539" y="263"/>
                </a:lnTo>
                <a:lnTo>
                  <a:pt x="1547" y="254"/>
                </a:lnTo>
                <a:lnTo>
                  <a:pt x="1557" y="245"/>
                </a:lnTo>
                <a:lnTo>
                  <a:pt x="1557" y="235"/>
                </a:lnTo>
                <a:lnTo>
                  <a:pt x="1575" y="226"/>
                </a:lnTo>
                <a:lnTo>
                  <a:pt x="1585" y="226"/>
                </a:lnTo>
                <a:lnTo>
                  <a:pt x="1594" y="226"/>
                </a:lnTo>
                <a:lnTo>
                  <a:pt x="1622" y="217"/>
                </a:lnTo>
                <a:lnTo>
                  <a:pt x="1641" y="207"/>
                </a:lnTo>
                <a:lnTo>
                  <a:pt x="1651" y="207"/>
                </a:lnTo>
                <a:lnTo>
                  <a:pt x="1669" y="197"/>
                </a:lnTo>
                <a:lnTo>
                  <a:pt x="1688" y="197"/>
                </a:lnTo>
                <a:lnTo>
                  <a:pt x="1698" y="197"/>
                </a:lnTo>
                <a:lnTo>
                  <a:pt x="1717" y="197"/>
                </a:lnTo>
                <a:lnTo>
                  <a:pt x="1745" y="188"/>
                </a:lnTo>
                <a:lnTo>
                  <a:pt x="1773" y="188"/>
                </a:lnTo>
                <a:lnTo>
                  <a:pt x="1782" y="188"/>
                </a:lnTo>
                <a:lnTo>
                  <a:pt x="1792" y="188"/>
                </a:lnTo>
                <a:lnTo>
                  <a:pt x="1821" y="179"/>
                </a:lnTo>
                <a:lnTo>
                  <a:pt x="1838" y="179"/>
                </a:lnTo>
                <a:lnTo>
                  <a:pt x="1847" y="179"/>
                </a:lnTo>
                <a:lnTo>
                  <a:pt x="1876" y="188"/>
                </a:lnTo>
                <a:lnTo>
                  <a:pt x="1894" y="197"/>
                </a:lnTo>
                <a:lnTo>
                  <a:pt x="1894" y="207"/>
                </a:lnTo>
                <a:lnTo>
                  <a:pt x="1894" y="217"/>
                </a:lnTo>
                <a:lnTo>
                  <a:pt x="1904" y="226"/>
                </a:lnTo>
                <a:lnTo>
                  <a:pt x="1914" y="245"/>
                </a:lnTo>
                <a:lnTo>
                  <a:pt x="1932" y="263"/>
                </a:lnTo>
                <a:lnTo>
                  <a:pt x="1941" y="263"/>
                </a:lnTo>
                <a:lnTo>
                  <a:pt x="1951" y="273"/>
                </a:lnTo>
                <a:lnTo>
                  <a:pt x="1970" y="273"/>
                </a:lnTo>
                <a:lnTo>
                  <a:pt x="2008" y="283"/>
                </a:lnTo>
                <a:lnTo>
                  <a:pt x="2035" y="283"/>
                </a:lnTo>
                <a:lnTo>
                  <a:pt x="2055" y="283"/>
                </a:lnTo>
                <a:lnTo>
                  <a:pt x="2074" y="283"/>
                </a:lnTo>
                <a:lnTo>
                  <a:pt x="2101" y="283"/>
                </a:lnTo>
                <a:lnTo>
                  <a:pt x="2138" y="273"/>
                </a:lnTo>
                <a:lnTo>
                  <a:pt x="2157" y="273"/>
                </a:lnTo>
                <a:lnTo>
                  <a:pt x="2176" y="263"/>
                </a:lnTo>
                <a:lnTo>
                  <a:pt x="2186" y="263"/>
                </a:lnTo>
                <a:lnTo>
                  <a:pt x="2204" y="254"/>
                </a:lnTo>
                <a:lnTo>
                  <a:pt x="2214" y="245"/>
                </a:lnTo>
                <a:lnTo>
                  <a:pt x="2223" y="235"/>
                </a:lnTo>
                <a:lnTo>
                  <a:pt x="2223" y="226"/>
                </a:lnTo>
                <a:lnTo>
                  <a:pt x="2223" y="217"/>
                </a:lnTo>
                <a:lnTo>
                  <a:pt x="2223" y="188"/>
                </a:lnTo>
                <a:lnTo>
                  <a:pt x="2214" y="179"/>
                </a:lnTo>
                <a:lnTo>
                  <a:pt x="2204" y="170"/>
                </a:lnTo>
                <a:lnTo>
                  <a:pt x="2204" y="159"/>
                </a:lnTo>
                <a:lnTo>
                  <a:pt x="2204" y="140"/>
                </a:lnTo>
                <a:lnTo>
                  <a:pt x="2204" y="132"/>
                </a:lnTo>
                <a:lnTo>
                  <a:pt x="2214" y="122"/>
                </a:lnTo>
                <a:lnTo>
                  <a:pt x="2223" y="113"/>
                </a:lnTo>
                <a:lnTo>
                  <a:pt x="2233" y="102"/>
                </a:lnTo>
                <a:lnTo>
                  <a:pt x="2242" y="94"/>
                </a:lnTo>
                <a:lnTo>
                  <a:pt x="2242" y="84"/>
                </a:lnTo>
                <a:lnTo>
                  <a:pt x="2242" y="75"/>
                </a:lnTo>
                <a:lnTo>
                  <a:pt x="2242" y="57"/>
                </a:lnTo>
                <a:lnTo>
                  <a:pt x="2223" y="46"/>
                </a:lnTo>
                <a:lnTo>
                  <a:pt x="2204" y="37"/>
                </a:lnTo>
                <a:lnTo>
                  <a:pt x="2186" y="27"/>
                </a:lnTo>
                <a:lnTo>
                  <a:pt x="2167" y="19"/>
                </a:lnTo>
                <a:lnTo>
                  <a:pt x="2148" y="9"/>
                </a:lnTo>
                <a:lnTo>
                  <a:pt x="2120" y="0"/>
                </a:lnTo>
                <a:lnTo>
                  <a:pt x="2092" y="0"/>
                </a:lnTo>
                <a:lnTo>
                  <a:pt x="2074" y="9"/>
                </a:lnTo>
                <a:lnTo>
                  <a:pt x="2064" y="9"/>
                </a:lnTo>
                <a:lnTo>
                  <a:pt x="2035" y="19"/>
                </a:lnTo>
                <a:lnTo>
                  <a:pt x="1998" y="27"/>
                </a:lnTo>
                <a:lnTo>
                  <a:pt x="1980" y="37"/>
                </a:lnTo>
                <a:lnTo>
                  <a:pt x="1961" y="46"/>
                </a:lnTo>
                <a:lnTo>
                  <a:pt x="1941" y="46"/>
                </a:lnTo>
                <a:lnTo>
                  <a:pt x="1904" y="57"/>
                </a:lnTo>
                <a:lnTo>
                  <a:pt x="1847" y="65"/>
                </a:lnTo>
                <a:lnTo>
                  <a:pt x="1828" y="65"/>
                </a:lnTo>
                <a:lnTo>
                  <a:pt x="1811" y="65"/>
                </a:lnTo>
                <a:lnTo>
                  <a:pt x="1754" y="75"/>
                </a:lnTo>
                <a:lnTo>
                  <a:pt x="1717" y="84"/>
                </a:lnTo>
                <a:lnTo>
                  <a:pt x="1698" y="94"/>
                </a:lnTo>
                <a:lnTo>
                  <a:pt x="1688" y="94"/>
                </a:lnTo>
                <a:lnTo>
                  <a:pt x="1669" y="102"/>
                </a:lnTo>
                <a:lnTo>
                  <a:pt x="1622" y="122"/>
                </a:lnTo>
                <a:lnTo>
                  <a:pt x="1614" y="122"/>
                </a:lnTo>
                <a:lnTo>
                  <a:pt x="1604" y="122"/>
                </a:lnTo>
                <a:lnTo>
                  <a:pt x="1585" y="122"/>
                </a:lnTo>
                <a:lnTo>
                  <a:pt x="1575" y="122"/>
                </a:lnTo>
                <a:lnTo>
                  <a:pt x="1557" y="113"/>
                </a:lnTo>
                <a:lnTo>
                  <a:pt x="1547" y="102"/>
                </a:lnTo>
                <a:lnTo>
                  <a:pt x="1539" y="94"/>
                </a:lnTo>
                <a:lnTo>
                  <a:pt x="1529" y="84"/>
                </a:lnTo>
                <a:lnTo>
                  <a:pt x="1511" y="75"/>
                </a:lnTo>
                <a:lnTo>
                  <a:pt x="1482" y="65"/>
                </a:lnTo>
                <a:lnTo>
                  <a:pt x="1463" y="57"/>
                </a:lnTo>
                <a:lnTo>
                  <a:pt x="1435" y="46"/>
                </a:lnTo>
                <a:lnTo>
                  <a:pt x="1359" y="37"/>
                </a:lnTo>
                <a:lnTo>
                  <a:pt x="1322" y="37"/>
                </a:lnTo>
                <a:lnTo>
                  <a:pt x="1285" y="37"/>
                </a:lnTo>
                <a:lnTo>
                  <a:pt x="1210" y="37"/>
                </a:lnTo>
                <a:lnTo>
                  <a:pt x="1173" y="27"/>
                </a:lnTo>
                <a:lnTo>
                  <a:pt x="1153" y="27"/>
                </a:lnTo>
                <a:lnTo>
                  <a:pt x="1106" y="19"/>
                </a:lnTo>
                <a:lnTo>
                  <a:pt x="1079" y="19"/>
                </a:lnTo>
                <a:lnTo>
                  <a:pt x="1032" y="27"/>
                </a:lnTo>
                <a:lnTo>
                  <a:pt x="1012" y="37"/>
                </a:lnTo>
                <a:lnTo>
                  <a:pt x="993" y="46"/>
                </a:lnTo>
                <a:lnTo>
                  <a:pt x="966" y="57"/>
                </a:lnTo>
                <a:lnTo>
                  <a:pt x="938" y="75"/>
                </a:lnTo>
                <a:lnTo>
                  <a:pt x="929" y="84"/>
                </a:lnTo>
                <a:lnTo>
                  <a:pt x="919" y="94"/>
                </a:lnTo>
                <a:lnTo>
                  <a:pt x="900" y="113"/>
                </a:lnTo>
                <a:lnTo>
                  <a:pt x="882" y="122"/>
                </a:lnTo>
                <a:lnTo>
                  <a:pt x="863" y="122"/>
                </a:lnTo>
                <a:lnTo>
                  <a:pt x="853" y="122"/>
                </a:lnTo>
                <a:lnTo>
                  <a:pt x="825" y="122"/>
                </a:lnTo>
                <a:lnTo>
                  <a:pt x="779" y="113"/>
                </a:lnTo>
                <a:lnTo>
                  <a:pt x="759" y="102"/>
                </a:lnTo>
                <a:lnTo>
                  <a:pt x="740" y="94"/>
                </a:lnTo>
                <a:lnTo>
                  <a:pt x="712" y="84"/>
                </a:lnTo>
                <a:lnTo>
                  <a:pt x="666" y="75"/>
                </a:lnTo>
                <a:lnTo>
                  <a:pt x="619" y="75"/>
                </a:lnTo>
                <a:lnTo>
                  <a:pt x="591" y="75"/>
                </a:lnTo>
                <a:lnTo>
                  <a:pt x="572" y="75"/>
                </a:lnTo>
                <a:lnTo>
                  <a:pt x="553" y="75"/>
                </a:lnTo>
                <a:lnTo>
                  <a:pt x="524" y="75"/>
                </a:lnTo>
                <a:lnTo>
                  <a:pt x="506" y="75"/>
                </a:lnTo>
                <a:lnTo>
                  <a:pt x="477" y="65"/>
                </a:lnTo>
                <a:lnTo>
                  <a:pt x="459" y="65"/>
                </a:lnTo>
                <a:lnTo>
                  <a:pt x="450" y="65"/>
                </a:lnTo>
                <a:lnTo>
                  <a:pt x="430" y="57"/>
                </a:lnTo>
                <a:lnTo>
                  <a:pt x="421" y="57"/>
                </a:lnTo>
                <a:lnTo>
                  <a:pt x="394" y="46"/>
                </a:lnTo>
                <a:lnTo>
                  <a:pt x="357" y="37"/>
                </a:lnTo>
                <a:lnTo>
                  <a:pt x="328" y="37"/>
                </a:lnTo>
                <a:lnTo>
                  <a:pt x="310" y="37"/>
                </a:lnTo>
                <a:lnTo>
                  <a:pt x="291" y="37"/>
                </a:lnTo>
                <a:lnTo>
                  <a:pt x="253" y="37"/>
                </a:lnTo>
                <a:lnTo>
                  <a:pt x="215" y="37"/>
                </a:lnTo>
                <a:lnTo>
                  <a:pt x="168" y="46"/>
                </a:lnTo>
                <a:lnTo>
                  <a:pt x="140" y="57"/>
                </a:lnTo>
                <a:lnTo>
                  <a:pt x="112" y="65"/>
                </a:lnTo>
                <a:lnTo>
                  <a:pt x="75" y="84"/>
                </a:lnTo>
                <a:lnTo>
                  <a:pt x="37" y="102"/>
                </a:lnTo>
                <a:lnTo>
                  <a:pt x="18" y="122"/>
                </a:lnTo>
                <a:lnTo>
                  <a:pt x="9" y="132"/>
                </a:lnTo>
                <a:lnTo>
                  <a:pt x="0" y="122"/>
                </a:ln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6" name="Google Shape;1766;p125"/>
          <p:cNvSpPr/>
          <p:nvPr/>
        </p:nvSpPr>
        <p:spPr>
          <a:xfrm>
            <a:off x="3038717" y="1719264"/>
            <a:ext cx="3312831" cy="555625"/>
          </a:xfrm>
          <a:custGeom>
            <a:rect b="b" l="l" r="r" t="t"/>
            <a:pathLst>
              <a:path extrusionOk="0" h="350" w="2260">
                <a:moveTo>
                  <a:pt x="0" y="135"/>
                </a:moveTo>
                <a:lnTo>
                  <a:pt x="18" y="252"/>
                </a:lnTo>
                <a:lnTo>
                  <a:pt x="75" y="281"/>
                </a:lnTo>
                <a:lnTo>
                  <a:pt x="235" y="252"/>
                </a:lnTo>
                <a:lnTo>
                  <a:pt x="301" y="223"/>
                </a:lnTo>
                <a:lnTo>
                  <a:pt x="413" y="271"/>
                </a:lnTo>
                <a:lnTo>
                  <a:pt x="659" y="271"/>
                </a:lnTo>
                <a:lnTo>
                  <a:pt x="762" y="262"/>
                </a:lnTo>
                <a:lnTo>
                  <a:pt x="856" y="301"/>
                </a:lnTo>
                <a:lnTo>
                  <a:pt x="1120" y="223"/>
                </a:lnTo>
                <a:lnTo>
                  <a:pt x="1224" y="301"/>
                </a:lnTo>
                <a:lnTo>
                  <a:pt x="1289" y="349"/>
                </a:lnTo>
                <a:lnTo>
                  <a:pt x="1431" y="320"/>
                </a:lnTo>
                <a:lnTo>
                  <a:pt x="1487" y="339"/>
                </a:lnTo>
                <a:lnTo>
                  <a:pt x="1552" y="271"/>
                </a:lnTo>
                <a:lnTo>
                  <a:pt x="1562" y="242"/>
                </a:lnTo>
                <a:lnTo>
                  <a:pt x="1619" y="232"/>
                </a:lnTo>
                <a:lnTo>
                  <a:pt x="1675" y="213"/>
                </a:lnTo>
                <a:lnTo>
                  <a:pt x="1892" y="184"/>
                </a:lnTo>
                <a:lnTo>
                  <a:pt x="1910" y="262"/>
                </a:lnTo>
                <a:lnTo>
                  <a:pt x="1986" y="301"/>
                </a:lnTo>
                <a:lnTo>
                  <a:pt x="2136" y="301"/>
                </a:lnTo>
                <a:lnTo>
                  <a:pt x="2230" y="262"/>
                </a:lnTo>
                <a:lnTo>
                  <a:pt x="2230" y="213"/>
                </a:lnTo>
                <a:lnTo>
                  <a:pt x="2203" y="174"/>
                </a:lnTo>
                <a:lnTo>
                  <a:pt x="2211" y="135"/>
                </a:lnTo>
                <a:lnTo>
                  <a:pt x="2259" y="87"/>
                </a:lnTo>
                <a:lnTo>
                  <a:pt x="2230" y="48"/>
                </a:lnTo>
                <a:lnTo>
                  <a:pt x="2108" y="0"/>
                </a:lnTo>
                <a:lnTo>
                  <a:pt x="2023" y="29"/>
                </a:lnTo>
                <a:lnTo>
                  <a:pt x="1939" y="68"/>
                </a:lnTo>
                <a:lnTo>
                  <a:pt x="1732" y="87"/>
                </a:lnTo>
                <a:lnTo>
                  <a:pt x="1646" y="126"/>
                </a:lnTo>
                <a:lnTo>
                  <a:pt x="1581" y="145"/>
                </a:lnTo>
                <a:lnTo>
                  <a:pt x="1525" y="87"/>
                </a:lnTo>
                <a:lnTo>
                  <a:pt x="1402" y="48"/>
                </a:lnTo>
                <a:lnTo>
                  <a:pt x="1251" y="48"/>
                </a:lnTo>
                <a:lnTo>
                  <a:pt x="1091" y="19"/>
                </a:lnTo>
                <a:lnTo>
                  <a:pt x="941" y="77"/>
                </a:lnTo>
                <a:lnTo>
                  <a:pt x="903" y="135"/>
                </a:lnTo>
                <a:lnTo>
                  <a:pt x="800" y="135"/>
                </a:lnTo>
                <a:lnTo>
                  <a:pt x="715" y="87"/>
                </a:lnTo>
                <a:lnTo>
                  <a:pt x="470" y="87"/>
                </a:lnTo>
                <a:lnTo>
                  <a:pt x="385" y="48"/>
                </a:lnTo>
                <a:lnTo>
                  <a:pt x="235" y="38"/>
                </a:lnTo>
                <a:lnTo>
                  <a:pt x="47" y="96"/>
                </a:lnTo>
                <a:lnTo>
                  <a:pt x="9" y="145"/>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7" name="Google Shape;1767;p125"/>
          <p:cNvSpPr/>
          <p:nvPr/>
        </p:nvSpPr>
        <p:spPr>
          <a:xfrm>
            <a:off x="3038717" y="1735139"/>
            <a:ext cx="3298172" cy="523875"/>
          </a:xfrm>
          <a:custGeom>
            <a:rect b="b" l="l" r="r" t="t"/>
            <a:pathLst>
              <a:path extrusionOk="0" h="330" w="2250">
                <a:moveTo>
                  <a:pt x="0" y="125"/>
                </a:moveTo>
                <a:lnTo>
                  <a:pt x="0" y="135"/>
                </a:lnTo>
                <a:lnTo>
                  <a:pt x="9" y="174"/>
                </a:lnTo>
                <a:lnTo>
                  <a:pt x="9" y="183"/>
                </a:lnTo>
                <a:lnTo>
                  <a:pt x="18" y="212"/>
                </a:lnTo>
                <a:lnTo>
                  <a:pt x="28" y="232"/>
                </a:lnTo>
                <a:lnTo>
                  <a:pt x="37" y="251"/>
                </a:lnTo>
                <a:lnTo>
                  <a:pt x="47" y="260"/>
                </a:lnTo>
                <a:lnTo>
                  <a:pt x="75" y="270"/>
                </a:lnTo>
                <a:lnTo>
                  <a:pt x="103" y="270"/>
                </a:lnTo>
                <a:lnTo>
                  <a:pt x="141" y="260"/>
                </a:lnTo>
                <a:lnTo>
                  <a:pt x="159" y="260"/>
                </a:lnTo>
                <a:lnTo>
                  <a:pt x="178" y="260"/>
                </a:lnTo>
                <a:lnTo>
                  <a:pt x="206" y="251"/>
                </a:lnTo>
                <a:lnTo>
                  <a:pt x="235" y="241"/>
                </a:lnTo>
                <a:lnTo>
                  <a:pt x="263" y="232"/>
                </a:lnTo>
                <a:lnTo>
                  <a:pt x="272" y="232"/>
                </a:lnTo>
                <a:lnTo>
                  <a:pt x="301" y="222"/>
                </a:lnTo>
                <a:lnTo>
                  <a:pt x="310" y="222"/>
                </a:lnTo>
                <a:lnTo>
                  <a:pt x="339" y="232"/>
                </a:lnTo>
                <a:lnTo>
                  <a:pt x="357" y="241"/>
                </a:lnTo>
                <a:lnTo>
                  <a:pt x="376" y="251"/>
                </a:lnTo>
                <a:lnTo>
                  <a:pt x="405" y="251"/>
                </a:lnTo>
                <a:lnTo>
                  <a:pt x="460" y="260"/>
                </a:lnTo>
                <a:lnTo>
                  <a:pt x="508" y="260"/>
                </a:lnTo>
                <a:lnTo>
                  <a:pt x="536" y="260"/>
                </a:lnTo>
                <a:lnTo>
                  <a:pt x="564" y="260"/>
                </a:lnTo>
                <a:lnTo>
                  <a:pt x="620" y="260"/>
                </a:lnTo>
                <a:lnTo>
                  <a:pt x="667" y="260"/>
                </a:lnTo>
                <a:lnTo>
                  <a:pt x="706" y="260"/>
                </a:lnTo>
                <a:lnTo>
                  <a:pt x="715" y="260"/>
                </a:lnTo>
                <a:lnTo>
                  <a:pt x="724" y="260"/>
                </a:lnTo>
                <a:lnTo>
                  <a:pt x="743" y="260"/>
                </a:lnTo>
                <a:lnTo>
                  <a:pt x="781" y="260"/>
                </a:lnTo>
                <a:lnTo>
                  <a:pt x="800" y="270"/>
                </a:lnTo>
                <a:lnTo>
                  <a:pt x="809" y="270"/>
                </a:lnTo>
                <a:lnTo>
                  <a:pt x="837" y="280"/>
                </a:lnTo>
                <a:lnTo>
                  <a:pt x="847" y="280"/>
                </a:lnTo>
                <a:lnTo>
                  <a:pt x="866" y="280"/>
                </a:lnTo>
                <a:lnTo>
                  <a:pt x="894" y="270"/>
                </a:lnTo>
                <a:lnTo>
                  <a:pt x="913" y="270"/>
                </a:lnTo>
                <a:lnTo>
                  <a:pt x="950" y="260"/>
                </a:lnTo>
                <a:lnTo>
                  <a:pt x="969" y="260"/>
                </a:lnTo>
                <a:lnTo>
                  <a:pt x="988" y="251"/>
                </a:lnTo>
                <a:lnTo>
                  <a:pt x="1025" y="241"/>
                </a:lnTo>
                <a:lnTo>
                  <a:pt x="1082" y="232"/>
                </a:lnTo>
                <a:lnTo>
                  <a:pt x="1129" y="232"/>
                </a:lnTo>
                <a:lnTo>
                  <a:pt x="1167" y="241"/>
                </a:lnTo>
                <a:lnTo>
                  <a:pt x="1176" y="251"/>
                </a:lnTo>
                <a:lnTo>
                  <a:pt x="1204" y="270"/>
                </a:lnTo>
                <a:lnTo>
                  <a:pt x="1242" y="309"/>
                </a:lnTo>
                <a:lnTo>
                  <a:pt x="1261" y="318"/>
                </a:lnTo>
                <a:lnTo>
                  <a:pt x="1271" y="329"/>
                </a:lnTo>
                <a:lnTo>
                  <a:pt x="1279" y="329"/>
                </a:lnTo>
                <a:lnTo>
                  <a:pt x="1308" y="329"/>
                </a:lnTo>
                <a:lnTo>
                  <a:pt x="1345" y="329"/>
                </a:lnTo>
                <a:lnTo>
                  <a:pt x="1364" y="329"/>
                </a:lnTo>
                <a:lnTo>
                  <a:pt x="1374" y="329"/>
                </a:lnTo>
                <a:lnTo>
                  <a:pt x="1402" y="318"/>
                </a:lnTo>
                <a:lnTo>
                  <a:pt x="1431" y="318"/>
                </a:lnTo>
                <a:lnTo>
                  <a:pt x="1458" y="318"/>
                </a:lnTo>
                <a:lnTo>
                  <a:pt x="1486" y="318"/>
                </a:lnTo>
                <a:lnTo>
                  <a:pt x="1496" y="318"/>
                </a:lnTo>
                <a:lnTo>
                  <a:pt x="1515" y="309"/>
                </a:lnTo>
                <a:lnTo>
                  <a:pt x="1525" y="299"/>
                </a:lnTo>
                <a:lnTo>
                  <a:pt x="1533" y="290"/>
                </a:lnTo>
                <a:lnTo>
                  <a:pt x="1543" y="270"/>
                </a:lnTo>
                <a:lnTo>
                  <a:pt x="1552" y="260"/>
                </a:lnTo>
                <a:lnTo>
                  <a:pt x="1562" y="251"/>
                </a:lnTo>
                <a:lnTo>
                  <a:pt x="1562" y="241"/>
                </a:lnTo>
                <a:lnTo>
                  <a:pt x="1581" y="232"/>
                </a:lnTo>
                <a:lnTo>
                  <a:pt x="1590" y="232"/>
                </a:lnTo>
                <a:lnTo>
                  <a:pt x="1599" y="232"/>
                </a:lnTo>
                <a:lnTo>
                  <a:pt x="1628" y="222"/>
                </a:lnTo>
                <a:lnTo>
                  <a:pt x="1646" y="212"/>
                </a:lnTo>
                <a:lnTo>
                  <a:pt x="1656" y="212"/>
                </a:lnTo>
                <a:lnTo>
                  <a:pt x="1675" y="202"/>
                </a:lnTo>
                <a:lnTo>
                  <a:pt x="1693" y="202"/>
                </a:lnTo>
                <a:lnTo>
                  <a:pt x="1703" y="202"/>
                </a:lnTo>
                <a:lnTo>
                  <a:pt x="1722" y="202"/>
                </a:lnTo>
                <a:lnTo>
                  <a:pt x="1750" y="193"/>
                </a:lnTo>
                <a:lnTo>
                  <a:pt x="1779" y="193"/>
                </a:lnTo>
                <a:lnTo>
                  <a:pt x="1788" y="193"/>
                </a:lnTo>
                <a:lnTo>
                  <a:pt x="1797" y="193"/>
                </a:lnTo>
                <a:lnTo>
                  <a:pt x="1826" y="183"/>
                </a:lnTo>
                <a:lnTo>
                  <a:pt x="1844" y="183"/>
                </a:lnTo>
                <a:lnTo>
                  <a:pt x="1853" y="183"/>
                </a:lnTo>
                <a:lnTo>
                  <a:pt x="1882" y="193"/>
                </a:lnTo>
                <a:lnTo>
                  <a:pt x="1900" y="202"/>
                </a:lnTo>
                <a:lnTo>
                  <a:pt x="1900" y="212"/>
                </a:lnTo>
                <a:lnTo>
                  <a:pt x="1900" y="222"/>
                </a:lnTo>
                <a:lnTo>
                  <a:pt x="1910" y="232"/>
                </a:lnTo>
                <a:lnTo>
                  <a:pt x="1920" y="251"/>
                </a:lnTo>
                <a:lnTo>
                  <a:pt x="1939" y="270"/>
                </a:lnTo>
                <a:lnTo>
                  <a:pt x="1947" y="270"/>
                </a:lnTo>
                <a:lnTo>
                  <a:pt x="1957" y="280"/>
                </a:lnTo>
                <a:lnTo>
                  <a:pt x="1976" y="280"/>
                </a:lnTo>
                <a:lnTo>
                  <a:pt x="2014" y="290"/>
                </a:lnTo>
                <a:lnTo>
                  <a:pt x="2042" y="290"/>
                </a:lnTo>
                <a:lnTo>
                  <a:pt x="2061" y="290"/>
                </a:lnTo>
                <a:lnTo>
                  <a:pt x="2080" y="290"/>
                </a:lnTo>
                <a:lnTo>
                  <a:pt x="2108" y="290"/>
                </a:lnTo>
                <a:lnTo>
                  <a:pt x="2146" y="280"/>
                </a:lnTo>
                <a:lnTo>
                  <a:pt x="2164" y="280"/>
                </a:lnTo>
                <a:lnTo>
                  <a:pt x="2183" y="270"/>
                </a:lnTo>
                <a:lnTo>
                  <a:pt x="2193" y="270"/>
                </a:lnTo>
                <a:lnTo>
                  <a:pt x="2211" y="260"/>
                </a:lnTo>
                <a:lnTo>
                  <a:pt x="2221" y="251"/>
                </a:lnTo>
                <a:lnTo>
                  <a:pt x="2230" y="241"/>
                </a:lnTo>
                <a:lnTo>
                  <a:pt x="2230" y="232"/>
                </a:lnTo>
                <a:lnTo>
                  <a:pt x="2230" y="222"/>
                </a:lnTo>
                <a:lnTo>
                  <a:pt x="2230" y="193"/>
                </a:lnTo>
                <a:lnTo>
                  <a:pt x="2221" y="183"/>
                </a:lnTo>
                <a:lnTo>
                  <a:pt x="2211" y="174"/>
                </a:lnTo>
                <a:lnTo>
                  <a:pt x="2211" y="163"/>
                </a:lnTo>
                <a:lnTo>
                  <a:pt x="2211" y="144"/>
                </a:lnTo>
                <a:lnTo>
                  <a:pt x="2211" y="135"/>
                </a:lnTo>
                <a:lnTo>
                  <a:pt x="2221" y="125"/>
                </a:lnTo>
                <a:lnTo>
                  <a:pt x="2230" y="116"/>
                </a:lnTo>
                <a:lnTo>
                  <a:pt x="2240" y="105"/>
                </a:lnTo>
                <a:lnTo>
                  <a:pt x="2249" y="96"/>
                </a:lnTo>
                <a:lnTo>
                  <a:pt x="2249" y="86"/>
                </a:lnTo>
                <a:lnTo>
                  <a:pt x="2249" y="77"/>
                </a:lnTo>
                <a:lnTo>
                  <a:pt x="2249" y="58"/>
                </a:lnTo>
                <a:lnTo>
                  <a:pt x="2230" y="47"/>
                </a:lnTo>
                <a:lnTo>
                  <a:pt x="2211" y="38"/>
                </a:lnTo>
                <a:lnTo>
                  <a:pt x="2193" y="28"/>
                </a:lnTo>
                <a:lnTo>
                  <a:pt x="2174" y="19"/>
                </a:lnTo>
                <a:lnTo>
                  <a:pt x="2155" y="9"/>
                </a:lnTo>
                <a:lnTo>
                  <a:pt x="2127" y="0"/>
                </a:lnTo>
                <a:lnTo>
                  <a:pt x="2098" y="0"/>
                </a:lnTo>
                <a:lnTo>
                  <a:pt x="2080" y="9"/>
                </a:lnTo>
                <a:lnTo>
                  <a:pt x="2070" y="9"/>
                </a:lnTo>
                <a:lnTo>
                  <a:pt x="2042" y="19"/>
                </a:lnTo>
                <a:lnTo>
                  <a:pt x="2004" y="28"/>
                </a:lnTo>
                <a:lnTo>
                  <a:pt x="1986" y="38"/>
                </a:lnTo>
                <a:lnTo>
                  <a:pt x="1967" y="47"/>
                </a:lnTo>
                <a:lnTo>
                  <a:pt x="1947" y="47"/>
                </a:lnTo>
                <a:lnTo>
                  <a:pt x="1910" y="58"/>
                </a:lnTo>
                <a:lnTo>
                  <a:pt x="1853" y="67"/>
                </a:lnTo>
                <a:lnTo>
                  <a:pt x="1835" y="67"/>
                </a:lnTo>
                <a:lnTo>
                  <a:pt x="1816" y="67"/>
                </a:lnTo>
                <a:lnTo>
                  <a:pt x="1759" y="77"/>
                </a:lnTo>
                <a:lnTo>
                  <a:pt x="1722" y="86"/>
                </a:lnTo>
                <a:lnTo>
                  <a:pt x="1703" y="96"/>
                </a:lnTo>
                <a:lnTo>
                  <a:pt x="1693" y="96"/>
                </a:lnTo>
                <a:lnTo>
                  <a:pt x="1675" y="105"/>
                </a:lnTo>
                <a:lnTo>
                  <a:pt x="1628" y="125"/>
                </a:lnTo>
                <a:lnTo>
                  <a:pt x="1619" y="125"/>
                </a:lnTo>
                <a:lnTo>
                  <a:pt x="1609" y="125"/>
                </a:lnTo>
                <a:lnTo>
                  <a:pt x="1590" y="125"/>
                </a:lnTo>
                <a:lnTo>
                  <a:pt x="1581" y="125"/>
                </a:lnTo>
                <a:lnTo>
                  <a:pt x="1562" y="116"/>
                </a:lnTo>
                <a:lnTo>
                  <a:pt x="1552" y="105"/>
                </a:lnTo>
                <a:lnTo>
                  <a:pt x="1543" y="96"/>
                </a:lnTo>
                <a:lnTo>
                  <a:pt x="1533" y="86"/>
                </a:lnTo>
                <a:lnTo>
                  <a:pt x="1515" y="77"/>
                </a:lnTo>
                <a:lnTo>
                  <a:pt x="1486" y="67"/>
                </a:lnTo>
                <a:lnTo>
                  <a:pt x="1468" y="58"/>
                </a:lnTo>
                <a:lnTo>
                  <a:pt x="1439" y="47"/>
                </a:lnTo>
                <a:lnTo>
                  <a:pt x="1364" y="38"/>
                </a:lnTo>
                <a:lnTo>
                  <a:pt x="1327" y="38"/>
                </a:lnTo>
                <a:lnTo>
                  <a:pt x="1289" y="38"/>
                </a:lnTo>
                <a:lnTo>
                  <a:pt x="1214" y="38"/>
                </a:lnTo>
                <a:lnTo>
                  <a:pt x="1176" y="28"/>
                </a:lnTo>
                <a:lnTo>
                  <a:pt x="1157" y="28"/>
                </a:lnTo>
                <a:lnTo>
                  <a:pt x="1110" y="19"/>
                </a:lnTo>
                <a:lnTo>
                  <a:pt x="1082" y="19"/>
                </a:lnTo>
                <a:lnTo>
                  <a:pt x="1035" y="28"/>
                </a:lnTo>
                <a:lnTo>
                  <a:pt x="1016" y="38"/>
                </a:lnTo>
                <a:lnTo>
                  <a:pt x="997" y="47"/>
                </a:lnTo>
                <a:lnTo>
                  <a:pt x="969" y="58"/>
                </a:lnTo>
                <a:lnTo>
                  <a:pt x="941" y="77"/>
                </a:lnTo>
                <a:lnTo>
                  <a:pt x="931" y="86"/>
                </a:lnTo>
                <a:lnTo>
                  <a:pt x="921" y="96"/>
                </a:lnTo>
                <a:lnTo>
                  <a:pt x="903" y="116"/>
                </a:lnTo>
                <a:lnTo>
                  <a:pt x="884" y="125"/>
                </a:lnTo>
                <a:lnTo>
                  <a:pt x="866" y="125"/>
                </a:lnTo>
                <a:lnTo>
                  <a:pt x="856" y="125"/>
                </a:lnTo>
                <a:lnTo>
                  <a:pt x="827" y="125"/>
                </a:lnTo>
                <a:lnTo>
                  <a:pt x="781" y="116"/>
                </a:lnTo>
                <a:lnTo>
                  <a:pt x="762" y="105"/>
                </a:lnTo>
                <a:lnTo>
                  <a:pt x="743" y="96"/>
                </a:lnTo>
                <a:lnTo>
                  <a:pt x="715" y="86"/>
                </a:lnTo>
                <a:lnTo>
                  <a:pt x="667" y="77"/>
                </a:lnTo>
                <a:lnTo>
                  <a:pt x="620" y="77"/>
                </a:lnTo>
                <a:lnTo>
                  <a:pt x="593" y="77"/>
                </a:lnTo>
                <a:lnTo>
                  <a:pt x="573" y="77"/>
                </a:lnTo>
                <a:lnTo>
                  <a:pt x="555" y="77"/>
                </a:lnTo>
                <a:lnTo>
                  <a:pt x="526" y="77"/>
                </a:lnTo>
                <a:lnTo>
                  <a:pt x="508" y="77"/>
                </a:lnTo>
                <a:lnTo>
                  <a:pt x="479" y="67"/>
                </a:lnTo>
                <a:lnTo>
                  <a:pt x="460" y="67"/>
                </a:lnTo>
                <a:lnTo>
                  <a:pt x="452" y="67"/>
                </a:lnTo>
                <a:lnTo>
                  <a:pt x="432" y="58"/>
                </a:lnTo>
                <a:lnTo>
                  <a:pt x="423" y="58"/>
                </a:lnTo>
                <a:lnTo>
                  <a:pt x="395" y="47"/>
                </a:lnTo>
                <a:lnTo>
                  <a:pt x="357" y="38"/>
                </a:lnTo>
                <a:lnTo>
                  <a:pt x="329" y="38"/>
                </a:lnTo>
                <a:lnTo>
                  <a:pt x="310" y="38"/>
                </a:lnTo>
                <a:lnTo>
                  <a:pt x="292" y="38"/>
                </a:lnTo>
                <a:lnTo>
                  <a:pt x="254" y="38"/>
                </a:lnTo>
                <a:lnTo>
                  <a:pt x="216" y="38"/>
                </a:lnTo>
                <a:lnTo>
                  <a:pt x="169" y="47"/>
                </a:lnTo>
                <a:lnTo>
                  <a:pt x="141" y="58"/>
                </a:lnTo>
                <a:lnTo>
                  <a:pt x="112" y="67"/>
                </a:lnTo>
                <a:lnTo>
                  <a:pt x="75" y="86"/>
                </a:lnTo>
                <a:lnTo>
                  <a:pt x="37" y="105"/>
                </a:lnTo>
                <a:lnTo>
                  <a:pt x="18" y="125"/>
                </a:lnTo>
                <a:lnTo>
                  <a:pt x="9" y="135"/>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8" name="Google Shape;1768;p125"/>
          <p:cNvSpPr/>
          <p:nvPr/>
        </p:nvSpPr>
        <p:spPr>
          <a:xfrm>
            <a:off x="1838182" y="1593851"/>
            <a:ext cx="5467637" cy="4602163"/>
          </a:xfrm>
          <a:prstGeom prst="rect">
            <a:avLst/>
          </a:prstGeom>
          <a:noFill/>
          <a:ln cap="flat" cmpd="sng" w="25400">
            <a:solidFill>
              <a:srgbClr val="00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9" name="Google Shape;1769;p125"/>
          <p:cNvSpPr/>
          <p:nvPr/>
        </p:nvSpPr>
        <p:spPr>
          <a:xfrm>
            <a:off x="1940792" y="1931988"/>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1</a:t>
            </a:r>
            <a:endParaRPr/>
          </a:p>
        </p:txBody>
      </p:sp>
      <p:sp>
        <p:nvSpPr>
          <p:cNvPr id="1770" name="Google Shape;1770;p125"/>
          <p:cNvSpPr/>
          <p:nvPr/>
        </p:nvSpPr>
        <p:spPr>
          <a:xfrm>
            <a:off x="1936395" y="2606676"/>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2</a:t>
            </a:r>
            <a:endParaRPr/>
          </a:p>
        </p:txBody>
      </p:sp>
      <p:sp>
        <p:nvSpPr>
          <p:cNvPr id="1771" name="Google Shape;1771;p125"/>
          <p:cNvSpPr/>
          <p:nvPr/>
        </p:nvSpPr>
        <p:spPr>
          <a:xfrm>
            <a:off x="1946655" y="3298826"/>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3</a:t>
            </a:r>
            <a:endParaRPr/>
          </a:p>
        </p:txBody>
      </p:sp>
      <p:sp>
        <p:nvSpPr>
          <p:cNvPr id="1772" name="Google Shape;1772;p125"/>
          <p:cNvSpPr/>
          <p:nvPr/>
        </p:nvSpPr>
        <p:spPr>
          <a:xfrm>
            <a:off x="1940792" y="3897313"/>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4</a:t>
            </a:r>
            <a:endParaRPr/>
          </a:p>
        </p:txBody>
      </p:sp>
      <p:sp>
        <p:nvSpPr>
          <p:cNvPr id="1773" name="Google Shape;1773;p125"/>
          <p:cNvSpPr/>
          <p:nvPr/>
        </p:nvSpPr>
        <p:spPr>
          <a:xfrm>
            <a:off x="1936395" y="4867276"/>
            <a:ext cx="285335" cy="2868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lang="en-US" sz="1400">
                <a:solidFill>
                  <a:srgbClr val="000000"/>
                </a:solidFill>
                <a:latin typeface="Arial"/>
                <a:ea typeface="Arial"/>
                <a:cs typeface="Arial"/>
                <a:sym typeface="Arial"/>
              </a:rPr>
              <a:t>5</a:t>
            </a:r>
            <a:endParaRPr/>
          </a:p>
        </p:txBody>
      </p:sp>
      <p:grpSp>
        <p:nvGrpSpPr>
          <p:cNvPr id="1774" name="Google Shape;1774;p125"/>
          <p:cNvGrpSpPr/>
          <p:nvPr/>
        </p:nvGrpSpPr>
        <p:grpSpPr>
          <a:xfrm>
            <a:off x="4548547" y="2986088"/>
            <a:ext cx="184698" cy="112712"/>
            <a:chOff x="3103" y="1881"/>
            <a:chExt cx="126" cy="71"/>
          </a:xfrm>
        </p:grpSpPr>
        <p:sp>
          <p:nvSpPr>
            <p:cNvPr id="1775" name="Google Shape;1775;p125"/>
            <p:cNvSpPr/>
            <p:nvPr/>
          </p:nvSpPr>
          <p:spPr>
            <a:xfrm>
              <a:off x="3103" y="1881"/>
              <a:ext cx="126"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76" name="Google Shape;1776;p125"/>
            <p:cNvCxnSpPr/>
            <p:nvPr/>
          </p:nvCxnSpPr>
          <p:spPr>
            <a:xfrm flipH="1" rot="10800000">
              <a:off x="3156" y="1896"/>
              <a:ext cx="47" cy="30"/>
            </a:xfrm>
            <a:prstGeom prst="straightConnector1">
              <a:avLst/>
            </a:prstGeom>
            <a:noFill/>
            <a:ln cap="flat" cmpd="sng" w="12700">
              <a:solidFill>
                <a:srgbClr val="000000"/>
              </a:solidFill>
              <a:prstDash val="solid"/>
              <a:round/>
              <a:headEnd len="sm" w="sm" type="none"/>
              <a:tailEnd len="sm" w="sm" type="none"/>
            </a:ln>
          </p:spPr>
        </p:cxnSp>
      </p:grpSp>
      <p:grpSp>
        <p:nvGrpSpPr>
          <p:cNvPr id="1777" name="Google Shape;1777;p125"/>
          <p:cNvGrpSpPr/>
          <p:nvPr/>
        </p:nvGrpSpPr>
        <p:grpSpPr>
          <a:xfrm>
            <a:off x="5432457" y="3662363"/>
            <a:ext cx="183232" cy="112712"/>
            <a:chOff x="3706" y="2307"/>
            <a:chExt cx="125" cy="71"/>
          </a:xfrm>
        </p:grpSpPr>
        <p:sp>
          <p:nvSpPr>
            <p:cNvPr id="1778" name="Google Shape;1778;p125"/>
            <p:cNvSpPr/>
            <p:nvPr/>
          </p:nvSpPr>
          <p:spPr>
            <a:xfrm>
              <a:off x="3706" y="2307"/>
              <a:ext cx="125"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79" name="Google Shape;1779;p125"/>
            <p:cNvCxnSpPr/>
            <p:nvPr/>
          </p:nvCxnSpPr>
          <p:spPr>
            <a:xfrm flipH="1" rot="10800000">
              <a:off x="3749" y="2332"/>
              <a:ext cx="48" cy="30"/>
            </a:xfrm>
            <a:prstGeom prst="straightConnector1">
              <a:avLst/>
            </a:prstGeom>
            <a:noFill/>
            <a:ln cap="flat" cmpd="sng" w="12700">
              <a:solidFill>
                <a:srgbClr val="000000"/>
              </a:solidFill>
              <a:prstDash val="solid"/>
              <a:round/>
              <a:headEnd len="sm" w="sm" type="none"/>
              <a:tailEnd len="sm" w="sm" type="none"/>
            </a:ln>
          </p:spPr>
        </p:cxnSp>
      </p:grpSp>
      <p:grpSp>
        <p:nvGrpSpPr>
          <p:cNvPr id="1780" name="Google Shape;1780;p125"/>
          <p:cNvGrpSpPr/>
          <p:nvPr/>
        </p:nvGrpSpPr>
        <p:grpSpPr>
          <a:xfrm>
            <a:off x="4548547" y="3662363"/>
            <a:ext cx="184698" cy="112712"/>
            <a:chOff x="3103" y="2307"/>
            <a:chExt cx="126" cy="71"/>
          </a:xfrm>
        </p:grpSpPr>
        <p:sp>
          <p:nvSpPr>
            <p:cNvPr id="1781" name="Google Shape;1781;p125"/>
            <p:cNvSpPr/>
            <p:nvPr/>
          </p:nvSpPr>
          <p:spPr>
            <a:xfrm>
              <a:off x="3103" y="2307"/>
              <a:ext cx="126" cy="71"/>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82" name="Google Shape;1782;p125"/>
            <p:cNvCxnSpPr/>
            <p:nvPr/>
          </p:nvCxnSpPr>
          <p:spPr>
            <a:xfrm flipH="1" rot="10800000">
              <a:off x="3146" y="2332"/>
              <a:ext cx="48" cy="30"/>
            </a:xfrm>
            <a:prstGeom prst="straightConnector1">
              <a:avLst/>
            </a:prstGeom>
            <a:noFill/>
            <a:ln cap="flat" cmpd="sng" w="12700">
              <a:solidFill>
                <a:srgbClr val="000000"/>
              </a:solidFill>
              <a:prstDash val="solid"/>
              <a:round/>
              <a:headEnd len="sm" w="sm" type="none"/>
              <a:tailEnd len="sm" w="sm" type="none"/>
            </a:ln>
          </p:spPr>
        </p:cxnSp>
      </p:grpSp>
      <p:grpSp>
        <p:nvGrpSpPr>
          <p:cNvPr id="1783" name="Google Shape;1783;p125"/>
          <p:cNvGrpSpPr/>
          <p:nvPr/>
        </p:nvGrpSpPr>
        <p:grpSpPr>
          <a:xfrm>
            <a:off x="3708612" y="3678239"/>
            <a:ext cx="183232" cy="111125"/>
            <a:chOff x="2530" y="2317"/>
            <a:chExt cx="125" cy="70"/>
          </a:xfrm>
        </p:grpSpPr>
        <p:sp>
          <p:nvSpPr>
            <p:cNvPr id="1784" name="Google Shape;1784;p125"/>
            <p:cNvSpPr/>
            <p:nvPr/>
          </p:nvSpPr>
          <p:spPr>
            <a:xfrm>
              <a:off x="2530" y="2317"/>
              <a:ext cx="125" cy="70"/>
            </a:xfrm>
            <a:prstGeom prst="ellipse">
              <a:avLst/>
            </a:prstGeom>
            <a:solidFill>
              <a:srgbClr val="FFFFFF"/>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85" name="Google Shape;1785;p125"/>
            <p:cNvCxnSpPr/>
            <p:nvPr/>
          </p:nvCxnSpPr>
          <p:spPr>
            <a:xfrm flipH="1" rot="10800000">
              <a:off x="2573" y="2332"/>
              <a:ext cx="47" cy="30"/>
            </a:xfrm>
            <a:prstGeom prst="straightConnector1">
              <a:avLst/>
            </a:prstGeom>
            <a:noFill/>
            <a:ln cap="flat" cmpd="sng" w="12700">
              <a:solidFill>
                <a:srgbClr val="000000"/>
              </a:solidFill>
              <a:prstDash val="solid"/>
              <a:round/>
              <a:headEnd len="sm" w="sm" type="none"/>
              <a:tailEnd len="sm" w="sm" type="none"/>
            </a:ln>
          </p:spPr>
        </p:cxnSp>
      </p:grpSp>
      <p:cxnSp>
        <p:nvCxnSpPr>
          <p:cNvPr id="1786" name="Google Shape;1786;p125"/>
          <p:cNvCxnSpPr/>
          <p:nvPr/>
        </p:nvCxnSpPr>
        <p:spPr>
          <a:xfrm>
            <a:off x="2934641" y="2841626"/>
            <a:ext cx="0" cy="187325"/>
          </a:xfrm>
          <a:prstGeom prst="straightConnector1">
            <a:avLst/>
          </a:prstGeom>
          <a:noFill/>
          <a:ln cap="flat" cmpd="sng" w="12700">
            <a:solidFill>
              <a:srgbClr val="000000"/>
            </a:solidFill>
            <a:prstDash val="solid"/>
            <a:round/>
            <a:headEnd len="sm" w="sm" type="none"/>
            <a:tailEnd len="sm" w="sm" type="none"/>
          </a:ln>
        </p:spPr>
      </p:cxnSp>
      <p:cxnSp>
        <p:nvCxnSpPr>
          <p:cNvPr id="1787" name="Google Shape;1787;p125"/>
          <p:cNvCxnSpPr/>
          <p:nvPr/>
        </p:nvCxnSpPr>
        <p:spPr>
          <a:xfrm>
            <a:off x="2943436" y="3032125"/>
            <a:ext cx="1588986" cy="0"/>
          </a:xfrm>
          <a:prstGeom prst="straightConnector1">
            <a:avLst/>
          </a:prstGeom>
          <a:noFill/>
          <a:ln cap="flat" cmpd="sng" w="12700">
            <a:solidFill>
              <a:srgbClr val="000000"/>
            </a:solidFill>
            <a:prstDash val="solid"/>
            <a:round/>
            <a:headEnd len="sm" w="sm" type="none"/>
            <a:tailEnd len="sm" w="sm" type="none"/>
          </a:ln>
        </p:spPr>
      </p:cxnSp>
      <p:cxnSp>
        <p:nvCxnSpPr>
          <p:cNvPr id="1788" name="Google Shape;1788;p125"/>
          <p:cNvCxnSpPr/>
          <p:nvPr/>
        </p:nvCxnSpPr>
        <p:spPr>
          <a:xfrm>
            <a:off x="4750835" y="3032125"/>
            <a:ext cx="1630030" cy="0"/>
          </a:xfrm>
          <a:prstGeom prst="straightConnector1">
            <a:avLst/>
          </a:prstGeom>
          <a:noFill/>
          <a:ln cap="flat" cmpd="sng" w="12700">
            <a:solidFill>
              <a:srgbClr val="000000"/>
            </a:solidFill>
            <a:prstDash val="solid"/>
            <a:round/>
            <a:headEnd len="sm" w="sm" type="none"/>
            <a:tailEnd len="sm" w="sm" type="none"/>
          </a:ln>
        </p:spPr>
      </p:cxnSp>
      <p:cxnSp>
        <p:nvCxnSpPr>
          <p:cNvPr id="1789" name="Google Shape;1789;p125"/>
          <p:cNvCxnSpPr/>
          <p:nvPr/>
        </p:nvCxnSpPr>
        <p:spPr>
          <a:xfrm>
            <a:off x="6383797" y="2825750"/>
            <a:ext cx="0" cy="203200"/>
          </a:xfrm>
          <a:prstGeom prst="straightConnector1">
            <a:avLst/>
          </a:prstGeom>
          <a:noFill/>
          <a:ln cap="flat" cmpd="sng" w="12700">
            <a:solidFill>
              <a:srgbClr val="000000"/>
            </a:solidFill>
            <a:prstDash val="solid"/>
            <a:round/>
            <a:headEnd len="sm" w="sm" type="none"/>
            <a:tailEnd len="sm" w="sm" type="none"/>
          </a:ln>
        </p:spPr>
      </p:cxnSp>
      <p:cxnSp>
        <p:nvCxnSpPr>
          <p:cNvPr id="1790" name="Google Shape;1790;p125"/>
          <p:cNvCxnSpPr/>
          <p:nvPr/>
        </p:nvCxnSpPr>
        <p:spPr>
          <a:xfrm>
            <a:off x="2934641" y="3532188"/>
            <a:ext cx="0" cy="187325"/>
          </a:xfrm>
          <a:prstGeom prst="straightConnector1">
            <a:avLst/>
          </a:prstGeom>
          <a:noFill/>
          <a:ln cap="flat" cmpd="sng" w="12700">
            <a:solidFill>
              <a:srgbClr val="000000"/>
            </a:solidFill>
            <a:prstDash val="solid"/>
            <a:round/>
            <a:headEnd len="sm" w="sm" type="none"/>
            <a:tailEnd len="sm" w="sm" type="none"/>
          </a:ln>
        </p:spPr>
      </p:cxnSp>
      <p:cxnSp>
        <p:nvCxnSpPr>
          <p:cNvPr id="1791" name="Google Shape;1791;p125"/>
          <p:cNvCxnSpPr/>
          <p:nvPr/>
        </p:nvCxnSpPr>
        <p:spPr>
          <a:xfrm>
            <a:off x="2943436" y="3722688"/>
            <a:ext cx="747586" cy="0"/>
          </a:xfrm>
          <a:prstGeom prst="straightConnector1">
            <a:avLst/>
          </a:prstGeom>
          <a:noFill/>
          <a:ln cap="flat" cmpd="sng" w="12700">
            <a:solidFill>
              <a:srgbClr val="000000"/>
            </a:solidFill>
            <a:prstDash val="solid"/>
            <a:round/>
            <a:headEnd len="sm" w="sm" type="none"/>
            <a:tailEnd len="sm" w="sm" type="none"/>
          </a:ln>
        </p:spPr>
      </p:cxnSp>
      <p:cxnSp>
        <p:nvCxnSpPr>
          <p:cNvPr id="1792" name="Google Shape;1792;p125"/>
          <p:cNvCxnSpPr/>
          <p:nvPr/>
        </p:nvCxnSpPr>
        <p:spPr>
          <a:xfrm>
            <a:off x="5634745" y="3722688"/>
            <a:ext cx="746120" cy="0"/>
          </a:xfrm>
          <a:prstGeom prst="straightConnector1">
            <a:avLst/>
          </a:prstGeom>
          <a:noFill/>
          <a:ln cap="flat" cmpd="sng" w="12700">
            <a:solidFill>
              <a:srgbClr val="000000"/>
            </a:solidFill>
            <a:prstDash val="solid"/>
            <a:round/>
            <a:headEnd len="sm" w="sm" type="none"/>
            <a:tailEnd len="sm" w="sm" type="none"/>
          </a:ln>
        </p:spPr>
      </p:cxnSp>
      <p:cxnSp>
        <p:nvCxnSpPr>
          <p:cNvPr id="1793" name="Google Shape;1793;p125"/>
          <p:cNvCxnSpPr/>
          <p:nvPr/>
        </p:nvCxnSpPr>
        <p:spPr>
          <a:xfrm>
            <a:off x="4750835" y="3722688"/>
            <a:ext cx="665498" cy="0"/>
          </a:xfrm>
          <a:prstGeom prst="straightConnector1">
            <a:avLst/>
          </a:prstGeom>
          <a:noFill/>
          <a:ln cap="flat" cmpd="sng" w="12700">
            <a:solidFill>
              <a:srgbClr val="000000"/>
            </a:solidFill>
            <a:prstDash val="solid"/>
            <a:round/>
            <a:headEnd len="sm" w="sm" type="none"/>
            <a:tailEnd len="sm" w="sm" type="none"/>
          </a:ln>
        </p:spPr>
      </p:cxnSp>
      <p:cxnSp>
        <p:nvCxnSpPr>
          <p:cNvPr id="1794" name="Google Shape;1794;p125"/>
          <p:cNvCxnSpPr/>
          <p:nvPr/>
        </p:nvCxnSpPr>
        <p:spPr>
          <a:xfrm>
            <a:off x="3909435" y="3722688"/>
            <a:ext cx="622988" cy="0"/>
          </a:xfrm>
          <a:prstGeom prst="straightConnector1">
            <a:avLst/>
          </a:prstGeom>
          <a:noFill/>
          <a:ln cap="flat" cmpd="sng" w="12700">
            <a:solidFill>
              <a:srgbClr val="000000"/>
            </a:solidFill>
            <a:prstDash val="solid"/>
            <a:round/>
            <a:headEnd len="sm" w="sm" type="none"/>
            <a:tailEnd len="sm" w="sm" type="none"/>
          </a:ln>
        </p:spPr>
      </p:cxnSp>
      <p:cxnSp>
        <p:nvCxnSpPr>
          <p:cNvPr id="1795" name="Google Shape;1795;p125"/>
          <p:cNvCxnSpPr/>
          <p:nvPr/>
        </p:nvCxnSpPr>
        <p:spPr>
          <a:xfrm>
            <a:off x="6399920" y="3532188"/>
            <a:ext cx="0" cy="187325"/>
          </a:xfrm>
          <a:prstGeom prst="straightConnector1">
            <a:avLst/>
          </a:prstGeom>
          <a:noFill/>
          <a:ln cap="flat" cmpd="sng" w="12700">
            <a:solidFill>
              <a:srgbClr val="000000"/>
            </a:solidFill>
            <a:prstDash val="solid"/>
            <a:round/>
            <a:headEnd len="sm" w="sm" type="none"/>
            <a:tailEnd len="sm" w="sm" type="none"/>
          </a:ln>
        </p:spPr>
      </p:cxnSp>
      <p:cxnSp>
        <p:nvCxnSpPr>
          <p:cNvPr id="1796" name="Google Shape;1796;p125"/>
          <p:cNvCxnSpPr/>
          <p:nvPr/>
        </p:nvCxnSpPr>
        <p:spPr>
          <a:xfrm>
            <a:off x="3803893" y="3502026"/>
            <a:ext cx="0" cy="157163"/>
          </a:xfrm>
          <a:prstGeom prst="straightConnector1">
            <a:avLst/>
          </a:prstGeom>
          <a:noFill/>
          <a:ln cap="flat" cmpd="sng" w="12700">
            <a:solidFill>
              <a:srgbClr val="000000"/>
            </a:solidFill>
            <a:prstDash val="solid"/>
            <a:round/>
            <a:headEnd len="sm" w="sm" type="none"/>
            <a:tailEnd len="sm" w="sm" type="none"/>
          </a:ln>
        </p:spPr>
      </p:cxnSp>
      <p:cxnSp>
        <p:nvCxnSpPr>
          <p:cNvPr id="1797" name="Google Shape;1797;p125"/>
          <p:cNvCxnSpPr/>
          <p:nvPr/>
        </p:nvCxnSpPr>
        <p:spPr>
          <a:xfrm>
            <a:off x="4645293" y="3502026"/>
            <a:ext cx="0" cy="157163"/>
          </a:xfrm>
          <a:prstGeom prst="straightConnector1">
            <a:avLst/>
          </a:prstGeom>
          <a:noFill/>
          <a:ln cap="flat" cmpd="sng" w="12700">
            <a:solidFill>
              <a:srgbClr val="000000"/>
            </a:solidFill>
            <a:prstDash val="solid"/>
            <a:round/>
            <a:headEnd len="sm" w="sm" type="none"/>
            <a:tailEnd len="sm" w="sm" type="none"/>
          </a:ln>
        </p:spPr>
      </p:cxnSp>
      <p:cxnSp>
        <p:nvCxnSpPr>
          <p:cNvPr id="1798" name="Google Shape;1798;p125"/>
          <p:cNvCxnSpPr/>
          <p:nvPr/>
        </p:nvCxnSpPr>
        <p:spPr>
          <a:xfrm>
            <a:off x="5527738" y="3502026"/>
            <a:ext cx="0" cy="142875"/>
          </a:xfrm>
          <a:prstGeom prst="straightConnector1">
            <a:avLst/>
          </a:prstGeom>
          <a:noFill/>
          <a:ln cap="flat" cmpd="sng" w="12700">
            <a:solidFill>
              <a:srgbClr val="000000"/>
            </a:solidFill>
            <a:prstDash val="solid"/>
            <a:round/>
            <a:headEnd len="sm" w="sm" type="none"/>
            <a:tailEnd len="sm" w="sm" type="none"/>
          </a:ln>
        </p:spPr>
      </p:cxnSp>
      <p:sp>
        <p:nvSpPr>
          <p:cNvPr id="1799" name="Google Shape;1799;p125"/>
          <p:cNvSpPr/>
          <p:nvPr/>
        </p:nvSpPr>
        <p:spPr>
          <a:xfrm>
            <a:off x="2900927" y="3487738"/>
            <a:ext cx="60100" cy="95250"/>
          </a:xfrm>
          <a:custGeom>
            <a:rect b="b" l="l" r="r" t="t"/>
            <a:pathLst>
              <a:path extrusionOk="0" h="60" w="41">
                <a:moveTo>
                  <a:pt x="24" y="0"/>
                </a:moveTo>
                <a:lnTo>
                  <a:pt x="40" y="59"/>
                </a:lnTo>
                <a:lnTo>
                  <a:pt x="24" y="59"/>
                </a:lnTo>
                <a:lnTo>
                  <a:pt x="0" y="59"/>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0" name="Google Shape;1800;p125"/>
          <p:cNvSpPr/>
          <p:nvPr/>
        </p:nvSpPr>
        <p:spPr>
          <a:xfrm>
            <a:off x="2900926" y="3487738"/>
            <a:ext cx="70361" cy="107950"/>
          </a:xfrm>
          <a:custGeom>
            <a:rect b="b" l="l" r="r" t="t"/>
            <a:pathLst>
              <a:path extrusionOk="0" h="68" w="48">
                <a:moveTo>
                  <a:pt x="28" y="0"/>
                </a:moveTo>
                <a:lnTo>
                  <a:pt x="47" y="67"/>
                </a:lnTo>
                <a:lnTo>
                  <a:pt x="28" y="67"/>
                </a:lnTo>
                <a:lnTo>
                  <a:pt x="0" y="67"/>
                </a:lnTo>
                <a:lnTo>
                  <a:pt x="28"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125"/>
          <p:cNvSpPr/>
          <p:nvPr/>
        </p:nvSpPr>
        <p:spPr>
          <a:xfrm>
            <a:off x="6335423" y="2795589"/>
            <a:ext cx="60100" cy="96837"/>
          </a:xfrm>
          <a:custGeom>
            <a:rect b="b" l="l" r="r" t="t"/>
            <a:pathLst>
              <a:path extrusionOk="0" h="61" w="41">
                <a:moveTo>
                  <a:pt x="24" y="0"/>
                </a:moveTo>
                <a:lnTo>
                  <a:pt x="40" y="60"/>
                </a:lnTo>
                <a:lnTo>
                  <a:pt x="24" y="60"/>
                </a:lnTo>
                <a:lnTo>
                  <a:pt x="0" y="60"/>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125"/>
          <p:cNvSpPr/>
          <p:nvPr/>
        </p:nvSpPr>
        <p:spPr>
          <a:xfrm>
            <a:off x="6335423" y="2795589"/>
            <a:ext cx="71827" cy="109537"/>
          </a:xfrm>
          <a:custGeom>
            <a:rect b="b" l="l" r="r" t="t"/>
            <a:pathLst>
              <a:path extrusionOk="0" h="69" w="49">
                <a:moveTo>
                  <a:pt x="29" y="0"/>
                </a:moveTo>
                <a:lnTo>
                  <a:pt x="48" y="68"/>
                </a:lnTo>
                <a:lnTo>
                  <a:pt x="29" y="68"/>
                </a:lnTo>
                <a:lnTo>
                  <a:pt x="0" y="68"/>
                </a:lnTo>
                <a:lnTo>
                  <a:pt x="29"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3" name="Google Shape;1803;p125"/>
          <p:cNvSpPr/>
          <p:nvPr/>
        </p:nvSpPr>
        <p:spPr>
          <a:xfrm>
            <a:off x="2886268" y="2811463"/>
            <a:ext cx="60100" cy="95250"/>
          </a:xfrm>
          <a:custGeom>
            <a:rect b="b" l="l" r="r" t="t"/>
            <a:pathLst>
              <a:path extrusionOk="0" h="60" w="41">
                <a:moveTo>
                  <a:pt x="24" y="0"/>
                </a:moveTo>
                <a:lnTo>
                  <a:pt x="40" y="59"/>
                </a:lnTo>
                <a:lnTo>
                  <a:pt x="24" y="59"/>
                </a:lnTo>
                <a:lnTo>
                  <a:pt x="0" y="59"/>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4" name="Google Shape;1804;p125"/>
          <p:cNvSpPr/>
          <p:nvPr/>
        </p:nvSpPr>
        <p:spPr>
          <a:xfrm>
            <a:off x="2886269" y="2811463"/>
            <a:ext cx="71826" cy="107950"/>
          </a:xfrm>
          <a:custGeom>
            <a:rect b="b" l="l" r="r" t="t"/>
            <a:pathLst>
              <a:path extrusionOk="0" h="68" w="49">
                <a:moveTo>
                  <a:pt x="29" y="0"/>
                </a:moveTo>
                <a:lnTo>
                  <a:pt x="48" y="67"/>
                </a:lnTo>
                <a:lnTo>
                  <a:pt x="29" y="67"/>
                </a:lnTo>
                <a:lnTo>
                  <a:pt x="0" y="67"/>
                </a:lnTo>
                <a:lnTo>
                  <a:pt x="29"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5" name="Google Shape;1805;p125"/>
          <p:cNvSpPr/>
          <p:nvPr/>
        </p:nvSpPr>
        <p:spPr>
          <a:xfrm>
            <a:off x="6350082" y="3502025"/>
            <a:ext cx="60100" cy="96838"/>
          </a:xfrm>
          <a:custGeom>
            <a:rect b="b" l="l" r="r" t="t"/>
            <a:pathLst>
              <a:path extrusionOk="0" h="61" w="41">
                <a:moveTo>
                  <a:pt x="24" y="0"/>
                </a:moveTo>
                <a:lnTo>
                  <a:pt x="40" y="60"/>
                </a:lnTo>
                <a:lnTo>
                  <a:pt x="24" y="60"/>
                </a:lnTo>
                <a:lnTo>
                  <a:pt x="0" y="60"/>
                </a:lnTo>
                <a:lnTo>
                  <a:pt x="24"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6" name="Google Shape;1806;p125"/>
          <p:cNvSpPr/>
          <p:nvPr/>
        </p:nvSpPr>
        <p:spPr>
          <a:xfrm>
            <a:off x="6350081" y="3502025"/>
            <a:ext cx="70361" cy="109538"/>
          </a:xfrm>
          <a:custGeom>
            <a:rect b="b" l="l" r="r" t="t"/>
            <a:pathLst>
              <a:path extrusionOk="0" h="69" w="48">
                <a:moveTo>
                  <a:pt x="28" y="0"/>
                </a:moveTo>
                <a:lnTo>
                  <a:pt x="47" y="68"/>
                </a:lnTo>
                <a:lnTo>
                  <a:pt x="28" y="68"/>
                </a:lnTo>
                <a:lnTo>
                  <a:pt x="0" y="68"/>
                </a:lnTo>
                <a:lnTo>
                  <a:pt x="28"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7" name="Google Shape;1807;p125"/>
          <p:cNvSpPr/>
          <p:nvPr/>
        </p:nvSpPr>
        <p:spPr>
          <a:xfrm>
            <a:off x="5482296" y="3470275"/>
            <a:ext cx="58634" cy="98425"/>
          </a:xfrm>
          <a:custGeom>
            <a:rect b="b" l="l" r="r" t="t"/>
            <a:pathLst>
              <a:path extrusionOk="0" h="62" w="40">
                <a:moveTo>
                  <a:pt x="22" y="0"/>
                </a:moveTo>
                <a:lnTo>
                  <a:pt x="39" y="61"/>
                </a:lnTo>
                <a:lnTo>
                  <a:pt x="22" y="61"/>
                </a:lnTo>
                <a:lnTo>
                  <a:pt x="0" y="61"/>
                </a:lnTo>
                <a:lnTo>
                  <a:pt x="22"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8" name="Google Shape;1808;p125"/>
          <p:cNvSpPr/>
          <p:nvPr/>
        </p:nvSpPr>
        <p:spPr>
          <a:xfrm>
            <a:off x="5482296" y="3470276"/>
            <a:ext cx="70361" cy="111125"/>
          </a:xfrm>
          <a:custGeom>
            <a:rect b="b" l="l" r="r" t="t"/>
            <a:pathLst>
              <a:path extrusionOk="0" h="70" w="48">
                <a:moveTo>
                  <a:pt x="27" y="0"/>
                </a:moveTo>
                <a:lnTo>
                  <a:pt x="47" y="69"/>
                </a:lnTo>
                <a:lnTo>
                  <a:pt x="27" y="69"/>
                </a:lnTo>
                <a:lnTo>
                  <a:pt x="0" y="69"/>
                </a:lnTo>
                <a:lnTo>
                  <a:pt x="27"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9" name="Google Shape;1809;p125"/>
          <p:cNvSpPr/>
          <p:nvPr/>
        </p:nvSpPr>
        <p:spPr>
          <a:xfrm>
            <a:off x="4598386" y="3470275"/>
            <a:ext cx="58634" cy="98425"/>
          </a:xfrm>
          <a:custGeom>
            <a:rect b="b" l="l" r="r" t="t"/>
            <a:pathLst>
              <a:path extrusionOk="0" h="62" w="40">
                <a:moveTo>
                  <a:pt x="23" y="0"/>
                </a:moveTo>
                <a:lnTo>
                  <a:pt x="39" y="61"/>
                </a:lnTo>
                <a:lnTo>
                  <a:pt x="23" y="61"/>
                </a:lnTo>
                <a:lnTo>
                  <a:pt x="0" y="61"/>
                </a:lnTo>
                <a:lnTo>
                  <a:pt x="23"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0" name="Google Shape;1810;p125"/>
          <p:cNvSpPr/>
          <p:nvPr/>
        </p:nvSpPr>
        <p:spPr>
          <a:xfrm>
            <a:off x="4598386" y="3470276"/>
            <a:ext cx="70361" cy="111125"/>
          </a:xfrm>
          <a:custGeom>
            <a:rect b="b" l="l" r="r" t="t"/>
            <a:pathLst>
              <a:path extrusionOk="0" h="70" w="48">
                <a:moveTo>
                  <a:pt x="28" y="0"/>
                </a:moveTo>
                <a:lnTo>
                  <a:pt x="47" y="69"/>
                </a:lnTo>
                <a:lnTo>
                  <a:pt x="28" y="69"/>
                </a:lnTo>
                <a:lnTo>
                  <a:pt x="0" y="69"/>
                </a:lnTo>
                <a:lnTo>
                  <a:pt x="28" y="0"/>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1" name="Google Shape;1811;p125"/>
          <p:cNvSpPr/>
          <p:nvPr/>
        </p:nvSpPr>
        <p:spPr>
          <a:xfrm>
            <a:off x="3756985" y="3470276"/>
            <a:ext cx="70361" cy="111125"/>
          </a:xfrm>
          <a:custGeom>
            <a:rect b="b" l="l" r="r" t="t"/>
            <a:pathLst>
              <a:path extrusionOk="0" h="70" w="48">
                <a:moveTo>
                  <a:pt x="28" y="0"/>
                </a:moveTo>
                <a:lnTo>
                  <a:pt x="47" y="69"/>
                </a:lnTo>
                <a:lnTo>
                  <a:pt x="28" y="69"/>
                </a:lnTo>
                <a:lnTo>
                  <a:pt x="0" y="69"/>
                </a:lnTo>
                <a:lnTo>
                  <a:pt x="28" y="0"/>
                </a:lnTo>
              </a:path>
            </a:pathLst>
          </a:custGeom>
          <a:solidFill>
            <a:srgbClr val="000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26"/>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REQUIREMENTS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descr="C:\Program Files\Microsoft Office\MEDIA\CAGCAT10\j0233018.wmf" id="1823" name="Google Shape;1823;p127"/>
          <p:cNvPicPr preferRelativeResize="0"/>
          <p:nvPr/>
        </p:nvPicPr>
        <p:blipFill rotWithShape="1">
          <a:blip r:embed="rId3">
            <a:alphaModFix/>
          </a:blip>
          <a:srcRect b="0" l="0" r="0" t="0"/>
          <a:stretch/>
        </p:blipFill>
        <p:spPr>
          <a:xfrm>
            <a:off x="2143108" y="714356"/>
            <a:ext cx="5143535" cy="5224939"/>
          </a:xfrm>
          <a:prstGeom prst="rect">
            <a:avLst/>
          </a:prstGeom>
          <a:noFill/>
          <a:ln>
            <a:noFill/>
          </a:ln>
        </p:spPr>
      </p:pic>
      <p:sp>
        <p:nvSpPr>
          <p:cNvPr id="1824" name="Google Shape;1824;p127"/>
          <p:cNvSpPr/>
          <p:nvPr/>
        </p:nvSpPr>
        <p:spPr>
          <a:xfrm>
            <a:off x="285720" y="571480"/>
            <a:ext cx="3286148" cy="1571636"/>
          </a:xfrm>
          <a:prstGeom prst="wedgeRoundRectCallout">
            <a:avLst>
              <a:gd fmla="val 34475" name="adj1"/>
              <a:gd fmla="val 77584"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We have implemented all your needs</a:t>
            </a:r>
            <a:endParaRPr sz="2400">
              <a:solidFill>
                <a:schemeClr val="lt1"/>
              </a:solidFill>
              <a:latin typeface="Arial"/>
              <a:ea typeface="Arial"/>
              <a:cs typeface="Arial"/>
              <a:sym typeface="Arial"/>
            </a:endParaRPr>
          </a:p>
        </p:txBody>
      </p:sp>
      <p:sp>
        <p:nvSpPr>
          <p:cNvPr id="1825" name="Google Shape;1825;p127"/>
          <p:cNvSpPr/>
          <p:nvPr/>
        </p:nvSpPr>
        <p:spPr>
          <a:xfrm>
            <a:off x="5715008" y="1857364"/>
            <a:ext cx="3214678" cy="1571636"/>
          </a:xfrm>
          <a:prstGeom prst="wedgeRoundRectCallout">
            <a:avLst>
              <a:gd fmla="val -31368" name="adj1"/>
              <a:gd fmla="val 82971"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Yes, but ii is not what I wanted</a:t>
            </a:r>
            <a:endParaRPr sz="2400">
              <a:solidFill>
                <a:schemeClr val="lt1"/>
              </a:solidFill>
              <a:latin typeface="Arial"/>
              <a:ea typeface="Arial"/>
              <a:cs typeface="Arial"/>
              <a:sym typeface="Arial"/>
            </a:endParaRPr>
          </a:p>
        </p:txBody>
      </p:sp>
      <p:sp>
        <p:nvSpPr>
          <p:cNvPr id="1826" name="Google Shape;1826;p127"/>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2000"/>
                                        <p:tgtEl>
                                          <p:spTgt spid="1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2000"/>
                                        <p:tgtEl>
                                          <p:spTgt spid="1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gtEl>
                                        <p:attrNameLst>
                                          <p:attrName>style.visibility</p:attrName>
                                        </p:attrNameLst>
                                      </p:cBhvr>
                                      <p:to>
                                        <p:strVal val="visible"/>
                                      </p:to>
                                    </p:set>
                                    <p:animEffect filter="fade" transition="in">
                                      <p:cBhvr>
                                        <p:cTn dur="1000"/>
                                        <p:tgtEl>
                                          <p:spTgt spid="1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pic>
        <p:nvPicPr>
          <p:cNvPr descr="C:\Program Files\Microsoft Office\MEDIA\CAGCAT10\j0233018.wmf" id="1832" name="Google Shape;1832;p128"/>
          <p:cNvPicPr preferRelativeResize="0"/>
          <p:nvPr/>
        </p:nvPicPr>
        <p:blipFill rotWithShape="1">
          <a:blip r:embed="rId3">
            <a:alphaModFix/>
          </a:blip>
          <a:srcRect b="0" l="0" r="0" t="0"/>
          <a:stretch/>
        </p:blipFill>
        <p:spPr>
          <a:xfrm>
            <a:off x="2143108" y="714356"/>
            <a:ext cx="5143535" cy="5224939"/>
          </a:xfrm>
          <a:prstGeom prst="rect">
            <a:avLst/>
          </a:prstGeom>
          <a:noFill/>
          <a:ln>
            <a:noFill/>
          </a:ln>
        </p:spPr>
      </p:pic>
      <p:sp>
        <p:nvSpPr>
          <p:cNvPr id="1833" name="Google Shape;1833;p128"/>
          <p:cNvSpPr/>
          <p:nvPr/>
        </p:nvSpPr>
        <p:spPr>
          <a:xfrm>
            <a:off x="285720" y="571480"/>
            <a:ext cx="3286148" cy="1571636"/>
          </a:xfrm>
          <a:prstGeom prst="wedgeRoundRectCallout">
            <a:avLst>
              <a:gd fmla="val 34475" name="adj1"/>
              <a:gd fmla="val 77584"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Why you didn’t tell us that you want this requirement?</a:t>
            </a:r>
            <a:endParaRPr sz="2400">
              <a:solidFill>
                <a:schemeClr val="lt1"/>
              </a:solidFill>
              <a:latin typeface="Arial"/>
              <a:ea typeface="Arial"/>
              <a:cs typeface="Arial"/>
              <a:sym typeface="Arial"/>
            </a:endParaRPr>
          </a:p>
        </p:txBody>
      </p:sp>
      <p:sp>
        <p:nvSpPr>
          <p:cNvPr id="1834" name="Google Shape;1834;p128"/>
          <p:cNvSpPr/>
          <p:nvPr/>
        </p:nvSpPr>
        <p:spPr>
          <a:xfrm>
            <a:off x="5715008" y="1785926"/>
            <a:ext cx="3214678" cy="1571636"/>
          </a:xfrm>
          <a:prstGeom prst="wedgeRoundRectCallout">
            <a:avLst>
              <a:gd fmla="val -31368" name="adj1"/>
              <a:gd fmla="val 82971"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You did not ask me. I thought that you knew everything. It is your fault.</a:t>
            </a:r>
            <a:endParaRPr sz="2400">
              <a:solidFill>
                <a:schemeClr val="lt1"/>
              </a:solidFill>
              <a:latin typeface="Arial"/>
              <a:ea typeface="Arial"/>
              <a:cs typeface="Arial"/>
              <a:sym typeface="Arial"/>
            </a:endParaRPr>
          </a:p>
        </p:txBody>
      </p:sp>
      <p:sp>
        <p:nvSpPr>
          <p:cNvPr id="1835" name="Google Shape;1835;p128"/>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3000"/>
                                        <p:tgtEl>
                                          <p:spTgt spid="1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2000"/>
                                        <p:tgtEl>
                                          <p:spTgt spid="1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1000"/>
                                        <p:tgtEl>
                                          <p:spTgt spid="18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40"/>
              <a:buFont typeface="Arial"/>
              <a:buNone/>
            </a:pPr>
            <a:r>
              <a:rPr lang="en-US" sz="3240"/>
              <a:t>Software Engineering Code of Ethics and Professional Practice 2/2</a:t>
            </a:r>
            <a:endParaRPr sz="3240"/>
          </a:p>
        </p:txBody>
      </p:sp>
      <p:sp>
        <p:nvSpPr>
          <p:cNvPr id="240" name="Google Shape;240;p1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Font typeface="Noto Sans Symbols"/>
              <a:buNone/>
            </a:pPr>
            <a:r>
              <a:rPr lang="en-US"/>
              <a:t>5. MANAGEMENT - Software engineering managers and leaders shall subscribe to and promote an ethical approach to the management of software development and maintenance.</a:t>
            </a:r>
            <a:endParaRPr/>
          </a:p>
          <a:p>
            <a:pPr indent="-182880" lvl="0" marL="182880" rtl="0" algn="l">
              <a:lnSpc>
                <a:spcPct val="90000"/>
              </a:lnSpc>
              <a:spcBef>
                <a:spcPts val="480"/>
              </a:spcBef>
              <a:spcAft>
                <a:spcPts val="0"/>
              </a:spcAft>
              <a:buSzPts val="2040"/>
              <a:buFont typeface="Noto Sans Symbols"/>
              <a:buNone/>
            </a:pPr>
            <a:r>
              <a:rPr lang="en-US"/>
              <a:t>6. PROFESSION - Software engineers shall advance the integrity and reputation of the profession consistent with the public interest.</a:t>
            </a:r>
            <a:endParaRPr/>
          </a:p>
          <a:p>
            <a:pPr indent="-182880" lvl="0" marL="182880" rtl="0" algn="l">
              <a:lnSpc>
                <a:spcPct val="90000"/>
              </a:lnSpc>
              <a:spcBef>
                <a:spcPts val="480"/>
              </a:spcBef>
              <a:spcAft>
                <a:spcPts val="0"/>
              </a:spcAft>
              <a:buSzPts val="2040"/>
              <a:buFont typeface="Noto Sans Symbols"/>
              <a:buNone/>
            </a:pPr>
            <a:r>
              <a:rPr lang="en-US"/>
              <a:t>7. COLLEAGUES - Software engineers shall be fair to and supportive of their colleagues.</a:t>
            </a:r>
            <a:endParaRPr/>
          </a:p>
          <a:p>
            <a:pPr indent="-182880" lvl="0" marL="182880" rtl="0" algn="l">
              <a:lnSpc>
                <a:spcPct val="90000"/>
              </a:lnSpc>
              <a:spcBef>
                <a:spcPts val="480"/>
              </a:spcBef>
              <a:spcAft>
                <a:spcPts val="0"/>
              </a:spcAft>
              <a:buSzPts val="2040"/>
              <a:buFont typeface="Noto Sans Symbols"/>
              <a:buNone/>
            </a:pPr>
            <a:r>
              <a:rPr lang="en-US"/>
              <a:t>8. SELF - Software engineers shall participate in lifelong learning regarding the practice of their profession and shall promote an ethical approach to the practice of the profession.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pic>
        <p:nvPicPr>
          <p:cNvPr descr="C:\Program Files\Microsoft Office\MEDIA\CAGCAT10\j0195384.wmf" id="1841" name="Google Shape;1841;p129"/>
          <p:cNvPicPr preferRelativeResize="0"/>
          <p:nvPr>
            <p:ph idx="1" type="body"/>
          </p:nvPr>
        </p:nvPicPr>
        <p:blipFill rotWithShape="1">
          <a:blip r:embed="rId3">
            <a:alphaModFix/>
          </a:blip>
          <a:srcRect b="0" l="0" r="0" t="0"/>
          <a:stretch/>
        </p:blipFill>
        <p:spPr>
          <a:xfrm>
            <a:off x="2285984" y="1214422"/>
            <a:ext cx="5000660" cy="5105052"/>
          </a:xfrm>
          <a:prstGeom prst="rect">
            <a:avLst/>
          </a:prstGeom>
          <a:noFill/>
          <a:ln>
            <a:noFill/>
          </a:ln>
        </p:spPr>
      </p:pic>
      <p:sp>
        <p:nvSpPr>
          <p:cNvPr id="1842" name="Google Shape;1842;p129"/>
          <p:cNvSpPr/>
          <p:nvPr/>
        </p:nvSpPr>
        <p:spPr>
          <a:xfrm>
            <a:off x="857224" y="0"/>
            <a:ext cx="3500462" cy="2000240"/>
          </a:xfrm>
          <a:prstGeom prst="cloudCallout">
            <a:avLst>
              <a:gd fmla="val 84386" name="adj1"/>
              <a:gd fmla="val 26711" name="adj2"/>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I think that this requirement means this….</a:t>
            </a:r>
            <a:endParaRPr sz="2400">
              <a:solidFill>
                <a:schemeClr val="lt1"/>
              </a:solidFill>
              <a:latin typeface="Arial"/>
              <a:ea typeface="Arial"/>
              <a:cs typeface="Arial"/>
              <a:sym typeface="Arial"/>
            </a:endParaRPr>
          </a:p>
        </p:txBody>
      </p:sp>
      <p:sp>
        <p:nvSpPr>
          <p:cNvPr id="1843" name="Google Shape;1843;p129"/>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2000"/>
                                        <p:tgtEl>
                                          <p:spTgt spid="1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pic>
        <p:nvPicPr>
          <p:cNvPr descr="C:\Users\svata\AppData\Local\Microsoft\Windows\Temporary Internet Files\Content.IE5\L3RXZ0DE\MCj04324950000[1].wmf" id="1849" name="Google Shape;1849;p130"/>
          <p:cNvPicPr preferRelativeResize="0"/>
          <p:nvPr>
            <p:ph idx="1" type="body"/>
          </p:nvPr>
        </p:nvPicPr>
        <p:blipFill rotWithShape="1">
          <a:blip r:embed="rId3">
            <a:alphaModFix/>
          </a:blip>
          <a:srcRect b="0" l="0" r="0" t="0"/>
          <a:stretch/>
        </p:blipFill>
        <p:spPr>
          <a:xfrm>
            <a:off x="2357422" y="2000240"/>
            <a:ext cx="4883017" cy="4857760"/>
          </a:xfrm>
          <a:prstGeom prst="rect">
            <a:avLst/>
          </a:prstGeom>
          <a:noFill/>
          <a:ln>
            <a:noFill/>
          </a:ln>
        </p:spPr>
      </p:pic>
      <p:sp>
        <p:nvSpPr>
          <p:cNvPr id="1850" name="Google Shape;1850;p130"/>
          <p:cNvSpPr/>
          <p:nvPr/>
        </p:nvSpPr>
        <p:spPr>
          <a:xfrm>
            <a:off x="214282" y="214290"/>
            <a:ext cx="3286148" cy="1571636"/>
          </a:xfrm>
          <a:prstGeom prst="wedgeRoundRectCallout">
            <a:avLst>
              <a:gd fmla="val 29009" name="adj1"/>
              <a:gd fmla="val 63039"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I have a new great requirement.  That requirement must be implemented now.</a:t>
            </a:r>
            <a:endParaRPr sz="2400">
              <a:solidFill>
                <a:schemeClr val="lt1"/>
              </a:solidFill>
              <a:latin typeface="Arial"/>
              <a:ea typeface="Arial"/>
              <a:cs typeface="Arial"/>
              <a:sym typeface="Arial"/>
            </a:endParaRPr>
          </a:p>
        </p:txBody>
      </p:sp>
      <p:sp>
        <p:nvSpPr>
          <p:cNvPr id="1851" name="Google Shape;1851;p130"/>
          <p:cNvSpPr/>
          <p:nvPr/>
        </p:nvSpPr>
        <p:spPr>
          <a:xfrm>
            <a:off x="5643570" y="500042"/>
            <a:ext cx="3214678" cy="1571636"/>
          </a:xfrm>
          <a:prstGeom prst="wedgeRoundRectCallout">
            <a:avLst>
              <a:gd fmla="val -31368" name="adj1"/>
              <a:gd fmla="val 82971" name="adj2"/>
              <a:gd fmla="val 16667" name="adj3"/>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Sure, no problem…</a:t>
            </a:r>
            <a:endParaRPr sz="2400">
              <a:solidFill>
                <a:schemeClr val="lt1"/>
              </a:solidFill>
              <a:latin typeface="Arial"/>
              <a:ea typeface="Arial"/>
              <a:cs typeface="Arial"/>
              <a:sym typeface="Arial"/>
            </a:endParaRPr>
          </a:p>
        </p:txBody>
      </p:sp>
      <p:sp>
        <p:nvSpPr>
          <p:cNvPr id="1852" name="Google Shape;1852;p130"/>
          <p:cNvSpPr/>
          <p:nvPr/>
        </p:nvSpPr>
        <p:spPr>
          <a:xfrm>
            <a:off x="1500166" y="214290"/>
            <a:ext cx="6429420" cy="6286520"/>
          </a:xfrm>
          <a:prstGeom prst="noSmoking">
            <a:avLst>
              <a:gd fmla="val 11002" name="adj"/>
            </a:avLst>
          </a:prstGeom>
          <a:solidFill>
            <a:srgbClr val="FF0000">
              <a:alpha val="51764"/>
            </a:srgbClr>
          </a:solidFill>
          <a:ln cap="flat" cmpd="sng" w="264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2000"/>
                                        <p:tgtEl>
                                          <p:spTgt spid="1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2000"/>
                                        <p:tgtEl>
                                          <p:spTgt spid="1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1000"/>
                                        <p:tgtEl>
                                          <p:spTgt spid="1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31"/>
          <p:cNvSpPr/>
          <p:nvPr/>
        </p:nvSpPr>
        <p:spPr>
          <a:xfrm>
            <a:off x="4425948" y="1571612"/>
            <a:ext cx="2060306" cy="1164014"/>
          </a:xfrm>
          <a:custGeom>
            <a:rect b="b" l="l" r="r" t="t"/>
            <a:pathLst>
              <a:path extrusionOk="0" h="1096" w="1272">
                <a:moveTo>
                  <a:pt x="152" y="640"/>
                </a:moveTo>
                <a:cubicBezTo>
                  <a:pt x="144" y="544"/>
                  <a:pt x="16" y="440"/>
                  <a:pt x="8" y="352"/>
                </a:cubicBezTo>
                <a:cubicBezTo>
                  <a:pt x="0" y="264"/>
                  <a:pt x="32" y="136"/>
                  <a:pt x="104" y="112"/>
                </a:cubicBezTo>
                <a:cubicBezTo>
                  <a:pt x="176" y="88"/>
                  <a:pt x="320" y="224"/>
                  <a:pt x="440" y="208"/>
                </a:cubicBezTo>
                <a:cubicBezTo>
                  <a:pt x="560" y="192"/>
                  <a:pt x="696" y="32"/>
                  <a:pt x="824" y="16"/>
                </a:cubicBezTo>
                <a:cubicBezTo>
                  <a:pt x="952" y="0"/>
                  <a:pt x="1160" y="32"/>
                  <a:pt x="1208" y="112"/>
                </a:cubicBezTo>
                <a:cubicBezTo>
                  <a:pt x="1256" y="192"/>
                  <a:pt x="1104" y="384"/>
                  <a:pt x="1112" y="496"/>
                </a:cubicBezTo>
                <a:cubicBezTo>
                  <a:pt x="1120" y="608"/>
                  <a:pt x="1272" y="704"/>
                  <a:pt x="1256" y="784"/>
                </a:cubicBezTo>
                <a:cubicBezTo>
                  <a:pt x="1240" y="864"/>
                  <a:pt x="1120" y="976"/>
                  <a:pt x="1016" y="976"/>
                </a:cubicBezTo>
                <a:cubicBezTo>
                  <a:pt x="912" y="976"/>
                  <a:pt x="744" y="768"/>
                  <a:pt x="632" y="784"/>
                </a:cubicBezTo>
                <a:cubicBezTo>
                  <a:pt x="520" y="800"/>
                  <a:pt x="440" y="1048"/>
                  <a:pt x="344" y="1072"/>
                </a:cubicBezTo>
                <a:cubicBezTo>
                  <a:pt x="248" y="1096"/>
                  <a:pt x="96" y="1000"/>
                  <a:pt x="56" y="928"/>
                </a:cubicBezTo>
                <a:cubicBezTo>
                  <a:pt x="16" y="856"/>
                  <a:pt x="160" y="736"/>
                  <a:pt x="152" y="640"/>
                </a:cubicBezTo>
                <a:close/>
              </a:path>
            </a:pathLst>
          </a:custGeom>
          <a:gradFill>
            <a:gsLst>
              <a:gs pos="0">
                <a:srgbClr val="FFFFFF"/>
              </a:gs>
              <a:gs pos="100000">
                <a:srgbClr val="FF3300"/>
              </a:gs>
            </a:gsLst>
            <a:path path="circle">
              <a:fillToRect b="50%" l="50%" r="50%" t="50%"/>
            </a:path>
            <a:tileRect/>
          </a:gra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859" name="Google Shape;1859;p131"/>
          <p:cNvCxnSpPr/>
          <p:nvPr/>
        </p:nvCxnSpPr>
        <p:spPr>
          <a:xfrm>
            <a:off x="3804079" y="3014077"/>
            <a:ext cx="4925555" cy="22824"/>
          </a:xfrm>
          <a:prstGeom prst="straightConnector1">
            <a:avLst/>
          </a:prstGeom>
          <a:noFill/>
          <a:ln cap="flat" cmpd="sng" w="28575">
            <a:solidFill>
              <a:srgbClr val="FFFF99"/>
            </a:solidFill>
            <a:prstDash val="dot"/>
            <a:round/>
            <a:headEnd len="sm" w="sm" type="none"/>
            <a:tailEnd len="sm" w="sm" type="none"/>
          </a:ln>
        </p:spPr>
      </p:cxnSp>
      <p:sp>
        <p:nvSpPr>
          <p:cNvPr id="1860" name="Google Shape;1860;p131"/>
          <p:cNvSpPr txBox="1"/>
          <p:nvPr/>
        </p:nvSpPr>
        <p:spPr>
          <a:xfrm>
            <a:off x="6910520" y="3068854"/>
            <a:ext cx="154014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Solution domain</a:t>
            </a:r>
            <a:endParaRPr/>
          </a:p>
        </p:txBody>
      </p:sp>
      <p:sp>
        <p:nvSpPr>
          <p:cNvPr id="1861" name="Google Shape;1861;p131"/>
          <p:cNvSpPr txBox="1"/>
          <p:nvPr/>
        </p:nvSpPr>
        <p:spPr>
          <a:xfrm>
            <a:off x="6776848" y="1911687"/>
            <a:ext cx="155758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Problem Domain</a:t>
            </a:r>
            <a:endParaRPr/>
          </a:p>
        </p:txBody>
      </p:sp>
      <p:sp>
        <p:nvSpPr>
          <p:cNvPr id="1862" name="Google Shape;1862;p131"/>
          <p:cNvSpPr txBox="1"/>
          <p:nvPr/>
        </p:nvSpPr>
        <p:spPr>
          <a:xfrm>
            <a:off x="5286104" y="5643380"/>
            <a:ext cx="1726124" cy="337792"/>
          </a:xfrm>
          <a:prstGeom prst="rect">
            <a:avLst/>
          </a:pr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Design</a:t>
            </a:r>
            <a:endParaRPr sz="1200">
              <a:solidFill>
                <a:schemeClr val="dk2"/>
              </a:solidFill>
              <a:latin typeface="Arial"/>
              <a:ea typeface="Arial"/>
              <a:cs typeface="Arial"/>
              <a:sym typeface="Arial"/>
            </a:endParaRPr>
          </a:p>
        </p:txBody>
      </p:sp>
      <p:sp>
        <p:nvSpPr>
          <p:cNvPr id="1863" name="Google Shape;1863;p131"/>
          <p:cNvSpPr txBox="1"/>
          <p:nvPr/>
        </p:nvSpPr>
        <p:spPr>
          <a:xfrm>
            <a:off x="7189490" y="5396883"/>
            <a:ext cx="1774998" cy="584775"/>
          </a:xfrm>
          <a:prstGeom prst="rect">
            <a:avLst/>
          </a:pr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User Documentation</a:t>
            </a:r>
            <a:endParaRPr sz="1200">
              <a:solidFill>
                <a:schemeClr val="dk2"/>
              </a:solidFill>
              <a:latin typeface="Arial"/>
              <a:ea typeface="Arial"/>
              <a:cs typeface="Arial"/>
              <a:sym typeface="Arial"/>
            </a:endParaRPr>
          </a:p>
        </p:txBody>
      </p:sp>
      <p:sp>
        <p:nvSpPr>
          <p:cNvPr id="1864" name="Google Shape;1864;p131"/>
          <p:cNvSpPr txBox="1"/>
          <p:nvPr/>
        </p:nvSpPr>
        <p:spPr>
          <a:xfrm>
            <a:off x="6776848" y="3817475"/>
            <a:ext cx="1766807" cy="646331"/>
          </a:xfrm>
          <a:prstGeom prst="rect">
            <a:avLst/>
          </a:prstGeom>
          <a:solidFill>
            <a:schemeClr val="lt1"/>
          </a:solidFill>
          <a:ln cap="flat" cmpd="sng" w="2642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Product to be built</a:t>
            </a:r>
            <a:endParaRPr b="1" i="1" sz="1800" strike="sngStrike">
              <a:solidFill>
                <a:srgbClr val="000000"/>
              </a:solidFill>
              <a:latin typeface="Arial"/>
              <a:ea typeface="Arial"/>
              <a:cs typeface="Arial"/>
              <a:sym typeface="Arial"/>
            </a:endParaRPr>
          </a:p>
        </p:txBody>
      </p:sp>
      <p:sp>
        <p:nvSpPr>
          <p:cNvPr id="1865" name="Google Shape;1865;p131"/>
          <p:cNvSpPr txBox="1"/>
          <p:nvPr/>
        </p:nvSpPr>
        <p:spPr>
          <a:xfrm flipH="1" rot="3820401">
            <a:off x="4099806" y="3637207"/>
            <a:ext cx="1930894" cy="3399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CCFF"/>
                </a:solidFill>
                <a:latin typeface="Arial"/>
                <a:ea typeface="Arial"/>
                <a:cs typeface="Arial"/>
                <a:sym typeface="Arial"/>
              </a:rPr>
              <a:t>Traceability</a:t>
            </a:r>
            <a:endParaRPr sz="1600">
              <a:solidFill>
                <a:srgbClr val="00CCFF"/>
              </a:solidFill>
              <a:latin typeface="Arial"/>
              <a:ea typeface="Arial"/>
              <a:cs typeface="Arial"/>
              <a:sym typeface="Arial"/>
            </a:endParaRPr>
          </a:p>
        </p:txBody>
      </p:sp>
      <p:sp>
        <p:nvSpPr>
          <p:cNvPr id="1866" name="Google Shape;1866;p131"/>
          <p:cNvSpPr/>
          <p:nvPr/>
        </p:nvSpPr>
        <p:spPr>
          <a:xfrm flipH="1" rot="-203131">
            <a:off x="3493144" y="2187855"/>
            <a:ext cx="700330" cy="1033919"/>
          </a:xfrm>
          <a:custGeom>
            <a:rect b="b" l="l" r="r" t="t"/>
            <a:pathLst>
              <a:path extrusionOk="0" h="624" w="384">
                <a:moveTo>
                  <a:pt x="96" y="624"/>
                </a:moveTo>
                <a:cubicBezTo>
                  <a:pt x="48" y="460"/>
                  <a:pt x="0" y="296"/>
                  <a:pt x="48" y="192"/>
                </a:cubicBezTo>
                <a:cubicBezTo>
                  <a:pt x="96" y="88"/>
                  <a:pt x="240" y="44"/>
                  <a:pt x="384" y="0"/>
                </a:cubicBezTo>
              </a:path>
            </a:pathLst>
          </a:custGeom>
          <a:noFill/>
          <a:ln cap="flat" cmpd="sng" w="28575">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7" name="Google Shape;1867;p131"/>
          <p:cNvSpPr/>
          <p:nvPr/>
        </p:nvSpPr>
        <p:spPr>
          <a:xfrm flipH="1">
            <a:off x="4193474" y="3463706"/>
            <a:ext cx="700330" cy="1036201"/>
          </a:xfrm>
          <a:custGeom>
            <a:rect b="b" l="l" r="r" t="t"/>
            <a:pathLst>
              <a:path extrusionOk="0" h="624" w="384">
                <a:moveTo>
                  <a:pt x="96" y="624"/>
                </a:moveTo>
                <a:cubicBezTo>
                  <a:pt x="48" y="460"/>
                  <a:pt x="0" y="296"/>
                  <a:pt x="48" y="192"/>
                </a:cubicBezTo>
                <a:cubicBezTo>
                  <a:pt x="96" y="88"/>
                  <a:pt x="240" y="44"/>
                  <a:pt x="384" y="0"/>
                </a:cubicBezTo>
              </a:path>
            </a:pathLst>
          </a:custGeom>
          <a:noFill/>
          <a:ln cap="flat" cmpd="sng" w="28575">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8" name="Google Shape;1868;p131"/>
          <p:cNvSpPr/>
          <p:nvPr/>
        </p:nvSpPr>
        <p:spPr>
          <a:xfrm flipH="1" rot="2510695">
            <a:off x="4495691" y="4785205"/>
            <a:ext cx="665458" cy="956318"/>
          </a:xfrm>
          <a:custGeom>
            <a:rect b="b" l="l" r="r" t="t"/>
            <a:pathLst>
              <a:path extrusionOk="0" h="624" w="384">
                <a:moveTo>
                  <a:pt x="96" y="624"/>
                </a:moveTo>
                <a:cubicBezTo>
                  <a:pt x="48" y="460"/>
                  <a:pt x="0" y="296"/>
                  <a:pt x="48" y="192"/>
                </a:cubicBezTo>
                <a:cubicBezTo>
                  <a:pt x="96" y="88"/>
                  <a:pt x="240" y="44"/>
                  <a:pt x="384" y="0"/>
                </a:cubicBezTo>
              </a:path>
            </a:pathLst>
          </a:custGeom>
          <a:noFill/>
          <a:ln cap="flat" cmpd="sng" w="38100">
            <a:solidFill>
              <a:srgbClr val="00CCF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9" name="Google Shape;1869;p131"/>
          <p:cNvSpPr/>
          <p:nvPr/>
        </p:nvSpPr>
        <p:spPr>
          <a:xfrm flipH="1">
            <a:off x="4757225" y="4741839"/>
            <a:ext cx="1787148" cy="737209"/>
          </a:xfrm>
          <a:custGeom>
            <a:rect b="b" l="l" r="r" t="t"/>
            <a:pathLst>
              <a:path extrusionOk="0" h="624" w="384">
                <a:moveTo>
                  <a:pt x="96" y="624"/>
                </a:moveTo>
                <a:cubicBezTo>
                  <a:pt x="48" y="460"/>
                  <a:pt x="0" y="296"/>
                  <a:pt x="48" y="192"/>
                </a:cubicBezTo>
                <a:cubicBezTo>
                  <a:pt x="96" y="88"/>
                  <a:pt x="240" y="44"/>
                  <a:pt x="384" y="0"/>
                </a:cubicBezTo>
              </a:path>
            </a:pathLst>
          </a:custGeom>
          <a:noFill/>
          <a:ln cap="flat" cmpd="sng" w="38100">
            <a:solidFill>
              <a:srgbClr val="00CCF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0" name="Google Shape;1870;p131"/>
          <p:cNvSpPr/>
          <p:nvPr/>
        </p:nvSpPr>
        <p:spPr>
          <a:xfrm>
            <a:off x="4983887" y="4737275"/>
            <a:ext cx="2844908" cy="664173"/>
          </a:xfrm>
          <a:custGeom>
            <a:rect b="b" l="l" r="r" t="t"/>
            <a:pathLst>
              <a:path extrusionOk="0" h="864" w="1208">
                <a:moveTo>
                  <a:pt x="0" y="0"/>
                </a:moveTo>
                <a:cubicBezTo>
                  <a:pt x="312" y="56"/>
                  <a:pt x="624" y="112"/>
                  <a:pt x="816" y="240"/>
                </a:cubicBezTo>
                <a:cubicBezTo>
                  <a:pt x="1008" y="368"/>
                  <a:pt x="1096" y="672"/>
                  <a:pt x="1152" y="768"/>
                </a:cubicBezTo>
                <a:cubicBezTo>
                  <a:pt x="1208" y="864"/>
                  <a:pt x="1180" y="840"/>
                  <a:pt x="1152" y="816"/>
                </a:cubicBezTo>
              </a:path>
            </a:pathLst>
          </a:custGeom>
          <a:noFill/>
          <a:ln cap="flat" cmpd="sng" w="38100">
            <a:solidFill>
              <a:srgbClr val="00CCFF"/>
            </a:solidFill>
            <a:prstDash val="dot"/>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1" name="Google Shape;1871;p13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are the Requirements for?</a:t>
            </a:r>
            <a:endParaRPr/>
          </a:p>
        </p:txBody>
      </p:sp>
      <p:sp>
        <p:nvSpPr>
          <p:cNvPr id="1872" name="Google Shape;1872;p131"/>
          <p:cNvSpPr txBox="1"/>
          <p:nvPr/>
        </p:nvSpPr>
        <p:spPr>
          <a:xfrm>
            <a:off x="2449915" y="2482282"/>
            <a:ext cx="1235021" cy="3377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Needs</a:t>
            </a:r>
            <a:endParaRPr sz="1200">
              <a:solidFill>
                <a:schemeClr val="dk2"/>
              </a:solidFill>
              <a:latin typeface="Arial"/>
              <a:ea typeface="Arial"/>
              <a:cs typeface="Arial"/>
              <a:sym typeface="Arial"/>
            </a:endParaRPr>
          </a:p>
        </p:txBody>
      </p:sp>
      <p:sp>
        <p:nvSpPr>
          <p:cNvPr id="1873" name="Google Shape;1873;p131"/>
          <p:cNvSpPr txBox="1"/>
          <p:nvPr/>
        </p:nvSpPr>
        <p:spPr>
          <a:xfrm>
            <a:off x="2121544" y="3210362"/>
            <a:ext cx="19091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Requests</a:t>
            </a:r>
            <a:endParaRPr sz="1200">
              <a:solidFill>
                <a:schemeClr val="dk2"/>
              </a:solidFill>
              <a:latin typeface="Arial"/>
              <a:ea typeface="Arial"/>
              <a:cs typeface="Arial"/>
              <a:sym typeface="Arial"/>
            </a:endParaRPr>
          </a:p>
        </p:txBody>
      </p:sp>
      <p:sp>
        <p:nvSpPr>
          <p:cNvPr id="1874" name="Google Shape;1874;p131"/>
          <p:cNvSpPr txBox="1"/>
          <p:nvPr/>
        </p:nvSpPr>
        <p:spPr>
          <a:xfrm>
            <a:off x="1987871" y="3938441"/>
            <a:ext cx="220850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Software Requirements</a:t>
            </a:r>
            <a:endParaRPr sz="1200">
              <a:solidFill>
                <a:schemeClr val="dk2"/>
              </a:solidFill>
              <a:latin typeface="Arial"/>
              <a:ea typeface="Arial"/>
              <a:cs typeface="Arial"/>
              <a:sym typeface="Arial"/>
            </a:endParaRPr>
          </a:p>
        </p:txBody>
      </p:sp>
      <p:sp>
        <p:nvSpPr>
          <p:cNvPr id="1875" name="Google Shape;1875;p131"/>
          <p:cNvSpPr/>
          <p:nvPr/>
        </p:nvSpPr>
        <p:spPr>
          <a:xfrm>
            <a:off x="1139339" y="1578459"/>
            <a:ext cx="3748653" cy="3453243"/>
          </a:xfrm>
          <a:prstGeom prst="triangle">
            <a:avLst>
              <a:gd fmla="val 50000"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876" name="Google Shape;1876;p131"/>
          <p:cNvCxnSpPr/>
          <p:nvPr/>
        </p:nvCxnSpPr>
        <p:spPr>
          <a:xfrm flipH="1" rot="10800000">
            <a:off x="2197098" y="3014077"/>
            <a:ext cx="1589545" cy="13694"/>
          </a:xfrm>
          <a:prstGeom prst="straightConnector1">
            <a:avLst/>
          </a:prstGeom>
          <a:noFill/>
          <a:ln cap="flat" cmpd="sng" w="28575">
            <a:solidFill>
              <a:schemeClr val="dk1"/>
            </a:solidFill>
            <a:prstDash val="solid"/>
            <a:round/>
            <a:headEnd len="sm" w="sm" type="none"/>
            <a:tailEnd len="sm" w="sm" type="none"/>
          </a:ln>
        </p:spPr>
      </p:cxnSp>
      <p:cxnSp>
        <p:nvCxnSpPr>
          <p:cNvPr id="1877" name="Google Shape;1877;p131"/>
          <p:cNvCxnSpPr/>
          <p:nvPr/>
        </p:nvCxnSpPr>
        <p:spPr>
          <a:xfrm>
            <a:off x="1775738" y="3847146"/>
            <a:ext cx="2440983" cy="0"/>
          </a:xfrm>
          <a:prstGeom prst="straightConnector1">
            <a:avLst/>
          </a:prstGeom>
          <a:noFill/>
          <a:ln cap="flat" cmpd="sng" w="28575">
            <a:solidFill>
              <a:schemeClr val="dk1"/>
            </a:solidFill>
            <a:prstDash val="solid"/>
            <a:round/>
            <a:headEnd len="sm" w="sm" type="none"/>
            <a:tailEnd len="sm" w="sm" type="none"/>
          </a:ln>
        </p:spPr>
      </p:cxnSp>
      <p:cxnSp>
        <p:nvCxnSpPr>
          <p:cNvPr id="1878" name="Google Shape;1878;p131"/>
          <p:cNvCxnSpPr/>
          <p:nvPr/>
        </p:nvCxnSpPr>
        <p:spPr>
          <a:xfrm flipH="1">
            <a:off x="4957734" y="4627720"/>
            <a:ext cx="200509" cy="403981"/>
          </a:xfrm>
          <a:prstGeom prst="straightConnector1">
            <a:avLst/>
          </a:prstGeom>
          <a:noFill/>
          <a:ln cap="flat" cmpd="sng" w="28575">
            <a:solidFill>
              <a:schemeClr val="dk1"/>
            </a:solidFill>
            <a:prstDash val="solid"/>
            <a:round/>
            <a:headEnd len="sm" w="sm" type="none"/>
            <a:tailEnd len="sm" w="sm" type="none"/>
          </a:ln>
        </p:spPr>
      </p:cxnSp>
      <p:cxnSp>
        <p:nvCxnSpPr>
          <p:cNvPr id="1879" name="Google Shape;1879;p131"/>
          <p:cNvCxnSpPr/>
          <p:nvPr/>
        </p:nvCxnSpPr>
        <p:spPr>
          <a:xfrm flipH="1">
            <a:off x="4216721" y="3484247"/>
            <a:ext cx="209227" cy="362899"/>
          </a:xfrm>
          <a:prstGeom prst="straightConnector1">
            <a:avLst/>
          </a:prstGeom>
          <a:noFill/>
          <a:ln cap="flat" cmpd="sng" w="28575">
            <a:solidFill>
              <a:schemeClr val="dk1"/>
            </a:solidFill>
            <a:prstDash val="solid"/>
            <a:round/>
            <a:headEnd len="sm" w="sm" type="none"/>
            <a:tailEnd len="sm" w="sm" type="none"/>
          </a:ln>
        </p:spPr>
      </p:cxnSp>
      <p:cxnSp>
        <p:nvCxnSpPr>
          <p:cNvPr id="1880" name="Google Shape;1880;p131"/>
          <p:cNvCxnSpPr/>
          <p:nvPr/>
        </p:nvCxnSpPr>
        <p:spPr>
          <a:xfrm flipH="1">
            <a:off x="3786643" y="2756168"/>
            <a:ext cx="110425" cy="255627"/>
          </a:xfrm>
          <a:prstGeom prst="straightConnector1">
            <a:avLst/>
          </a:prstGeom>
          <a:noFill/>
          <a:ln cap="flat" cmpd="sng" w="28575">
            <a:solidFill>
              <a:schemeClr val="dk1"/>
            </a:solidFill>
            <a:prstDash val="solid"/>
            <a:round/>
            <a:headEnd len="sm" w="sm" type="none"/>
            <a:tailEnd len="sm" w="sm" type="none"/>
          </a:ln>
        </p:spPr>
      </p:cxnSp>
      <p:cxnSp>
        <p:nvCxnSpPr>
          <p:cNvPr id="1881" name="Google Shape;1881;p131"/>
          <p:cNvCxnSpPr/>
          <p:nvPr/>
        </p:nvCxnSpPr>
        <p:spPr>
          <a:xfrm>
            <a:off x="3045631" y="1571612"/>
            <a:ext cx="2127142" cy="3051543"/>
          </a:xfrm>
          <a:prstGeom prst="straightConnector1">
            <a:avLst/>
          </a:prstGeom>
          <a:noFill/>
          <a:ln cap="flat" cmpd="sng" w="28575">
            <a:solidFill>
              <a:schemeClr val="dk1"/>
            </a:solidFill>
            <a:prstDash val="solid"/>
            <a:round/>
            <a:headEnd len="sm" w="sm" type="none"/>
            <a:tailEnd len="sm" w="sm" type="none"/>
          </a:ln>
        </p:spPr>
      </p:cxnSp>
      <p:sp>
        <p:nvSpPr>
          <p:cNvPr id="1882" name="Google Shape;1882;p131"/>
          <p:cNvSpPr txBox="1"/>
          <p:nvPr/>
        </p:nvSpPr>
        <p:spPr>
          <a:xfrm>
            <a:off x="4545092" y="1936793"/>
            <a:ext cx="1752277" cy="3377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Problem</a:t>
            </a:r>
            <a:endParaRPr b="1" sz="1200">
              <a:solidFill>
                <a:srgbClr val="000000"/>
              </a:solidFill>
              <a:latin typeface="Arial"/>
              <a:ea typeface="Arial"/>
              <a:cs typeface="Arial"/>
              <a:sym typeface="Arial"/>
            </a:endParaRPr>
          </a:p>
        </p:txBody>
      </p:sp>
      <p:sp>
        <p:nvSpPr>
          <p:cNvPr descr="5%" id="1883" name="Google Shape;1883;p131"/>
          <p:cNvSpPr/>
          <p:nvPr/>
        </p:nvSpPr>
        <p:spPr>
          <a:xfrm flipH="1" rot="10800000">
            <a:off x="500034" y="5214292"/>
            <a:ext cx="5018545" cy="819375"/>
          </a:xfrm>
          <a:custGeom>
            <a:rect b="b" l="l" r="r" t="t"/>
            <a:pathLst>
              <a:path extrusionOk="0" h="21600" w="21600">
                <a:moveTo>
                  <a:pt x="0" y="0"/>
                </a:moveTo>
                <a:lnTo>
                  <a:pt x="2456" y="21600"/>
                </a:lnTo>
                <a:lnTo>
                  <a:pt x="19144" y="21600"/>
                </a:lnTo>
                <a:lnTo>
                  <a:pt x="21600" y="0"/>
                </a:lnTo>
                <a:close/>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4" name="Google Shape;1884;p131"/>
          <p:cNvSpPr txBox="1"/>
          <p:nvPr/>
        </p:nvSpPr>
        <p:spPr>
          <a:xfrm>
            <a:off x="2179663" y="5305587"/>
            <a:ext cx="1906292" cy="3377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Test Procedures</a:t>
            </a:r>
            <a:endParaRPr sz="1200">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2000"/>
                                        <p:tgtEl>
                                          <p:spTgt spid="1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20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2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2000"/>
                                        <p:tgtEl>
                                          <p:spTgt spid="1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2000"/>
                                        <p:tgtEl>
                                          <p:spTgt spid="1875"/>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20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2000"/>
                                        <p:tgtEl>
                                          <p:spTgt spid="1877"/>
                                        </p:tgtEl>
                                      </p:cBhvr>
                                    </p:animEffect>
                                  </p:childTnLst>
                                </p:cTn>
                              </p:par>
                              <p:par>
                                <p:cTn fill="hold" nodeType="with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2000"/>
                                        <p:tgtEl>
                                          <p:spTgt spid="1879"/>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2000"/>
                                        <p:tgtEl>
                                          <p:spTgt spid="1880"/>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2000"/>
                                        <p:tgtEl>
                                          <p:spTgt spid="1881"/>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2000"/>
                                        <p:tgtEl>
                                          <p:spTgt spid="1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2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20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2000"/>
                                        <p:tgtEl>
                                          <p:spTgt spid="1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2000"/>
                                        <p:tgtEl>
                                          <p:spTgt spid="1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20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2000"/>
                                        <p:tgtEl>
                                          <p:spTgt spid="1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2000"/>
                                        <p:tgtEl>
                                          <p:spTgt spid="1867"/>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2000"/>
                                        <p:tgtEl>
                                          <p:spTgt spid="1874"/>
                                        </p:tgtEl>
                                      </p:cBhvr>
                                    </p:animEffect>
                                  </p:childTnLst>
                                </p:cTn>
                              </p:par>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20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2000"/>
                                        <p:tgtEl>
                                          <p:spTgt spid="1868"/>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20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20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2000"/>
                                        <p:tgtEl>
                                          <p:spTgt spid="1869"/>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20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2000"/>
                                        <p:tgtEl>
                                          <p:spTgt spid="1870"/>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2000"/>
                                        <p:tgtEl>
                                          <p:spTgt spid="1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3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Definition of the Software Requirement</a:t>
            </a:r>
            <a:endParaRPr sz="3600"/>
          </a:p>
        </p:txBody>
      </p:sp>
      <p:sp>
        <p:nvSpPr>
          <p:cNvPr id="1891" name="Google Shape;1891;p13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Requirement</a:t>
            </a:r>
            <a:endParaRPr/>
          </a:p>
          <a:p>
            <a:pPr indent="-182880" lvl="1" marL="457200" rtl="0" algn="l">
              <a:spcBef>
                <a:spcPts val="400"/>
              </a:spcBef>
              <a:spcAft>
                <a:spcPts val="0"/>
              </a:spcAft>
              <a:buSzPts val="1700"/>
              <a:buChar char="•"/>
            </a:pPr>
            <a:r>
              <a:rPr lang="en-US"/>
              <a:t>Condition or the capability of the system that the system has to satisfy</a:t>
            </a:r>
            <a:endParaRPr/>
          </a:p>
          <a:p>
            <a:pPr indent="0" lvl="1" marL="27432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Requirement management</a:t>
            </a:r>
            <a:endParaRPr/>
          </a:p>
          <a:p>
            <a:pPr indent="-182880" lvl="1" marL="457200" rtl="0" algn="l">
              <a:spcBef>
                <a:spcPts val="400"/>
              </a:spcBef>
              <a:spcAft>
                <a:spcPts val="0"/>
              </a:spcAft>
              <a:buSzPts val="1700"/>
              <a:buChar char="•"/>
            </a:pPr>
            <a:r>
              <a:rPr lang="en-US"/>
              <a:t>The systematic approach to the:</a:t>
            </a:r>
            <a:endParaRPr/>
          </a:p>
          <a:p>
            <a:pPr indent="-182879" lvl="2" marL="731520" rtl="0" algn="l">
              <a:spcBef>
                <a:spcPts val="360"/>
              </a:spcBef>
              <a:spcAft>
                <a:spcPts val="0"/>
              </a:spcAft>
              <a:buSzPts val="1620"/>
              <a:buChar char="•"/>
            </a:pPr>
            <a:r>
              <a:rPr lang="en-US"/>
              <a:t>Gathering, selection, organization and definition of the requirements. </a:t>
            </a:r>
            <a:endParaRPr/>
          </a:p>
          <a:p>
            <a:pPr indent="-182879" lvl="2" marL="731520" rtl="0" algn="l">
              <a:spcBef>
                <a:spcPts val="360"/>
              </a:spcBef>
              <a:spcAft>
                <a:spcPts val="0"/>
              </a:spcAft>
              <a:buSzPts val="1620"/>
              <a:buChar char="•"/>
            </a:pPr>
            <a:r>
              <a:rPr lang="en-US"/>
              <a:t>Creation of the process and method for the customers and developers that enables to change the requirements in a controlled way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2000"/>
                                        <p:tgtEl>
                                          <p:spTgt spid="1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0" st="0"/>
                                            </p:txEl>
                                          </p:spTgt>
                                        </p:tgtEl>
                                        <p:attrNameLst>
                                          <p:attrName>style.visibility</p:attrName>
                                        </p:attrNameLst>
                                      </p:cBhvr>
                                      <p:to>
                                        <p:strVal val="visible"/>
                                      </p:to>
                                    </p:set>
                                    <p:animEffect filter="fade" transition="in">
                                      <p:cBhvr>
                                        <p:cTn dur="2000"/>
                                        <p:tgtEl>
                                          <p:spTgt spid="1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1" st="1"/>
                                            </p:txEl>
                                          </p:spTgt>
                                        </p:tgtEl>
                                        <p:attrNameLst>
                                          <p:attrName>style.visibility</p:attrName>
                                        </p:attrNameLst>
                                      </p:cBhvr>
                                      <p:to>
                                        <p:strVal val="visible"/>
                                      </p:to>
                                    </p:set>
                                    <p:animEffect filter="fade" transition="in">
                                      <p:cBhvr>
                                        <p:cTn dur="2000"/>
                                        <p:tgtEl>
                                          <p:spTgt spid="1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2" st="2"/>
                                            </p:txEl>
                                          </p:spTgt>
                                        </p:tgtEl>
                                        <p:attrNameLst>
                                          <p:attrName>style.visibility</p:attrName>
                                        </p:attrNameLst>
                                      </p:cBhvr>
                                      <p:to>
                                        <p:strVal val="visible"/>
                                      </p:to>
                                    </p:set>
                                    <p:animEffect filter="fade" transition="in">
                                      <p:cBhvr>
                                        <p:cTn dur="2000"/>
                                        <p:tgtEl>
                                          <p:spTgt spid="18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3" st="3"/>
                                            </p:txEl>
                                          </p:spTgt>
                                        </p:tgtEl>
                                        <p:attrNameLst>
                                          <p:attrName>style.visibility</p:attrName>
                                        </p:attrNameLst>
                                      </p:cBhvr>
                                      <p:to>
                                        <p:strVal val="visible"/>
                                      </p:to>
                                    </p:set>
                                    <p:animEffect filter="fade" transition="in">
                                      <p:cBhvr>
                                        <p:cTn dur="2000"/>
                                        <p:tgtEl>
                                          <p:spTgt spid="18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4" st="4"/>
                                            </p:txEl>
                                          </p:spTgt>
                                        </p:tgtEl>
                                        <p:attrNameLst>
                                          <p:attrName>style.visibility</p:attrName>
                                        </p:attrNameLst>
                                      </p:cBhvr>
                                      <p:to>
                                        <p:strVal val="visible"/>
                                      </p:to>
                                    </p:set>
                                    <p:animEffect filter="fade" transition="in">
                                      <p:cBhvr>
                                        <p:cTn dur="2000"/>
                                        <p:tgtEl>
                                          <p:spTgt spid="18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5" st="5"/>
                                            </p:txEl>
                                          </p:spTgt>
                                        </p:tgtEl>
                                        <p:attrNameLst>
                                          <p:attrName>style.visibility</p:attrName>
                                        </p:attrNameLst>
                                      </p:cBhvr>
                                      <p:to>
                                        <p:strVal val="visible"/>
                                      </p:to>
                                    </p:set>
                                    <p:animEffect filter="fade" transition="in">
                                      <p:cBhvr>
                                        <p:cTn dur="2000"/>
                                        <p:tgtEl>
                                          <p:spTgt spid="18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xEl>
                                              <p:pRg end="6" st="6"/>
                                            </p:txEl>
                                          </p:spTgt>
                                        </p:tgtEl>
                                        <p:attrNameLst>
                                          <p:attrName>style.visibility</p:attrName>
                                        </p:attrNameLst>
                                      </p:cBhvr>
                                      <p:to>
                                        <p:strVal val="visible"/>
                                      </p:to>
                                    </p:set>
                                    <p:animEffect filter="fade" transition="in">
                                      <p:cBhvr>
                                        <p:cTn dur="2000"/>
                                        <p:tgtEl>
                                          <p:spTgt spid="189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3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Definition of the Software Requirement II</a:t>
            </a:r>
            <a:endParaRPr sz="3600"/>
          </a:p>
        </p:txBody>
      </p:sp>
      <p:sp>
        <p:nvSpPr>
          <p:cNvPr id="1898" name="Google Shape;1898;p13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Requirement</a:t>
            </a:r>
            <a:endParaRPr/>
          </a:p>
          <a:p>
            <a:pPr indent="-182880" lvl="1" marL="457200" rtl="0" algn="l">
              <a:spcBef>
                <a:spcPts val="400"/>
              </a:spcBef>
              <a:spcAft>
                <a:spcPts val="0"/>
              </a:spcAft>
              <a:buSzPts val="1700"/>
              <a:buChar char="•"/>
            </a:pPr>
            <a:r>
              <a:rPr lang="en-US"/>
              <a:t>is a needed function, property or behavior of the system</a:t>
            </a:r>
            <a:endParaRPr/>
          </a:p>
          <a:p>
            <a:pPr indent="-74929" lvl="1" marL="45720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Types of requirements</a:t>
            </a:r>
            <a:endParaRPr/>
          </a:p>
          <a:p>
            <a:pPr indent="-182880" lvl="1" marL="457200" rtl="0" algn="l">
              <a:spcBef>
                <a:spcPts val="400"/>
              </a:spcBef>
              <a:spcAft>
                <a:spcPts val="0"/>
              </a:spcAft>
              <a:buSzPts val="1700"/>
              <a:buChar char="•"/>
            </a:pPr>
            <a:r>
              <a:rPr lang="en-US"/>
              <a:t>Directly connected to the customer</a:t>
            </a:r>
            <a:endParaRPr/>
          </a:p>
          <a:p>
            <a:pPr indent="-182880" lvl="1" marL="457200" rtl="0" algn="l">
              <a:spcBef>
                <a:spcPts val="400"/>
              </a:spcBef>
              <a:spcAft>
                <a:spcPts val="0"/>
              </a:spcAft>
              <a:buSzPts val="1700"/>
              <a:buChar char="•"/>
            </a:pPr>
            <a:r>
              <a:rPr lang="en-US"/>
              <a:t>System needs</a:t>
            </a:r>
            <a:endParaRPr/>
          </a:p>
          <a:p>
            <a:pPr indent="-182880" lvl="1" marL="457200" rtl="0" algn="l">
              <a:spcBef>
                <a:spcPts val="400"/>
              </a:spcBef>
              <a:spcAft>
                <a:spcPts val="0"/>
              </a:spcAft>
              <a:buSzPts val="1700"/>
              <a:buChar char="•"/>
            </a:pPr>
            <a:r>
              <a:rPr lang="en-US"/>
              <a:t>Legislative needs</a:t>
            </a:r>
            <a:endParaRPr/>
          </a:p>
          <a:p>
            <a:pPr indent="-182880" lvl="1" marL="457200" rtl="0" algn="l">
              <a:spcBef>
                <a:spcPts val="400"/>
              </a:spcBef>
              <a:spcAft>
                <a:spcPts val="0"/>
              </a:spcAft>
              <a:buSzPts val="1700"/>
              <a:buChar char="•"/>
            </a:pPr>
            <a:r>
              <a:rPr lang="en-US"/>
              <a:t>Etc.</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3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What does the Software Requirement Specify?</a:t>
            </a:r>
            <a:endParaRPr sz="3600"/>
          </a:p>
        </p:txBody>
      </p:sp>
      <p:cxnSp>
        <p:nvCxnSpPr>
          <p:cNvPr id="1905" name="Google Shape;1905;p134"/>
          <p:cNvCxnSpPr/>
          <p:nvPr/>
        </p:nvCxnSpPr>
        <p:spPr>
          <a:xfrm flipH="1" rot="10800000">
            <a:off x="1524000" y="2827338"/>
            <a:ext cx="1143000" cy="355600"/>
          </a:xfrm>
          <a:prstGeom prst="straightConnector1">
            <a:avLst/>
          </a:prstGeom>
          <a:noFill/>
          <a:ln cap="flat" cmpd="sng" w="50800">
            <a:solidFill>
              <a:schemeClr val="accent1"/>
            </a:solidFill>
            <a:prstDash val="solid"/>
            <a:round/>
            <a:headEnd len="sm" w="sm" type="none"/>
            <a:tailEnd len="med" w="med" type="stealth"/>
          </a:ln>
        </p:spPr>
      </p:cxnSp>
      <p:cxnSp>
        <p:nvCxnSpPr>
          <p:cNvPr id="1906" name="Google Shape;1906;p134"/>
          <p:cNvCxnSpPr/>
          <p:nvPr/>
        </p:nvCxnSpPr>
        <p:spPr>
          <a:xfrm>
            <a:off x="1552575" y="2471738"/>
            <a:ext cx="1219200" cy="0"/>
          </a:xfrm>
          <a:prstGeom prst="straightConnector1">
            <a:avLst/>
          </a:prstGeom>
          <a:noFill/>
          <a:ln cap="flat" cmpd="sng" w="50800">
            <a:solidFill>
              <a:schemeClr val="accent1"/>
            </a:solidFill>
            <a:prstDash val="solid"/>
            <a:round/>
            <a:headEnd len="sm" w="sm" type="none"/>
            <a:tailEnd len="med" w="med" type="stealth"/>
          </a:ln>
        </p:spPr>
      </p:cxnSp>
      <p:cxnSp>
        <p:nvCxnSpPr>
          <p:cNvPr id="1907" name="Google Shape;1907;p134"/>
          <p:cNvCxnSpPr/>
          <p:nvPr/>
        </p:nvCxnSpPr>
        <p:spPr>
          <a:xfrm>
            <a:off x="1557338" y="1633538"/>
            <a:ext cx="1143000" cy="584200"/>
          </a:xfrm>
          <a:prstGeom prst="straightConnector1">
            <a:avLst/>
          </a:prstGeom>
          <a:noFill/>
          <a:ln cap="flat" cmpd="sng" w="50800">
            <a:solidFill>
              <a:schemeClr val="accent1"/>
            </a:solidFill>
            <a:prstDash val="solid"/>
            <a:round/>
            <a:headEnd len="sm" w="sm" type="none"/>
            <a:tailEnd len="med" w="med" type="stealth"/>
          </a:ln>
        </p:spPr>
      </p:cxnSp>
      <p:sp>
        <p:nvSpPr>
          <p:cNvPr id="1908" name="Google Shape;1908;p134"/>
          <p:cNvSpPr/>
          <p:nvPr/>
        </p:nvSpPr>
        <p:spPr>
          <a:xfrm>
            <a:off x="5557838" y="2397125"/>
            <a:ext cx="1423987" cy="273050"/>
          </a:xfrm>
          <a:prstGeom prst="rightArrow">
            <a:avLst>
              <a:gd fmla="val 47204" name="adj1"/>
              <a:gd fmla="val 193297" name="adj2"/>
            </a:avLst>
          </a:prstGeom>
          <a:solidFill>
            <a:schemeClr val="accent1"/>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9" name="Google Shape;1909;p134"/>
          <p:cNvSpPr/>
          <p:nvPr/>
        </p:nvSpPr>
        <p:spPr>
          <a:xfrm>
            <a:off x="249238" y="2154238"/>
            <a:ext cx="1165384"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Inputs</a:t>
            </a:r>
            <a:endParaRPr/>
          </a:p>
        </p:txBody>
      </p:sp>
      <p:sp>
        <p:nvSpPr>
          <p:cNvPr id="1910" name="Google Shape;1910;p134"/>
          <p:cNvSpPr/>
          <p:nvPr/>
        </p:nvSpPr>
        <p:spPr>
          <a:xfrm>
            <a:off x="7170738" y="2243138"/>
            <a:ext cx="1444306"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Outputs</a:t>
            </a:r>
            <a:endParaRPr/>
          </a:p>
        </p:txBody>
      </p:sp>
      <p:sp>
        <p:nvSpPr>
          <p:cNvPr id="1911" name="Google Shape;1911;p134"/>
          <p:cNvSpPr/>
          <p:nvPr/>
        </p:nvSpPr>
        <p:spPr>
          <a:xfrm>
            <a:off x="752475" y="3871913"/>
            <a:ext cx="2205732"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Functionality</a:t>
            </a:r>
            <a:endParaRPr/>
          </a:p>
        </p:txBody>
      </p:sp>
      <p:sp>
        <p:nvSpPr>
          <p:cNvPr id="1912" name="Google Shape;1912;p134"/>
          <p:cNvSpPr/>
          <p:nvPr/>
        </p:nvSpPr>
        <p:spPr>
          <a:xfrm>
            <a:off x="1929970" y="4705355"/>
            <a:ext cx="4039567" cy="739306"/>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Non functional requirements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(e.g. )</a:t>
            </a:r>
            <a:endParaRPr/>
          </a:p>
        </p:txBody>
      </p:sp>
      <p:sp>
        <p:nvSpPr>
          <p:cNvPr id="1913" name="Google Shape;1913;p134"/>
          <p:cNvSpPr/>
          <p:nvPr/>
        </p:nvSpPr>
        <p:spPr>
          <a:xfrm>
            <a:off x="3779912" y="3265480"/>
            <a:ext cx="1343025" cy="1108075"/>
          </a:xfrm>
          <a:custGeom>
            <a:rect b="b" l="l" r="r" t="t"/>
            <a:pathLst>
              <a:path extrusionOk="0" fill="none" h="21600" w="22164">
                <a:moveTo>
                  <a:pt x="22163" y="21592"/>
                </a:moveTo>
                <a:cubicBezTo>
                  <a:pt x="21976" y="21597"/>
                  <a:pt x="21788" y="21599"/>
                  <a:pt x="21600" y="21600"/>
                </a:cubicBezTo>
                <a:cubicBezTo>
                  <a:pt x="9670" y="21600"/>
                  <a:pt x="0" y="11929"/>
                  <a:pt x="0" y="0"/>
                </a:cubicBezTo>
              </a:path>
              <a:path extrusionOk="0" h="21600" w="22164">
                <a:moveTo>
                  <a:pt x="22163" y="21592"/>
                </a:moveTo>
                <a:cubicBezTo>
                  <a:pt x="21976" y="21597"/>
                  <a:pt x="21788" y="21599"/>
                  <a:pt x="21600" y="21600"/>
                </a:cubicBezTo>
                <a:cubicBezTo>
                  <a:pt x="9670" y="21600"/>
                  <a:pt x="0" y="11929"/>
                  <a:pt x="0" y="0"/>
                </a:cubicBezTo>
                <a:lnTo>
                  <a:pt x="21600" y="0"/>
                </a:lnTo>
                <a:close/>
              </a:path>
            </a:pathLst>
          </a:custGeom>
          <a:noFill/>
          <a:ln cap="rnd" cmpd="sng" w="50800">
            <a:solidFill>
              <a:srgbClr val="FAF8C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4" name="Google Shape;1914;p134"/>
          <p:cNvSpPr/>
          <p:nvPr/>
        </p:nvSpPr>
        <p:spPr>
          <a:xfrm>
            <a:off x="5810250" y="3667125"/>
            <a:ext cx="2619307"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Design conditions</a:t>
            </a:r>
            <a:endParaRPr/>
          </a:p>
        </p:txBody>
      </p:sp>
      <p:grpSp>
        <p:nvGrpSpPr>
          <p:cNvPr id="1915" name="Google Shape;1915;p134"/>
          <p:cNvGrpSpPr/>
          <p:nvPr/>
        </p:nvGrpSpPr>
        <p:grpSpPr>
          <a:xfrm>
            <a:off x="5857884" y="4143380"/>
            <a:ext cx="3009900" cy="1608138"/>
            <a:chOff x="3477" y="2752"/>
            <a:chExt cx="1896" cy="1013"/>
          </a:xfrm>
        </p:grpSpPr>
        <p:sp>
          <p:nvSpPr>
            <p:cNvPr id="1916" name="Google Shape;1916;p134"/>
            <p:cNvSpPr/>
            <p:nvPr/>
          </p:nvSpPr>
          <p:spPr>
            <a:xfrm>
              <a:off x="5110" y="3295"/>
              <a:ext cx="17" cy="18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7" name="Google Shape;1917;p134"/>
            <p:cNvSpPr/>
            <p:nvPr/>
          </p:nvSpPr>
          <p:spPr>
            <a:xfrm>
              <a:off x="4437" y="3289"/>
              <a:ext cx="16" cy="188"/>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8" name="Google Shape;1918;p134"/>
            <p:cNvSpPr/>
            <p:nvPr/>
          </p:nvSpPr>
          <p:spPr>
            <a:xfrm>
              <a:off x="4398" y="3109"/>
              <a:ext cx="17" cy="18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9" name="Google Shape;1919;p134"/>
            <p:cNvSpPr/>
            <p:nvPr/>
          </p:nvSpPr>
          <p:spPr>
            <a:xfrm>
              <a:off x="3789" y="3291"/>
              <a:ext cx="17" cy="188"/>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0" name="Google Shape;1920;p134"/>
            <p:cNvSpPr/>
            <p:nvPr/>
          </p:nvSpPr>
          <p:spPr>
            <a:xfrm>
              <a:off x="3701" y="3105"/>
              <a:ext cx="17" cy="18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1" name="Google Shape;1921;p134"/>
            <p:cNvSpPr/>
            <p:nvPr/>
          </p:nvSpPr>
          <p:spPr>
            <a:xfrm>
              <a:off x="4477" y="3034"/>
              <a:ext cx="469" cy="1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2" name="Google Shape;1922;p134"/>
            <p:cNvSpPr/>
            <p:nvPr/>
          </p:nvSpPr>
          <p:spPr>
            <a:xfrm>
              <a:off x="3627" y="3286"/>
              <a:ext cx="1711" cy="17"/>
            </a:xfrm>
            <a:prstGeom prst="rect">
              <a:avLst/>
            </a:prstGeom>
            <a:solidFill>
              <a:srgbClr val="114FFB"/>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23" name="Google Shape;1923;p134"/>
            <p:cNvGrpSpPr/>
            <p:nvPr/>
          </p:nvGrpSpPr>
          <p:grpSpPr>
            <a:xfrm>
              <a:off x="3605" y="3397"/>
              <a:ext cx="413" cy="368"/>
              <a:chOff x="3688" y="3512"/>
              <a:chExt cx="413" cy="368"/>
            </a:xfrm>
          </p:grpSpPr>
          <p:grpSp>
            <p:nvGrpSpPr>
              <p:cNvPr id="1924" name="Google Shape;1924;p134"/>
              <p:cNvGrpSpPr/>
              <p:nvPr/>
            </p:nvGrpSpPr>
            <p:grpSpPr>
              <a:xfrm>
                <a:off x="3705" y="3742"/>
                <a:ext cx="378" cy="116"/>
                <a:chOff x="3705" y="3742"/>
                <a:chExt cx="378" cy="116"/>
              </a:xfrm>
            </p:grpSpPr>
            <p:sp>
              <p:nvSpPr>
                <p:cNvPr id="1925" name="Google Shape;1925;p134"/>
                <p:cNvSpPr/>
                <p:nvPr/>
              </p:nvSpPr>
              <p:spPr>
                <a:xfrm>
                  <a:off x="3705" y="3742"/>
                  <a:ext cx="378"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6" name="Google Shape;1926;p134"/>
                <p:cNvSpPr/>
                <p:nvPr/>
              </p:nvSpPr>
              <p:spPr>
                <a:xfrm>
                  <a:off x="3915" y="3762"/>
                  <a:ext cx="131" cy="53"/>
                </a:xfrm>
                <a:prstGeom prst="rect">
                  <a:avLst/>
                </a:prstGeom>
                <a:solidFill>
                  <a:srgbClr val="80808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27" name="Google Shape;1927;p134"/>
              <p:cNvGrpSpPr/>
              <p:nvPr/>
            </p:nvGrpSpPr>
            <p:grpSpPr>
              <a:xfrm>
                <a:off x="3688" y="3806"/>
                <a:ext cx="413" cy="74"/>
                <a:chOff x="3688" y="3806"/>
                <a:chExt cx="413" cy="74"/>
              </a:xfrm>
            </p:grpSpPr>
            <p:sp>
              <p:nvSpPr>
                <p:cNvPr id="1928" name="Google Shape;1928;p134"/>
                <p:cNvSpPr/>
                <p:nvPr/>
              </p:nvSpPr>
              <p:spPr>
                <a:xfrm>
                  <a:off x="3688" y="3806"/>
                  <a:ext cx="413" cy="74"/>
                </a:xfrm>
                <a:custGeom>
                  <a:rect b="b" l="l" r="r" t="t"/>
                  <a:pathLst>
                    <a:path extrusionOk="0" h="223" w="1241">
                      <a:moveTo>
                        <a:pt x="155" y="0"/>
                      </a:moveTo>
                      <a:lnTo>
                        <a:pt x="1090" y="0"/>
                      </a:lnTo>
                      <a:lnTo>
                        <a:pt x="1238" y="201"/>
                      </a:lnTo>
                      <a:lnTo>
                        <a:pt x="1241" y="210"/>
                      </a:lnTo>
                      <a:lnTo>
                        <a:pt x="1235" y="218"/>
                      </a:lnTo>
                      <a:lnTo>
                        <a:pt x="1226" y="223"/>
                      </a:lnTo>
                      <a:lnTo>
                        <a:pt x="18" y="223"/>
                      </a:lnTo>
                      <a:lnTo>
                        <a:pt x="7" y="217"/>
                      </a:lnTo>
                      <a:lnTo>
                        <a:pt x="0" y="207"/>
                      </a:lnTo>
                      <a:lnTo>
                        <a:pt x="2" y="196"/>
                      </a:lnTo>
                      <a:lnTo>
                        <a:pt x="155"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9" name="Google Shape;1929;p134"/>
                <p:cNvSpPr/>
                <p:nvPr/>
              </p:nvSpPr>
              <p:spPr>
                <a:xfrm>
                  <a:off x="3711" y="3821"/>
                  <a:ext cx="275" cy="47"/>
                </a:xfrm>
                <a:custGeom>
                  <a:rect b="b" l="l" r="r" t="t"/>
                  <a:pathLst>
                    <a:path extrusionOk="0" h="141" w="824">
                      <a:moveTo>
                        <a:pt x="111" y="0"/>
                      </a:moveTo>
                      <a:lnTo>
                        <a:pt x="785" y="0"/>
                      </a:lnTo>
                      <a:lnTo>
                        <a:pt x="824" y="141"/>
                      </a:lnTo>
                      <a:lnTo>
                        <a:pt x="0" y="141"/>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0" name="Google Shape;1930;p134"/>
                <p:cNvSpPr/>
                <p:nvPr/>
              </p:nvSpPr>
              <p:spPr>
                <a:xfrm>
                  <a:off x="3994" y="3821"/>
                  <a:ext cx="84" cy="47"/>
                </a:xfrm>
                <a:custGeom>
                  <a:rect b="b" l="l" r="r" t="t"/>
                  <a:pathLst>
                    <a:path extrusionOk="0" h="141" w="250">
                      <a:moveTo>
                        <a:pt x="0" y="0"/>
                      </a:moveTo>
                      <a:lnTo>
                        <a:pt x="147" y="0"/>
                      </a:lnTo>
                      <a:lnTo>
                        <a:pt x="250" y="141"/>
                      </a:lnTo>
                      <a:lnTo>
                        <a:pt x="47" y="141"/>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31" name="Google Shape;1931;p134"/>
              <p:cNvGrpSpPr/>
              <p:nvPr/>
            </p:nvGrpSpPr>
            <p:grpSpPr>
              <a:xfrm>
                <a:off x="3757" y="3512"/>
                <a:ext cx="275" cy="226"/>
                <a:chOff x="3757" y="3512"/>
                <a:chExt cx="275" cy="226"/>
              </a:xfrm>
            </p:grpSpPr>
            <p:sp>
              <p:nvSpPr>
                <p:cNvPr id="1932" name="Google Shape;1932;p134"/>
                <p:cNvSpPr/>
                <p:nvPr/>
              </p:nvSpPr>
              <p:spPr>
                <a:xfrm>
                  <a:off x="3757" y="3512"/>
                  <a:ext cx="275" cy="2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3" name="Google Shape;1933;p134"/>
                <p:cNvSpPr/>
                <p:nvPr/>
              </p:nvSpPr>
              <p:spPr>
                <a:xfrm>
                  <a:off x="3775" y="3531"/>
                  <a:ext cx="239" cy="191"/>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4" name="Google Shape;1934;p134"/>
                <p:cNvSpPr/>
                <p:nvPr/>
              </p:nvSpPr>
              <p:spPr>
                <a:xfrm>
                  <a:off x="3980" y="3531"/>
                  <a:ext cx="33" cy="19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5" name="Google Shape;1935;p134"/>
                <p:cNvSpPr/>
                <p:nvPr/>
              </p:nvSpPr>
              <p:spPr>
                <a:xfrm>
                  <a:off x="3989" y="3541"/>
                  <a:ext cx="15" cy="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6" name="Google Shape;1936;p134"/>
                <p:cNvSpPr/>
                <p:nvPr/>
              </p:nvSpPr>
              <p:spPr>
                <a:xfrm>
                  <a:off x="3990" y="3624"/>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7" name="Google Shape;1937;p134"/>
                <p:cNvSpPr/>
                <p:nvPr/>
              </p:nvSpPr>
              <p:spPr>
                <a:xfrm>
                  <a:off x="3990" y="3659"/>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8" name="Google Shape;1938;p134"/>
                <p:cNvSpPr/>
                <p:nvPr/>
              </p:nvSpPr>
              <p:spPr>
                <a:xfrm>
                  <a:off x="3990" y="3692"/>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39" name="Google Shape;1939;p134"/>
            <p:cNvGrpSpPr/>
            <p:nvPr/>
          </p:nvGrpSpPr>
          <p:grpSpPr>
            <a:xfrm>
              <a:off x="4238" y="3003"/>
              <a:ext cx="330" cy="120"/>
              <a:chOff x="4321" y="3118"/>
              <a:chExt cx="330" cy="120"/>
            </a:xfrm>
          </p:grpSpPr>
          <p:sp>
            <p:nvSpPr>
              <p:cNvPr id="1940" name="Google Shape;1940;p134"/>
              <p:cNvSpPr/>
              <p:nvPr/>
            </p:nvSpPr>
            <p:spPr>
              <a:xfrm>
                <a:off x="4321" y="3123"/>
                <a:ext cx="330" cy="115"/>
              </a:xfrm>
              <a:prstGeom prst="rect">
                <a:avLst/>
              </a:pr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1" name="Google Shape;1941;p134"/>
              <p:cNvSpPr/>
              <p:nvPr/>
            </p:nvSpPr>
            <p:spPr>
              <a:xfrm>
                <a:off x="4322" y="3202"/>
                <a:ext cx="328" cy="1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42" name="Google Shape;1942;p134"/>
              <p:cNvGrpSpPr/>
              <p:nvPr/>
            </p:nvGrpSpPr>
            <p:grpSpPr>
              <a:xfrm>
                <a:off x="4516" y="3210"/>
                <a:ext cx="83" cy="27"/>
                <a:chOff x="4516" y="3210"/>
                <a:chExt cx="83" cy="27"/>
              </a:xfrm>
            </p:grpSpPr>
            <p:sp>
              <p:nvSpPr>
                <p:cNvPr id="1943" name="Google Shape;1943;p134"/>
                <p:cNvSpPr/>
                <p:nvPr/>
              </p:nvSpPr>
              <p:spPr>
                <a:xfrm>
                  <a:off x="4516" y="3210"/>
                  <a:ext cx="9"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4" name="Google Shape;1944;p134"/>
                <p:cNvSpPr/>
                <p:nvPr/>
              </p:nvSpPr>
              <p:spPr>
                <a:xfrm>
                  <a:off x="4542" y="3210"/>
                  <a:ext cx="9"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5" name="Google Shape;1945;p134"/>
                <p:cNvSpPr/>
                <p:nvPr/>
              </p:nvSpPr>
              <p:spPr>
                <a:xfrm>
                  <a:off x="4567" y="3210"/>
                  <a:ext cx="8"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6" name="Google Shape;1946;p134"/>
                <p:cNvSpPr/>
                <p:nvPr/>
              </p:nvSpPr>
              <p:spPr>
                <a:xfrm>
                  <a:off x="4590" y="3210"/>
                  <a:ext cx="9" cy="2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47" name="Google Shape;1947;p134"/>
              <p:cNvSpPr/>
              <p:nvPr/>
            </p:nvSpPr>
            <p:spPr>
              <a:xfrm>
                <a:off x="4363" y="3118"/>
                <a:ext cx="7" cy="31"/>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48" name="Google Shape;1948;p134"/>
            <p:cNvGrpSpPr/>
            <p:nvPr/>
          </p:nvGrpSpPr>
          <p:grpSpPr>
            <a:xfrm>
              <a:off x="4891" y="2876"/>
              <a:ext cx="482" cy="247"/>
              <a:chOff x="4974" y="2991"/>
              <a:chExt cx="482" cy="247"/>
            </a:xfrm>
          </p:grpSpPr>
          <p:grpSp>
            <p:nvGrpSpPr>
              <p:cNvPr id="1949" name="Google Shape;1949;p134"/>
              <p:cNvGrpSpPr/>
              <p:nvPr/>
            </p:nvGrpSpPr>
            <p:grpSpPr>
              <a:xfrm>
                <a:off x="4974" y="2991"/>
                <a:ext cx="482" cy="247"/>
                <a:chOff x="4974" y="2991"/>
                <a:chExt cx="482" cy="247"/>
              </a:xfrm>
            </p:grpSpPr>
            <p:sp>
              <p:nvSpPr>
                <p:cNvPr id="1950" name="Google Shape;1950;p134"/>
                <p:cNvSpPr/>
                <p:nvPr/>
              </p:nvSpPr>
              <p:spPr>
                <a:xfrm>
                  <a:off x="4997" y="3122"/>
                  <a:ext cx="379"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1" name="Google Shape;1951;p134"/>
                <p:cNvSpPr/>
                <p:nvPr/>
              </p:nvSpPr>
              <p:spPr>
                <a:xfrm>
                  <a:off x="5034" y="3196"/>
                  <a:ext cx="305" cy="4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2" name="Google Shape;1952;p134"/>
                <p:cNvSpPr/>
                <p:nvPr/>
              </p:nvSpPr>
              <p:spPr>
                <a:xfrm>
                  <a:off x="4982" y="3003"/>
                  <a:ext cx="418" cy="119"/>
                </a:xfrm>
                <a:custGeom>
                  <a:rect b="b" l="l" r="r" t="t"/>
                  <a:pathLst>
                    <a:path extrusionOk="0" h="357" w="1254">
                      <a:moveTo>
                        <a:pt x="0" y="288"/>
                      </a:moveTo>
                      <a:lnTo>
                        <a:pt x="52" y="357"/>
                      </a:lnTo>
                      <a:lnTo>
                        <a:pt x="1180" y="357"/>
                      </a:lnTo>
                      <a:lnTo>
                        <a:pt x="1254" y="288"/>
                      </a:lnTo>
                      <a:lnTo>
                        <a:pt x="1254" y="0"/>
                      </a:lnTo>
                      <a:lnTo>
                        <a:pt x="0" y="0"/>
                      </a:lnTo>
                      <a:lnTo>
                        <a:pt x="0" y="288"/>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3" name="Google Shape;1953;p134"/>
                <p:cNvSpPr/>
                <p:nvPr/>
              </p:nvSpPr>
              <p:spPr>
                <a:xfrm>
                  <a:off x="4974" y="3183"/>
                  <a:ext cx="24" cy="2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54" name="Google Shape;1954;p134"/>
                <p:cNvCxnSpPr/>
                <p:nvPr/>
              </p:nvCxnSpPr>
              <p:spPr>
                <a:xfrm>
                  <a:off x="4982" y="3021"/>
                  <a:ext cx="421" cy="1"/>
                </a:xfrm>
                <a:prstGeom prst="straightConnector1">
                  <a:avLst/>
                </a:prstGeom>
                <a:noFill/>
                <a:ln cap="flat" cmpd="sng" w="9525">
                  <a:solidFill>
                    <a:srgbClr val="000000"/>
                  </a:solidFill>
                  <a:prstDash val="solid"/>
                  <a:round/>
                  <a:headEnd len="med" w="med" type="none"/>
                  <a:tailEnd len="med" w="med" type="none"/>
                </a:ln>
              </p:spPr>
            </p:cxnSp>
            <p:sp>
              <p:nvSpPr>
                <p:cNvPr id="1955" name="Google Shape;1955;p134"/>
                <p:cNvSpPr/>
                <p:nvPr/>
              </p:nvSpPr>
              <p:spPr>
                <a:xfrm>
                  <a:off x="5087" y="2991"/>
                  <a:ext cx="302" cy="1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6" name="Google Shape;1956;p134"/>
                <p:cNvSpPr/>
                <p:nvPr/>
              </p:nvSpPr>
              <p:spPr>
                <a:xfrm>
                  <a:off x="5375" y="3140"/>
                  <a:ext cx="81" cy="39"/>
                </a:xfrm>
                <a:custGeom>
                  <a:rect b="b" l="l" r="r" t="t"/>
                  <a:pathLst>
                    <a:path extrusionOk="0" h="115" w="244">
                      <a:moveTo>
                        <a:pt x="0" y="68"/>
                      </a:moveTo>
                      <a:lnTo>
                        <a:pt x="244" y="0"/>
                      </a:lnTo>
                      <a:lnTo>
                        <a:pt x="244" y="42"/>
                      </a:lnTo>
                      <a:lnTo>
                        <a:pt x="0" y="115"/>
                      </a:lnTo>
                      <a:lnTo>
                        <a:pt x="0" y="68"/>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57" name="Google Shape;1957;p134"/>
              <p:cNvGrpSpPr/>
              <p:nvPr/>
            </p:nvGrpSpPr>
            <p:grpSpPr>
              <a:xfrm>
                <a:off x="5018" y="3037"/>
                <a:ext cx="25" cy="27"/>
                <a:chOff x="5018" y="3037"/>
                <a:chExt cx="25" cy="27"/>
              </a:xfrm>
            </p:grpSpPr>
            <p:sp>
              <p:nvSpPr>
                <p:cNvPr id="1958" name="Google Shape;1958;p134"/>
                <p:cNvSpPr/>
                <p:nvPr/>
              </p:nvSpPr>
              <p:spPr>
                <a:xfrm>
                  <a:off x="5019" y="3038"/>
                  <a:ext cx="23" cy="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9" name="Google Shape;1959;p134"/>
                <p:cNvSpPr/>
                <p:nvPr/>
              </p:nvSpPr>
              <p:spPr>
                <a:xfrm>
                  <a:off x="5018" y="3037"/>
                  <a:ext cx="25" cy="27"/>
                </a:xfrm>
                <a:custGeom>
                  <a:rect b="b" l="l" r="r" t="t"/>
                  <a:pathLst>
                    <a:path extrusionOk="0" h="81" w="74">
                      <a:moveTo>
                        <a:pt x="72" y="15"/>
                      </a:moveTo>
                      <a:lnTo>
                        <a:pt x="10" y="15"/>
                      </a:lnTo>
                      <a:lnTo>
                        <a:pt x="10" y="81"/>
                      </a:lnTo>
                      <a:lnTo>
                        <a:pt x="0" y="81"/>
                      </a:lnTo>
                      <a:lnTo>
                        <a:pt x="0" y="0"/>
                      </a:lnTo>
                      <a:lnTo>
                        <a:pt x="74" y="0"/>
                      </a:lnTo>
                      <a:lnTo>
                        <a:pt x="72" y="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60" name="Google Shape;1960;p134"/>
            <p:cNvGrpSpPr/>
            <p:nvPr/>
          </p:nvGrpSpPr>
          <p:grpSpPr>
            <a:xfrm>
              <a:off x="3477" y="2752"/>
              <a:ext cx="531" cy="371"/>
              <a:chOff x="3560" y="2867"/>
              <a:chExt cx="531" cy="371"/>
            </a:xfrm>
          </p:grpSpPr>
          <p:sp>
            <p:nvSpPr>
              <p:cNvPr id="1961" name="Google Shape;1961;p134"/>
              <p:cNvSpPr/>
              <p:nvPr/>
            </p:nvSpPr>
            <p:spPr>
              <a:xfrm>
                <a:off x="3872" y="3103"/>
                <a:ext cx="113" cy="54"/>
              </a:xfrm>
              <a:custGeom>
                <a:rect b="b" l="l" r="r" t="t"/>
                <a:pathLst>
                  <a:path extrusionOk="0" h="160" w="340">
                    <a:moveTo>
                      <a:pt x="0" y="16"/>
                    </a:moveTo>
                    <a:lnTo>
                      <a:pt x="127" y="0"/>
                    </a:lnTo>
                    <a:lnTo>
                      <a:pt x="155" y="5"/>
                    </a:lnTo>
                    <a:lnTo>
                      <a:pt x="177" y="20"/>
                    </a:lnTo>
                    <a:lnTo>
                      <a:pt x="207" y="98"/>
                    </a:lnTo>
                    <a:lnTo>
                      <a:pt x="227" y="129"/>
                    </a:lnTo>
                    <a:lnTo>
                      <a:pt x="243" y="144"/>
                    </a:lnTo>
                    <a:lnTo>
                      <a:pt x="261" y="151"/>
                    </a:lnTo>
                    <a:lnTo>
                      <a:pt x="287" y="156"/>
                    </a:lnTo>
                    <a:lnTo>
                      <a:pt x="340" y="160"/>
                    </a:lnTo>
                  </a:path>
                </a:pathLst>
              </a:custGeom>
              <a:noFill/>
              <a:ln cap="flat" cmpd="sng" w="111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62" name="Google Shape;1962;p134"/>
              <p:cNvGrpSpPr/>
              <p:nvPr/>
            </p:nvGrpSpPr>
            <p:grpSpPr>
              <a:xfrm>
                <a:off x="3560" y="2983"/>
                <a:ext cx="413" cy="255"/>
                <a:chOff x="3560" y="2983"/>
                <a:chExt cx="413" cy="255"/>
              </a:xfrm>
            </p:grpSpPr>
            <p:grpSp>
              <p:nvGrpSpPr>
                <p:cNvPr id="1963" name="Google Shape;1963;p134"/>
                <p:cNvGrpSpPr/>
                <p:nvPr/>
              </p:nvGrpSpPr>
              <p:grpSpPr>
                <a:xfrm>
                  <a:off x="3560" y="3164"/>
                  <a:ext cx="413" cy="74"/>
                  <a:chOff x="3560" y="3164"/>
                  <a:chExt cx="413" cy="74"/>
                </a:xfrm>
              </p:grpSpPr>
              <p:sp>
                <p:nvSpPr>
                  <p:cNvPr id="1964" name="Google Shape;1964;p134"/>
                  <p:cNvSpPr/>
                  <p:nvPr/>
                </p:nvSpPr>
                <p:spPr>
                  <a:xfrm>
                    <a:off x="3560" y="3164"/>
                    <a:ext cx="413" cy="74"/>
                  </a:xfrm>
                  <a:custGeom>
                    <a:rect b="b" l="l" r="r" t="t"/>
                    <a:pathLst>
                      <a:path extrusionOk="0" h="222" w="1240">
                        <a:moveTo>
                          <a:pt x="154" y="0"/>
                        </a:moveTo>
                        <a:lnTo>
                          <a:pt x="1090" y="0"/>
                        </a:lnTo>
                        <a:lnTo>
                          <a:pt x="1238" y="201"/>
                        </a:lnTo>
                        <a:lnTo>
                          <a:pt x="1240" y="211"/>
                        </a:lnTo>
                        <a:lnTo>
                          <a:pt x="1234" y="219"/>
                        </a:lnTo>
                        <a:lnTo>
                          <a:pt x="1225" y="222"/>
                        </a:lnTo>
                        <a:lnTo>
                          <a:pt x="18" y="222"/>
                        </a:lnTo>
                        <a:lnTo>
                          <a:pt x="6" y="218"/>
                        </a:lnTo>
                        <a:lnTo>
                          <a:pt x="0" y="208"/>
                        </a:lnTo>
                        <a:lnTo>
                          <a:pt x="3" y="197"/>
                        </a:lnTo>
                        <a:lnTo>
                          <a:pt x="154"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5" name="Google Shape;1965;p134"/>
                  <p:cNvSpPr/>
                  <p:nvPr/>
                </p:nvSpPr>
                <p:spPr>
                  <a:xfrm>
                    <a:off x="3583" y="3180"/>
                    <a:ext cx="275" cy="47"/>
                  </a:xfrm>
                  <a:custGeom>
                    <a:rect b="b" l="l" r="r" t="t"/>
                    <a:pathLst>
                      <a:path extrusionOk="0" h="142" w="824">
                        <a:moveTo>
                          <a:pt x="111" y="0"/>
                        </a:moveTo>
                        <a:lnTo>
                          <a:pt x="785" y="0"/>
                        </a:lnTo>
                        <a:lnTo>
                          <a:pt x="824" y="142"/>
                        </a:lnTo>
                        <a:lnTo>
                          <a:pt x="0" y="142"/>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6" name="Google Shape;1966;p134"/>
                  <p:cNvSpPr/>
                  <p:nvPr/>
                </p:nvSpPr>
                <p:spPr>
                  <a:xfrm>
                    <a:off x="3866" y="3180"/>
                    <a:ext cx="84" cy="47"/>
                  </a:xfrm>
                  <a:custGeom>
                    <a:rect b="b" l="l" r="r" t="t"/>
                    <a:pathLst>
                      <a:path extrusionOk="0" h="142" w="250">
                        <a:moveTo>
                          <a:pt x="0" y="0"/>
                        </a:moveTo>
                        <a:lnTo>
                          <a:pt x="148" y="0"/>
                        </a:lnTo>
                        <a:lnTo>
                          <a:pt x="250" y="142"/>
                        </a:lnTo>
                        <a:lnTo>
                          <a:pt x="47" y="142"/>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67" name="Google Shape;1967;p134"/>
                <p:cNvSpPr/>
                <p:nvPr/>
              </p:nvSpPr>
              <p:spPr>
                <a:xfrm>
                  <a:off x="3654" y="2983"/>
                  <a:ext cx="224" cy="17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8" name="Google Shape;1968;p134"/>
                <p:cNvSpPr/>
                <p:nvPr/>
              </p:nvSpPr>
              <p:spPr>
                <a:xfrm>
                  <a:off x="3685" y="3007"/>
                  <a:ext cx="162" cy="123"/>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9" name="Google Shape;1969;p134"/>
                <p:cNvSpPr/>
                <p:nvPr/>
              </p:nvSpPr>
              <p:spPr>
                <a:xfrm>
                  <a:off x="3828" y="3141"/>
                  <a:ext cx="20" cy="11"/>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70" name="Google Shape;1970;p134"/>
              <p:cNvSpPr/>
              <p:nvPr/>
            </p:nvSpPr>
            <p:spPr>
              <a:xfrm>
                <a:off x="3977" y="2867"/>
                <a:ext cx="114" cy="35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1" name="Google Shape;1971;p134"/>
              <p:cNvSpPr/>
              <p:nvPr/>
            </p:nvSpPr>
            <p:spPr>
              <a:xfrm>
                <a:off x="4007" y="2898"/>
                <a:ext cx="68" cy="10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2" name="Google Shape;1972;p134"/>
              <p:cNvSpPr/>
              <p:nvPr/>
            </p:nvSpPr>
            <p:spPr>
              <a:xfrm>
                <a:off x="4074" y="2998"/>
                <a:ext cx="4" cy="22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3" name="Google Shape;1973;p134"/>
              <p:cNvSpPr/>
              <p:nvPr/>
            </p:nvSpPr>
            <p:spPr>
              <a:xfrm>
                <a:off x="4014" y="2926"/>
                <a:ext cx="20" cy="46"/>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4" name="Google Shape;1974;p134"/>
              <p:cNvSpPr/>
              <p:nvPr/>
            </p:nvSpPr>
            <p:spPr>
              <a:xfrm>
                <a:off x="4022" y="2898"/>
                <a:ext cx="5" cy="101"/>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5" name="Google Shape;1975;p134"/>
              <p:cNvSpPr/>
              <p:nvPr/>
            </p:nvSpPr>
            <p:spPr>
              <a:xfrm>
                <a:off x="4062" y="2918"/>
                <a:ext cx="12" cy="22"/>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6" name="Google Shape;1976;p134"/>
              <p:cNvSpPr/>
              <p:nvPr/>
            </p:nvSpPr>
            <p:spPr>
              <a:xfrm>
                <a:off x="4062" y="2957"/>
                <a:ext cx="11" cy="23"/>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77" name="Google Shape;1977;p134"/>
            <p:cNvGrpSpPr/>
            <p:nvPr/>
          </p:nvGrpSpPr>
          <p:grpSpPr>
            <a:xfrm>
              <a:off x="4246" y="3397"/>
              <a:ext cx="413" cy="368"/>
              <a:chOff x="4329" y="3512"/>
              <a:chExt cx="413" cy="368"/>
            </a:xfrm>
          </p:grpSpPr>
          <p:grpSp>
            <p:nvGrpSpPr>
              <p:cNvPr id="1978" name="Google Shape;1978;p134"/>
              <p:cNvGrpSpPr/>
              <p:nvPr/>
            </p:nvGrpSpPr>
            <p:grpSpPr>
              <a:xfrm>
                <a:off x="4346" y="3742"/>
                <a:ext cx="379" cy="116"/>
                <a:chOff x="4346" y="3742"/>
                <a:chExt cx="379" cy="116"/>
              </a:xfrm>
            </p:grpSpPr>
            <p:sp>
              <p:nvSpPr>
                <p:cNvPr id="1979" name="Google Shape;1979;p134"/>
                <p:cNvSpPr/>
                <p:nvPr/>
              </p:nvSpPr>
              <p:spPr>
                <a:xfrm>
                  <a:off x="4346" y="3742"/>
                  <a:ext cx="379"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0" name="Google Shape;1980;p134"/>
                <p:cNvSpPr/>
                <p:nvPr/>
              </p:nvSpPr>
              <p:spPr>
                <a:xfrm>
                  <a:off x="4557" y="3762"/>
                  <a:ext cx="130" cy="53"/>
                </a:xfrm>
                <a:prstGeom prst="rect">
                  <a:avLst/>
                </a:prstGeom>
                <a:solidFill>
                  <a:srgbClr val="80808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81" name="Google Shape;1981;p134"/>
              <p:cNvGrpSpPr/>
              <p:nvPr/>
            </p:nvGrpSpPr>
            <p:grpSpPr>
              <a:xfrm>
                <a:off x="4329" y="3806"/>
                <a:ext cx="413" cy="74"/>
                <a:chOff x="4329" y="3806"/>
                <a:chExt cx="413" cy="74"/>
              </a:xfrm>
            </p:grpSpPr>
            <p:sp>
              <p:nvSpPr>
                <p:cNvPr id="1982" name="Google Shape;1982;p134"/>
                <p:cNvSpPr/>
                <p:nvPr/>
              </p:nvSpPr>
              <p:spPr>
                <a:xfrm>
                  <a:off x="4329" y="3806"/>
                  <a:ext cx="413" cy="74"/>
                </a:xfrm>
                <a:custGeom>
                  <a:rect b="b" l="l" r="r" t="t"/>
                  <a:pathLst>
                    <a:path extrusionOk="0" h="223" w="1240">
                      <a:moveTo>
                        <a:pt x="155" y="0"/>
                      </a:moveTo>
                      <a:lnTo>
                        <a:pt x="1090" y="0"/>
                      </a:lnTo>
                      <a:lnTo>
                        <a:pt x="1237" y="201"/>
                      </a:lnTo>
                      <a:lnTo>
                        <a:pt x="1240" y="210"/>
                      </a:lnTo>
                      <a:lnTo>
                        <a:pt x="1234" y="218"/>
                      </a:lnTo>
                      <a:lnTo>
                        <a:pt x="1224" y="223"/>
                      </a:lnTo>
                      <a:lnTo>
                        <a:pt x="16" y="223"/>
                      </a:lnTo>
                      <a:lnTo>
                        <a:pt x="7" y="217"/>
                      </a:lnTo>
                      <a:lnTo>
                        <a:pt x="0" y="207"/>
                      </a:lnTo>
                      <a:lnTo>
                        <a:pt x="1" y="196"/>
                      </a:lnTo>
                      <a:lnTo>
                        <a:pt x="155"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3" name="Google Shape;1983;p134"/>
                <p:cNvSpPr/>
                <p:nvPr/>
              </p:nvSpPr>
              <p:spPr>
                <a:xfrm>
                  <a:off x="4352" y="3821"/>
                  <a:ext cx="275" cy="47"/>
                </a:xfrm>
                <a:custGeom>
                  <a:rect b="b" l="l" r="r" t="t"/>
                  <a:pathLst>
                    <a:path extrusionOk="0" h="141" w="825">
                      <a:moveTo>
                        <a:pt x="111" y="0"/>
                      </a:moveTo>
                      <a:lnTo>
                        <a:pt x="786" y="0"/>
                      </a:lnTo>
                      <a:lnTo>
                        <a:pt x="825" y="141"/>
                      </a:lnTo>
                      <a:lnTo>
                        <a:pt x="0" y="141"/>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4" name="Google Shape;1984;p134"/>
                <p:cNvSpPr/>
                <p:nvPr/>
              </p:nvSpPr>
              <p:spPr>
                <a:xfrm>
                  <a:off x="4635" y="3821"/>
                  <a:ext cx="84" cy="47"/>
                </a:xfrm>
                <a:custGeom>
                  <a:rect b="b" l="l" r="r" t="t"/>
                  <a:pathLst>
                    <a:path extrusionOk="0" h="141" w="251">
                      <a:moveTo>
                        <a:pt x="0" y="0"/>
                      </a:moveTo>
                      <a:lnTo>
                        <a:pt x="148" y="0"/>
                      </a:lnTo>
                      <a:lnTo>
                        <a:pt x="251" y="141"/>
                      </a:lnTo>
                      <a:lnTo>
                        <a:pt x="46" y="141"/>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85" name="Google Shape;1985;p134"/>
              <p:cNvGrpSpPr/>
              <p:nvPr/>
            </p:nvGrpSpPr>
            <p:grpSpPr>
              <a:xfrm>
                <a:off x="4399" y="3512"/>
                <a:ext cx="274" cy="226"/>
                <a:chOff x="4399" y="3512"/>
                <a:chExt cx="274" cy="226"/>
              </a:xfrm>
            </p:grpSpPr>
            <p:sp>
              <p:nvSpPr>
                <p:cNvPr id="1986" name="Google Shape;1986;p134"/>
                <p:cNvSpPr/>
                <p:nvPr/>
              </p:nvSpPr>
              <p:spPr>
                <a:xfrm>
                  <a:off x="4399" y="3512"/>
                  <a:ext cx="274" cy="2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7" name="Google Shape;1987;p134"/>
                <p:cNvSpPr/>
                <p:nvPr/>
              </p:nvSpPr>
              <p:spPr>
                <a:xfrm>
                  <a:off x="4416" y="3531"/>
                  <a:ext cx="239" cy="191"/>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8" name="Google Shape;1988;p134"/>
                <p:cNvSpPr/>
                <p:nvPr/>
              </p:nvSpPr>
              <p:spPr>
                <a:xfrm>
                  <a:off x="4621" y="3531"/>
                  <a:ext cx="34" cy="19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9" name="Google Shape;1989;p134"/>
                <p:cNvSpPr/>
                <p:nvPr/>
              </p:nvSpPr>
              <p:spPr>
                <a:xfrm>
                  <a:off x="4629" y="3541"/>
                  <a:ext cx="17" cy="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0" name="Google Shape;1990;p134"/>
                <p:cNvSpPr/>
                <p:nvPr/>
              </p:nvSpPr>
              <p:spPr>
                <a:xfrm>
                  <a:off x="4631" y="3624"/>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1" name="Google Shape;1991;p134"/>
                <p:cNvSpPr/>
                <p:nvPr/>
              </p:nvSpPr>
              <p:spPr>
                <a:xfrm>
                  <a:off x="4631" y="3659"/>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2" name="Google Shape;1992;p134"/>
                <p:cNvSpPr/>
                <p:nvPr/>
              </p:nvSpPr>
              <p:spPr>
                <a:xfrm>
                  <a:off x="4631" y="3692"/>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93" name="Google Shape;1993;p134"/>
            <p:cNvGrpSpPr/>
            <p:nvPr/>
          </p:nvGrpSpPr>
          <p:grpSpPr>
            <a:xfrm>
              <a:off x="4917" y="3397"/>
              <a:ext cx="413" cy="368"/>
              <a:chOff x="5000" y="3512"/>
              <a:chExt cx="413" cy="368"/>
            </a:xfrm>
          </p:grpSpPr>
          <p:grpSp>
            <p:nvGrpSpPr>
              <p:cNvPr id="1994" name="Google Shape;1994;p134"/>
              <p:cNvGrpSpPr/>
              <p:nvPr/>
            </p:nvGrpSpPr>
            <p:grpSpPr>
              <a:xfrm>
                <a:off x="5017" y="3742"/>
                <a:ext cx="379" cy="116"/>
                <a:chOff x="5017" y="3742"/>
                <a:chExt cx="379" cy="116"/>
              </a:xfrm>
            </p:grpSpPr>
            <p:sp>
              <p:nvSpPr>
                <p:cNvPr id="1995" name="Google Shape;1995;p134"/>
                <p:cNvSpPr/>
                <p:nvPr/>
              </p:nvSpPr>
              <p:spPr>
                <a:xfrm>
                  <a:off x="5017" y="3742"/>
                  <a:ext cx="379" cy="11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6" name="Google Shape;1996;p134"/>
                <p:cNvSpPr/>
                <p:nvPr/>
              </p:nvSpPr>
              <p:spPr>
                <a:xfrm>
                  <a:off x="5228" y="3762"/>
                  <a:ext cx="131" cy="53"/>
                </a:xfrm>
                <a:prstGeom prst="rect">
                  <a:avLst/>
                </a:prstGeom>
                <a:solidFill>
                  <a:srgbClr val="80808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97" name="Google Shape;1997;p134"/>
              <p:cNvGrpSpPr/>
              <p:nvPr/>
            </p:nvGrpSpPr>
            <p:grpSpPr>
              <a:xfrm>
                <a:off x="5000" y="3806"/>
                <a:ext cx="413" cy="74"/>
                <a:chOff x="5000" y="3806"/>
                <a:chExt cx="413" cy="74"/>
              </a:xfrm>
            </p:grpSpPr>
            <p:sp>
              <p:nvSpPr>
                <p:cNvPr id="1998" name="Google Shape;1998;p134"/>
                <p:cNvSpPr/>
                <p:nvPr/>
              </p:nvSpPr>
              <p:spPr>
                <a:xfrm>
                  <a:off x="5000" y="3806"/>
                  <a:ext cx="413" cy="74"/>
                </a:xfrm>
                <a:custGeom>
                  <a:rect b="b" l="l" r="r" t="t"/>
                  <a:pathLst>
                    <a:path extrusionOk="0" h="223" w="1240">
                      <a:moveTo>
                        <a:pt x="155" y="0"/>
                      </a:moveTo>
                      <a:lnTo>
                        <a:pt x="1090" y="0"/>
                      </a:lnTo>
                      <a:lnTo>
                        <a:pt x="1238" y="201"/>
                      </a:lnTo>
                      <a:lnTo>
                        <a:pt x="1240" y="210"/>
                      </a:lnTo>
                      <a:lnTo>
                        <a:pt x="1236" y="218"/>
                      </a:lnTo>
                      <a:lnTo>
                        <a:pt x="1226" y="223"/>
                      </a:lnTo>
                      <a:lnTo>
                        <a:pt x="16" y="223"/>
                      </a:lnTo>
                      <a:lnTo>
                        <a:pt x="7" y="217"/>
                      </a:lnTo>
                      <a:lnTo>
                        <a:pt x="0" y="207"/>
                      </a:lnTo>
                      <a:lnTo>
                        <a:pt x="3" y="196"/>
                      </a:lnTo>
                      <a:lnTo>
                        <a:pt x="155"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9" name="Google Shape;1999;p134"/>
                <p:cNvSpPr/>
                <p:nvPr/>
              </p:nvSpPr>
              <p:spPr>
                <a:xfrm>
                  <a:off x="5023" y="3821"/>
                  <a:ext cx="275" cy="47"/>
                </a:xfrm>
                <a:custGeom>
                  <a:rect b="b" l="l" r="r" t="t"/>
                  <a:pathLst>
                    <a:path extrusionOk="0" h="141" w="825">
                      <a:moveTo>
                        <a:pt x="111" y="0"/>
                      </a:moveTo>
                      <a:lnTo>
                        <a:pt x="785" y="0"/>
                      </a:lnTo>
                      <a:lnTo>
                        <a:pt x="825" y="141"/>
                      </a:lnTo>
                      <a:lnTo>
                        <a:pt x="0" y="141"/>
                      </a:lnTo>
                      <a:lnTo>
                        <a:pt x="111"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0" name="Google Shape;2000;p134"/>
                <p:cNvSpPr/>
                <p:nvPr/>
              </p:nvSpPr>
              <p:spPr>
                <a:xfrm>
                  <a:off x="5306" y="3821"/>
                  <a:ext cx="84" cy="47"/>
                </a:xfrm>
                <a:custGeom>
                  <a:rect b="b" l="l" r="r" t="t"/>
                  <a:pathLst>
                    <a:path extrusionOk="0" h="141" w="251">
                      <a:moveTo>
                        <a:pt x="0" y="0"/>
                      </a:moveTo>
                      <a:lnTo>
                        <a:pt x="148" y="0"/>
                      </a:lnTo>
                      <a:lnTo>
                        <a:pt x="251" y="141"/>
                      </a:lnTo>
                      <a:lnTo>
                        <a:pt x="46" y="141"/>
                      </a:lnTo>
                      <a:lnTo>
                        <a:pt x="0" y="0"/>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01" name="Google Shape;2001;p134"/>
              <p:cNvGrpSpPr/>
              <p:nvPr/>
            </p:nvGrpSpPr>
            <p:grpSpPr>
              <a:xfrm>
                <a:off x="5070" y="3512"/>
                <a:ext cx="275" cy="226"/>
                <a:chOff x="5070" y="3512"/>
                <a:chExt cx="275" cy="226"/>
              </a:xfrm>
            </p:grpSpPr>
            <p:sp>
              <p:nvSpPr>
                <p:cNvPr id="2002" name="Google Shape;2002;p134"/>
                <p:cNvSpPr/>
                <p:nvPr/>
              </p:nvSpPr>
              <p:spPr>
                <a:xfrm>
                  <a:off x="5070" y="3512"/>
                  <a:ext cx="275" cy="22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3" name="Google Shape;2003;p134"/>
                <p:cNvSpPr/>
                <p:nvPr/>
              </p:nvSpPr>
              <p:spPr>
                <a:xfrm>
                  <a:off x="5087" y="3531"/>
                  <a:ext cx="240" cy="191"/>
                </a:xfrm>
                <a:prstGeom prst="rect">
                  <a:avLst/>
                </a:prstGeom>
                <a:solidFill>
                  <a:srgbClr val="114FFB"/>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4" name="Google Shape;2004;p134"/>
                <p:cNvSpPr/>
                <p:nvPr/>
              </p:nvSpPr>
              <p:spPr>
                <a:xfrm>
                  <a:off x="5293" y="3531"/>
                  <a:ext cx="33" cy="19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5" name="Google Shape;2005;p134"/>
                <p:cNvSpPr/>
                <p:nvPr/>
              </p:nvSpPr>
              <p:spPr>
                <a:xfrm>
                  <a:off x="5301" y="3541"/>
                  <a:ext cx="16" cy="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6" name="Google Shape;2006;p134"/>
                <p:cNvSpPr/>
                <p:nvPr/>
              </p:nvSpPr>
              <p:spPr>
                <a:xfrm>
                  <a:off x="5302" y="3624"/>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7" name="Google Shape;2007;p134"/>
                <p:cNvSpPr/>
                <p:nvPr/>
              </p:nvSpPr>
              <p:spPr>
                <a:xfrm>
                  <a:off x="5302" y="3659"/>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8" name="Google Shape;2008;p134"/>
                <p:cNvSpPr/>
                <p:nvPr/>
              </p:nvSpPr>
              <p:spPr>
                <a:xfrm>
                  <a:off x="5302" y="3692"/>
                  <a:ext cx="12" cy="1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sp>
        <p:nvSpPr>
          <p:cNvPr id="2009" name="Google Shape;2009;p134"/>
          <p:cNvSpPr/>
          <p:nvPr/>
        </p:nvSpPr>
        <p:spPr>
          <a:xfrm rot="-7243434">
            <a:off x="2613819" y="3093244"/>
            <a:ext cx="381000" cy="1103312"/>
          </a:xfrm>
          <a:custGeom>
            <a:rect b="b" l="l" r="r" t="t"/>
            <a:pathLst>
              <a:path extrusionOk="0" fill="none" h="34758" w="21600">
                <a:moveTo>
                  <a:pt x="21600" y="34758"/>
                </a:moveTo>
                <a:cubicBezTo>
                  <a:pt x="9670" y="34758"/>
                  <a:pt x="0" y="25087"/>
                  <a:pt x="0" y="13158"/>
                </a:cubicBezTo>
                <a:cubicBezTo>
                  <a:pt x="-1" y="8399"/>
                  <a:pt x="1571" y="3773"/>
                  <a:pt x="4470" y="0"/>
                </a:cubicBezTo>
              </a:path>
              <a:path extrusionOk="0" h="34758" w="21600">
                <a:moveTo>
                  <a:pt x="21600" y="34758"/>
                </a:moveTo>
                <a:cubicBezTo>
                  <a:pt x="9670" y="34758"/>
                  <a:pt x="0" y="25087"/>
                  <a:pt x="0" y="13158"/>
                </a:cubicBezTo>
                <a:cubicBezTo>
                  <a:pt x="-1" y="8399"/>
                  <a:pt x="1571" y="3773"/>
                  <a:pt x="4470" y="0"/>
                </a:cubicBezTo>
                <a:lnTo>
                  <a:pt x="21600" y="13158"/>
                </a:lnTo>
                <a:close/>
              </a:path>
            </a:pathLst>
          </a:custGeom>
          <a:noFill/>
          <a:ln cap="rnd" cmpd="sng" w="50800">
            <a:solidFill>
              <a:srgbClr val="FAF8C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010" name="Google Shape;2010;p134"/>
          <p:cNvGrpSpPr/>
          <p:nvPr/>
        </p:nvGrpSpPr>
        <p:grpSpPr>
          <a:xfrm>
            <a:off x="2916238" y="1633538"/>
            <a:ext cx="2311400" cy="1549400"/>
            <a:chOff x="1837" y="1029"/>
            <a:chExt cx="1456" cy="976"/>
          </a:xfrm>
        </p:grpSpPr>
        <p:sp>
          <p:nvSpPr>
            <p:cNvPr id="2011" name="Google Shape;2011;p134"/>
            <p:cNvSpPr/>
            <p:nvPr/>
          </p:nvSpPr>
          <p:spPr>
            <a:xfrm>
              <a:off x="1837" y="1029"/>
              <a:ext cx="1456" cy="976"/>
            </a:xfrm>
            <a:prstGeom prst="cube">
              <a:avLst>
                <a:gd fmla="val 24995" name="adj"/>
              </a:avLst>
            </a:prstGeom>
            <a:solidFill>
              <a:srgbClr val="002060"/>
            </a:solidFill>
            <a:ln cap="flat" cmpd="sng" w="50800">
              <a:solidFill>
                <a:schemeClr val="folHlink"/>
              </a:solidFill>
              <a:prstDash val="solid"/>
              <a:miter lim="800000"/>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2" name="Google Shape;2012;p134"/>
            <p:cNvSpPr/>
            <p:nvPr/>
          </p:nvSpPr>
          <p:spPr>
            <a:xfrm>
              <a:off x="1895" y="1453"/>
              <a:ext cx="1100" cy="327"/>
            </a:xfrm>
            <a:prstGeom prst="rect">
              <a:avLst/>
            </a:prstGeom>
            <a:solidFill>
              <a:srgbClr val="002060"/>
            </a:solid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System</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2000"/>
                                        <p:tgtEl>
                                          <p:spTgt spid="1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2000"/>
                                        <p:tgtEl>
                                          <p:spTgt spid="1905"/>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2000"/>
                                        <p:tgtEl>
                                          <p:spTgt spid="1906"/>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2000"/>
                                        <p:tgtEl>
                                          <p:spTgt spid="1907"/>
                                        </p:tgtEl>
                                      </p:cBhvr>
                                    </p:animEffect>
                                  </p:childTnLst>
                                </p:cTn>
                              </p:par>
                              <p:par>
                                <p:cTn fill="hold" nodeType="with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2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20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20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20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20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2000"/>
                                        <p:tgtEl>
                                          <p:spTgt spid="1913"/>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2000"/>
                                        <p:tgtEl>
                                          <p:spTgt spid="1914"/>
                                        </p:tgtEl>
                                      </p:cBhvr>
                                    </p:animEffect>
                                  </p:childTnLst>
                                </p:cTn>
                              </p:par>
                              <p:par>
                                <p:cTn fill="hold" nodeType="with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2000"/>
                                        <p:tgtEl>
                                          <p:spTgt spid="1915"/>
                                        </p:tgtEl>
                                      </p:cBhvr>
                                    </p:animEffect>
                                  </p:childTnLst>
                                </p:cTn>
                              </p:par>
                              <p:par>
                                <p:cTn fill="hold" nodeType="with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2000"/>
                                        <p:tgtEl>
                                          <p:spTgt spid="2009"/>
                                        </p:tgtEl>
                                      </p:cBhvr>
                                    </p:animEffect>
                                  </p:childTnLst>
                                </p:cTn>
                              </p:par>
                              <p:par>
                                <p:cTn fill="hold" nodeType="with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2000"/>
                                        <p:tgtEl>
                                          <p:spTgt spid="20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3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Definition of Terms</a:t>
            </a:r>
            <a:endParaRPr/>
          </a:p>
        </p:txBody>
      </p:sp>
      <p:sp>
        <p:nvSpPr>
          <p:cNvPr id="2019" name="Google Shape;2019;p13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SzPts val="1700"/>
              <a:buChar char="•"/>
            </a:pPr>
            <a:r>
              <a:rPr lang="en-US" sz="2000"/>
              <a:t>User Request</a:t>
            </a:r>
            <a:endParaRPr sz="2000"/>
          </a:p>
          <a:p>
            <a:pPr indent="-182880" lvl="1" marL="457200" rtl="0" algn="l">
              <a:spcBef>
                <a:spcPts val="400"/>
              </a:spcBef>
              <a:spcAft>
                <a:spcPts val="0"/>
              </a:spcAft>
              <a:buSzPts val="1700"/>
              <a:buChar char="•"/>
            </a:pPr>
            <a:r>
              <a:rPr lang="en-US" sz="2000"/>
              <a:t>Description of the customer needs without the connection to the specific solution</a:t>
            </a:r>
            <a:endParaRPr/>
          </a:p>
          <a:p>
            <a:pPr indent="-182880" lvl="0" marL="182880" rtl="0" algn="l">
              <a:spcBef>
                <a:spcPts val="480"/>
              </a:spcBef>
              <a:spcAft>
                <a:spcPts val="0"/>
              </a:spcAft>
              <a:buSzPts val="2040"/>
              <a:buChar char="•"/>
            </a:pPr>
            <a:r>
              <a:rPr lang="en-US" sz="2400"/>
              <a:t>Property</a:t>
            </a:r>
            <a:endParaRPr/>
          </a:p>
          <a:p>
            <a:pPr indent="-182880" lvl="1" marL="457200" rtl="0" algn="l">
              <a:spcBef>
                <a:spcPts val="400"/>
              </a:spcBef>
              <a:spcAft>
                <a:spcPts val="0"/>
              </a:spcAft>
              <a:buSzPts val="1700"/>
              <a:buChar char="•"/>
            </a:pPr>
            <a:r>
              <a:rPr lang="en-US" sz="2000"/>
              <a:t>Externally visible service that </a:t>
            </a:r>
            <a:r>
              <a:rPr lang="en-US" sz="2000" strike="sngStrike"/>
              <a:t>that</a:t>
            </a:r>
            <a:r>
              <a:rPr lang="en-US" sz="2000"/>
              <a:t> satisfies the stakeholder needs</a:t>
            </a:r>
            <a:endParaRPr sz="2000"/>
          </a:p>
          <a:p>
            <a:pPr indent="-182880" lvl="0" marL="182880" rtl="0" algn="l">
              <a:spcBef>
                <a:spcPts val="400"/>
              </a:spcBef>
              <a:spcAft>
                <a:spcPts val="0"/>
              </a:spcAft>
              <a:buSzPts val="1700"/>
              <a:buChar char="•"/>
            </a:pPr>
            <a:r>
              <a:rPr lang="en-US" sz="2000"/>
              <a:t>Software Requirement</a:t>
            </a:r>
            <a:endParaRPr sz="2000"/>
          </a:p>
          <a:p>
            <a:pPr indent="-182880" lvl="1" marL="457200" rtl="0" algn="l">
              <a:spcBef>
                <a:spcPts val="400"/>
              </a:spcBef>
              <a:spcAft>
                <a:spcPts val="0"/>
              </a:spcAft>
              <a:buSzPts val="1700"/>
              <a:buChar char="•"/>
            </a:pPr>
            <a:r>
              <a:rPr lang="en-US" sz="2000"/>
              <a:t>Functional Requirement</a:t>
            </a:r>
            <a:endParaRPr sz="2000"/>
          </a:p>
          <a:p>
            <a:pPr indent="-182879" lvl="2" marL="731520" rtl="0" algn="l">
              <a:spcBef>
                <a:spcPts val="320"/>
              </a:spcBef>
              <a:spcAft>
                <a:spcPts val="0"/>
              </a:spcAft>
              <a:buSzPts val="1440"/>
              <a:buChar char="•"/>
            </a:pPr>
            <a:r>
              <a:rPr lang="en-US" sz="1600"/>
              <a:t>Requirement that specifies how the solution to be implemented interacts with the surrounding world from the “black box” view</a:t>
            </a:r>
            <a:endParaRPr/>
          </a:p>
          <a:p>
            <a:pPr indent="-182880" lvl="1" marL="457200" rtl="0" algn="l">
              <a:spcBef>
                <a:spcPts val="440"/>
              </a:spcBef>
              <a:spcAft>
                <a:spcPts val="0"/>
              </a:spcAft>
              <a:buSzPts val="1870"/>
              <a:buChar char="•"/>
            </a:pPr>
            <a:r>
              <a:rPr lang="en-US" sz="2200"/>
              <a:t>Non-Functional Requirement</a:t>
            </a:r>
            <a:endParaRPr sz="2200"/>
          </a:p>
          <a:p>
            <a:pPr indent="-182879" lvl="2" marL="731520" rtl="0" algn="l">
              <a:spcBef>
                <a:spcPts val="320"/>
              </a:spcBef>
              <a:spcAft>
                <a:spcPts val="0"/>
              </a:spcAft>
              <a:buSzPts val="1440"/>
              <a:buChar char="•"/>
            </a:pPr>
            <a:r>
              <a:rPr lang="en-US" sz="1600"/>
              <a:t>Requirement that defines the quantitative attributes of the solution, again from the “black box” view</a:t>
            </a:r>
            <a:endParaRPr/>
          </a:p>
          <a:p>
            <a:pPr indent="-182880" lvl="0" marL="182880" rtl="0" algn="l">
              <a:spcBef>
                <a:spcPts val="400"/>
              </a:spcBef>
              <a:spcAft>
                <a:spcPts val="0"/>
              </a:spcAft>
              <a:buSzPts val="1700"/>
              <a:buChar char="•"/>
            </a:pPr>
            <a:r>
              <a:rPr lang="en-US" sz="2000"/>
              <a:t>Condition</a:t>
            </a:r>
            <a:endParaRPr sz="2000"/>
          </a:p>
          <a:p>
            <a:pPr indent="-182880" lvl="1" marL="457200" rtl="0" algn="l">
              <a:spcBef>
                <a:spcPts val="400"/>
              </a:spcBef>
              <a:spcAft>
                <a:spcPts val="0"/>
              </a:spcAft>
              <a:buSzPts val="1700"/>
              <a:buChar char="•"/>
            </a:pPr>
            <a:r>
              <a:rPr lang="en-US" sz="2000"/>
              <a:t>Condition of the design or the process of the software development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20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0" st="0"/>
                                            </p:txEl>
                                          </p:spTgt>
                                        </p:tgtEl>
                                        <p:attrNameLst>
                                          <p:attrName>style.visibility</p:attrName>
                                        </p:attrNameLst>
                                      </p:cBhvr>
                                      <p:to>
                                        <p:strVal val="visible"/>
                                      </p:to>
                                    </p:set>
                                    <p:animEffect filter="fade" transition="in">
                                      <p:cBhvr>
                                        <p:cTn dur="2000"/>
                                        <p:tgtEl>
                                          <p:spTgt spid="20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1" st="1"/>
                                            </p:txEl>
                                          </p:spTgt>
                                        </p:tgtEl>
                                        <p:attrNameLst>
                                          <p:attrName>style.visibility</p:attrName>
                                        </p:attrNameLst>
                                      </p:cBhvr>
                                      <p:to>
                                        <p:strVal val="visible"/>
                                      </p:to>
                                    </p:set>
                                    <p:animEffect filter="fade" transition="in">
                                      <p:cBhvr>
                                        <p:cTn dur="2000"/>
                                        <p:tgtEl>
                                          <p:spTgt spid="20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2" st="2"/>
                                            </p:txEl>
                                          </p:spTgt>
                                        </p:tgtEl>
                                        <p:attrNameLst>
                                          <p:attrName>style.visibility</p:attrName>
                                        </p:attrNameLst>
                                      </p:cBhvr>
                                      <p:to>
                                        <p:strVal val="visible"/>
                                      </p:to>
                                    </p:set>
                                    <p:animEffect filter="fade" transition="in">
                                      <p:cBhvr>
                                        <p:cTn dur="2000"/>
                                        <p:tgtEl>
                                          <p:spTgt spid="20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3" st="3"/>
                                            </p:txEl>
                                          </p:spTgt>
                                        </p:tgtEl>
                                        <p:attrNameLst>
                                          <p:attrName>style.visibility</p:attrName>
                                        </p:attrNameLst>
                                      </p:cBhvr>
                                      <p:to>
                                        <p:strVal val="visible"/>
                                      </p:to>
                                    </p:set>
                                    <p:animEffect filter="fade" transition="in">
                                      <p:cBhvr>
                                        <p:cTn dur="2000"/>
                                        <p:tgtEl>
                                          <p:spTgt spid="20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4" st="4"/>
                                            </p:txEl>
                                          </p:spTgt>
                                        </p:tgtEl>
                                        <p:attrNameLst>
                                          <p:attrName>style.visibility</p:attrName>
                                        </p:attrNameLst>
                                      </p:cBhvr>
                                      <p:to>
                                        <p:strVal val="visible"/>
                                      </p:to>
                                    </p:set>
                                    <p:animEffect filter="fade" transition="in">
                                      <p:cBhvr>
                                        <p:cTn dur="2000"/>
                                        <p:tgtEl>
                                          <p:spTgt spid="20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5" st="5"/>
                                            </p:txEl>
                                          </p:spTgt>
                                        </p:tgtEl>
                                        <p:attrNameLst>
                                          <p:attrName>style.visibility</p:attrName>
                                        </p:attrNameLst>
                                      </p:cBhvr>
                                      <p:to>
                                        <p:strVal val="visible"/>
                                      </p:to>
                                    </p:set>
                                    <p:animEffect filter="fade" transition="in">
                                      <p:cBhvr>
                                        <p:cTn dur="2000"/>
                                        <p:tgtEl>
                                          <p:spTgt spid="20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6" st="6"/>
                                            </p:txEl>
                                          </p:spTgt>
                                        </p:tgtEl>
                                        <p:attrNameLst>
                                          <p:attrName>style.visibility</p:attrName>
                                        </p:attrNameLst>
                                      </p:cBhvr>
                                      <p:to>
                                        <p:strVal val="visible"/>
                                      </p:to>
                                    </p:set>
                                    <p:animEffect filter="fade" transition="in">
                                      <p:cBhvr>
                                        <p:cTn dur="2000"/>
                                        <p:tgtEl>
                                          <p:spTgt spid="20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7" st="7"/>
                                            </p:txEl>
                                          </p:spTgt>
                                        </p:tgtEl>
                                        <p:attrNameLst>
                                          <p:attrName>style.visibility</p:attrName>
                                        </p:attrNameLst>
                                      </p:cBhvr>
                                      <p:to>
                                        <p:strVal val="visible"/>
                                      </p:to>
                                    </p:set>
                                    <p:animEffect filter="fade" transition="in">
                                      <p:cBhvr>
                                        <p:cTn dur="2000"/>
                                        <p:tgtEl>
                                          <p:spTgt spid="20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8" st="8"/>
                                            </p:txEl>
                                          </p:spTgt>
                                        </p:tgtEl>
                                        <p:attrNameLst>
                                          <p:attrName>style.visibility</p:attrName>
                                        </p:attrNameLst>
                                      </p:cBhvr>
                                      <p:to>
                                        <p:strVal val="visible"/>
                                      </p:to>
                                    </p:set>
                                    <p:animEffect filter="fade" transition="in">
                                      <p:cBhvr>
                                        <p:cTn dur="2000"/>
                                        <p:tgtEl>
                                          <p:spTgt spid="20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9" st="9"/>
                                            </p:txEl>
                                          </p:spTgt>
                                        </p:tgtEl>
                                        <p:attrNameLst>
                                          <p:attrName>style.visibility</p:attrName>
                                        </p:attrNameLst>
                                      </p:cBhvr>
                                      <p:to>
                                        <p:strVal val="visible"/>
                                      </p:to>
                                    </p:set>
                                    <p:animEffect filter="fade" transition="in">
                                      <p:cBhvr>
                                        <p:cTn dur="2000"/>
                                        <p:tgtEl>
                                          <p:spTgt spid="20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xEl>
                                              <p:pRg end="10" st="10"/>
                                            </p:txEl>
                                          </p:spTgt>
                                        </p:tgtEl>
                                        <p:attrNameLst>
                                          <p:attrName>style.visibility</p:attrName>
                                        </p:attrNameLst>
                                      </p:cBhvr>
                                      <p:to>
                                        <p:strVal val="visible"/>
                                      </p:to>
                                    </p:set>
                                    <p:animEffect filter="fade" transition="in">
                                      <p:cBhvr>
                                        <p:cTn dur="2000"/>
                                        <p:tgtEl>
                                          <p:spTgt spid="201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3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Definition of Terms – Example – University System</a:t>
            </a:r>
            <a:endParaRPr sz="3600"/>
          </a:p>
        </p:txBody>
      </p:sp>
      <p:sp>
        <p:nvSpPr>
          <p:cNvPr id="2026" name="Google Shape;2026;p13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SzPts val="1700"/>
              <a:buChar char="•"/>
            </a:pPr>
            <a:r>
              <a:rPr lang="en-US" sz="2000"/>
              <a:t>User request</a:t>
            </a:r>
            <a:endParaRPr sz="2000"/>
          </a:p>
          <a:p>
            <a:pPr indent="-182880" lvl="1" marL="457200" rtl="0" algn="l">
              <a:spcBef>
                <a:spcPts val="400"/>
              </a:spcBef>
              <a:spcAft>
                <a:spcPts val="0"/>
              </a:spcAft>
              <a:buSzPts val="1700"/>
              <a:buChar char="•"/>
            </a:pPr>
            <a:r>
              <a:rPr lang="en-US" sz="2000"/>
              <a:t>Reduction of the administrative load </a:t>
            </a:r>
            <a:endParaRPr/>
          </a:p>
          <a:p>
            <a:pPr indent="-182880" lvl="1" marL="457200" rtl="0" algn="l">
              <a:spcBef>
                <a:spcPts val="400"/>
              </a:spcBef>
              <a:spcAft>
                <a:spcPts val="0"/>
              </a:spcAft>
              <a:buSzPts val="1700"/>
              <a:buChar char="•"/>
            </a:pPr>
            <a:r>
              <a:rPr lang="en-US" sz="2000"/>
              <a:t>Teachers need immediate access to th</a:t>
            </a:r>
            <a:r>
              <a:rPr lang="en-US"/>
              <a:t>e students results</a:t>
            </a:r>
            <a:endParaRPr sz="2000"/>
          </a:p>
          <a:p>
            <a:pPr indent="-182880" lvl="0" marL="182880" rtl="0" algn="l">
              <a:spcBef>
                <a:spcPts val="400"/>
              </a:spcBef>
              <a:spcAft>
                <a:spcPts val="0"/>
              </a:spcAft>
              <a:buSzPts val="1700"/>
              <a:buChar char="•"/>
            </a:pPr>
            <a:r>
              <a:rPr lang="en-US" sz="2000"/>
              <a:t>Property</a:t>
            </a:r>
            <a:endParaRPr sz="2000"/>
          </a:p>
          <a:p>
            <a:pPr indent="-182880" lvl="1" marL="457200" rtl="0" algn="l">
              <a:spcBef>
                <a:spcPts val="400"/>
              </a:spcBef>
              <a:spcAft>
                <a:spcPts val="0"/>
              </a:spcAft>
              <a:buSzPts val="1700"/>
              <a:buChar char="•"/>
            </a:pPr>
            <a:r>
              <a:rPr lang="en-US"/>
              <a:t>Information about students will be accessible from the semester view or from the group view. </a:t>
            </a:r>
            <a:endParaRPr sz="2000"/>
          </a:p>
          <a:p>
            <a:pPr indent="-182880" lvl="0" marL="182880" rtl="0" algn="l">
              <a:spcBef>
                <a:spcPts val="400"/>
              </a:spcBef>
              <a:spcAft>
                <a:spcPts val="0"/>
              </a:spcAft>
              <a:buSzPts val="1700"/>
              <a:buChar char="•"/>
            </a:pPr>
            <a:r>
              <a:rPr lang="en-US" sz="2000"/>
              <a:t>Software requirement</a:t>
            </a:r>
            <a:endParaRPr sz="2000"/>
          </a:p>
          <a:p>
            <a:pPr indent="-182880" lvl="1" marL="457200" rtl="0" algn="l">
              <a:spcBef>
                <a:spcPts val="400"/>
              </a:spcBef>
              <a:spcAft>
                <a:spcPts val="0"/>
              </a:spcAft>
              <a:buSzPts val="1700"/>
              <a:buChar char="•"/>
            </a:pPr>
            <a:r>
              <a:rPr lang="en-US"/>
              <a:t>Functional requirement</a:t>
            </a:r>
            <a:endParaRPr/>
          </a:p>
          <a:p>
            <a:pPr indent="-182879" lvl="2" marL="731520" rtl="0" algn="l">
              <a:spcBef>
                <a:spcPts val="320"/>
              </a:spcBef>
              <a:spcAft>
                <a:spcPts val="0"/>
              </a:spcAft>
              <a:buSzPts val="1440"/>
              <a:buChar char="•"/>
            </a:pPr>
            <a:r>
              <a:rPr lang="en-US" sz="1600"/>
              <a:t>When the student selects “subject registration” the system will show all available subjects</a:t>
            </a:r>
            <a:endParaRPr/>
          </a:p>
          <a:p>
            <a:pPr indent="-182880" lvl="1" marL="457200" rtl="0" algn="l">
              <a:spcBef>
                <a:spcPts val="440"/>
              </a:spcBef>
              <a:spcAft>
                <a:spcPts val="0"/>
              </a:spcAft>
              <a:buSzPts val="1870"/>
              <a:buChar char="•"/>
            </a:pPr>
            <a:r>
              <a:rPr lang="en-US" sz="2200"/>
              <a:t>Non-functional requirement</a:t>
            </a:r>
            <a:endParaRPr sz="2200"/>
          </a:p>
          <a:p>
            <a:pPr indent="-182879" lvl="2" marL="731520" rtl="0" algn="l">
              <a:spcBef>
                <a:spcPts val="320"/>
              </a:spcBef>
              <a:spcAft>
                <a:spcPts val="0"/>
              </a:spcAft>
              <a:buSzPts val="1440"/>
              <a:buChar char="•"/>
            </a:pPr>
            <a:r>
              <a:rPr lang="en-US" sz="1600"/>
              <a:t>The system will be accessible 99% of the time 24/7 (the system might not be available only 3,65 days per year)</a:t>
            </a:r>
            <a:endParaRPr/>
          </a:p>
          <a:p>
            <a:pPr indent="-182880" lvl="0" marL="182880" rtl="0" algn="l">
              <a:spcBef>
                <a:spcPts val="400"/>
              </a:spcBef>
              <a:spcAft>
                <a:spcPts val="0"/>
              </a:spcAft>
              <a:buSzPts val="1700"/>
              <a:buChar char="•"/>
            </a:pPr>
            <a:r>
              <a:rPr lang="en-US" sz="2000"/>
              <a:t>Condition</a:t>
            </a:r>
            <a:endParaRPr sz="2000"/>
          </a:p>
          <a:p>
            <a:pPr indent="-182880" lvl="1" marL="457200" rtl="0" algn="l">
              <a:spcBef>
                <a:spcPts val="400"/>
              </a:spcBef>
              <a:spcAft>
                <a:spcPts val="0"/>
              </a:spcAft>
              <a:buSzPts val="1700"/>
              <a:buChar char="•"/>
            </a:pPr>
            <a:r>
              <a:rPr lang="en-US" sz="2000"/>
              <a:t>The system will run on th</a:t>
            </a:r>
            <a:r>
              <a:rPr lang="en-US"/>
              <a:t>e current mainframe university architecture.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2000"/>
                                        <p:tgtEl>
                                          <p:spTgt spid="2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0" st="0"/>
                                            </p:txEl>
                                          </p:spTgt>
                                        </p:tgtEl>
                                        <p:attrNameLst>
                                          <p:attrName>style.visibility</p:attrName>
                                        </p:attrNameLst>
                                      </p:cBhvr>
                                      <p:to>
                                        <p:strVal val="visible"/>
                                      </p:to>
                                    </p:set>
                                    <p:animEffect filter="fade" transition="in">
                                      <p:cBhvr>
                                        <p:cTn dur="2000"/>
                                        <p:tgtEl>
                                          <p:spTgt spid="20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1" st="1"/>
                                            </p:txEl>
                                          </p:spTgt>
                                        </p:tgtEl>
                                        <p:attrNameLst>
                                          <p:attrName>style.visibility</p:attrName>
                                        </p:attrNameLst>
                                      </p:cBhvr>
                                      <p:to>
                                        <p:strVal val="visible"/>
                                      </p:to>
                                    </p:set>
                                    <p:animEffect filter="fade" transition="in">
                                      <p:cBhvr>
                                        <p:cTn dur="2000"/>
                                        <p:tgtEl>
                                          <p:spTgt spid="20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2" st="2"/>
                                            </p:txEl>
                                          </p:spTgt>
                                        </p:tgtEl>
                                        <p:attrNameLst>
                                          <p:attrName>style.visibility</p:attrName>
                                        </p:attrNameLst>
                                      </p:cBhvr>
                                      <p:to>
                                        <p:strVal val="visible"/>
                                      </p:to>
                                    </p:set>
                                    <p:animEffect filter="fade" transition="in">
                                      <p:cBhvr>
                                        <p:cTn dur="2000"/>
                                        <p:tgtEl>
                                          <p:spTgt spid="20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3" st="3"/>
                                            </p:txEl>
                                          </p:spTgt>
                                        </p:tgtEl>
                                        <p:attrNameLst>
                                          <p:attrName>style.visibility</p:attrName>
                                        </p:attrNameLst>
                                      </p:cBhvr>
                                      <p:to>
                                        <p:strVal val="visible"/>
                                      </p:to>
                                    </p:set>
                                    <p:animEffect filter="fade" transition="in">
                                      <p:cBhvr>
                                        <p:cTn dur="2000"/>
                                        <p:tgtEl>
                                          <p:spTgt spid="20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4" st="4"/>
                                            </p:txEl>
                                          </p:spTgt>
                                        </p:tgtEl>
                                        <p:attrNameLst>
                                          <p:attrName>style.visibility</p:attrName>
                                        </p:attrNameLst>
                                      </p:cBhvr>
                                      <p:to>
                                        <p:strVal val="visible"/>
                                      </p:to>
                                    </p:set>
                                    <p:animEffect filter="fade" transition="in">
                                      <p:cBhvr>
                                        <p:cTn dur="2000"/>
                                        <p:tgtEl>
                                          <p:spTgt spid="20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5" st="5"/>
                                            </p:txEl>
                                          </p:spTgt>
                                        </p:tgtEl>
                                        <p:attrNameLst>
                                          <p:attrName>style.visibility</p:attrName>
                                        </p:attrNameLst>
                                      </p:cBhvr>
                                      <p:to>
                                        <p:strVal val="visible"/>
                                      </p:to>
                                    </p:set>
                                    <p:animEffect filter="fade" transition="in">
                                      <p:cBhvr>
                                        <p:cTn dur="2000"/>
                                        <p:tgtEl>
                                          <p:spTgt spid="20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6" st="6"/>
                                            </p:txEl>
                                          </p:spTgt>
                                        </p:tgtEl>
                                        <p:attrNameLst>
                                          <p:attrName>style.visibility</p:attrName>
                                        </p:attrNameLst>
                                      </p:cBhvr>
                                      <p:to>
                                        <p:strVal val="visible"/>
                                      </p:to>
                                    </p:set>
                                    <p:animEffect filter="fade" transition="in">
                                      <p:cBhvr>
                                        <p:cTn dur="2000"/>
                                        <p:tgtEl>
                                          <p:spTgt spid="20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7" st="7"/>
                                            </p:txEl>
                                          </p:spTgt>
                                        </p:tgtEl>
                                        <p:attrNameLst>
                                          <p:attrName>style.visibility</p:attrName>
                                        </p:attrNameLst>
                                      </p:cBhvr>
                                      <p:to>
                                        <p:strVal val="visible"/>
                                      </p:to>
                                    </p:set>
                                    <p:animEffect filter="fade" transition="in">
                                      <p:cBhvr>
                                        <p:cTn dur="2000"/>
                                        <p:tgtEl>
                                          <p:spTgt spid="20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8" st="8"/>
                                            </p:txEl>
                                          </p:spTgt>
                                        </p:tgtEl>
                                        <p:attrNameLst>
                                          <p:attrName>style.visibility</p:attrName>
                                        </p:attrNameLst>
                                      </p:cBhvr>
                                      <p:to>
                                        <p:strVal val="visible"/>
                                      </p:to>
                                    </p:set>
                                    <p:animEffect filter="fade" transition="in">
                                      <p:cBhvr>
                                        <p:cTn dur="2000"/>
                                        <p:tgtEl>
                                          <p:spTgt spid="202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9" st="9"/>
                                            </p:txEl>
                                          </p:spTgt>
                                        </p:tgtEl>
                                        <p:attrNameLst>
                                          <p:attrName>style.visibility</p:attrName>
                                        </p:attrNameLst>
                                      </p:cBhvr>
                                      <p:to>
                                        <p:strVal val="visible"/>
                                      </p:to>
                                    </p:set>
                                    <p:animEffect filter="fade" transition="in">
                                      <p:cBhvr>
                                        <p:cTn dur="2000"/>
                                        <p:tgtEl>
                                          <p:spTgt spid="202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10" st="10"/>
                                            </p:txEl>
                                          </p:spTgt>
                                        </p:tgtEl>
                                        <p:attrNameLst>
                                          <p:attrName>style.visibility</p:attrName>
                                        </p:attrNameLst>
                                      </p:cBhvr>
                                      <p:to>
                                        <p:strVal val="visible"/>
                                      </p:to>
                                    </p:set>
                                    <p:animEffect filter="fade" transition="in">
                                      <p:cBhvr>
                                        <p:cTn dur="2000"/>
                                        <p:tgtEl>
                                          <p:spTgt spid="202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xEl>
                                              <p:pRg end="11" st="11"/>
                                            </p:txEl>
                                          </p:spTgt>
                                        </p:tgtEl>
                                        <p:attrNameLst>
                                          <p:attrName>style.visibility</p:attrName>
                                        </p:attrNameLst>
                                      </p:cBhvr>
                                      <p:to>
                                        <p:strVal val="visible"/>
                                      </p:to>
                                    </p:set>
                                    <p:animEffect filter="fade" transition="in">
                                      <p:cBhvr>
                                        <p:cTn dur="2000"/>
                                        <p:tgtEl>
                                          <p:spTgt spid="202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3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 Exist on Many Levels</a:t>
            </a:r>
            <a:endParaRPr/>
          </a:p>
        </p:txBody>
      </p:sp>
      <p:cxnSp>
        <p:nvCxnSpPr>
          <p:cNvPr id="2033" name="Google Shape;2033;p137"/>
          <p:cNvCxnSpPr/>
          <p:nvPr/>
        </p:nvCxnSpPr>
        <p:spPr>
          <a:xfrm rot="10800000">
            <a:off x="2678107" y="2127243"/>
            <a:ext cx="1133475" cy="496887"/>
          </a:xfrm>
          <a:prstGeom prst="straightConnector1">
            <a:avLst/>
          </a:prstGeom>
          <a:noFill/>
          <a:ln cap="flat" cmpd="sng" w="28575">
            <a:solidFill>
              <a:srgbClr val="FFFF99"/>
            </a:solidFill>
            <a:prstDash val="solid"/>
            <a:round/>
            <a:headEnd len="med" w="med" type="triangle"/>
            <a:tailEnd len="med" w="med" type="none"/>
          </a:ln>
        </p:spPr>
      </p:cxnSp>
      <p:cxnSp>
        <p:nvCxnSpPr>
          <p:cNvPr id="2034" name="Google Shape;2034;p137"/>
          <p:cNvCxnSpPr/>
          <p:nvPr/>
        </p:nvCxnSpPr>
        <p:spPr>
          <a:xfrm flipH="1">
            <a:off x="2636832" y="1681155"/>
            <a:ext cx="1208087" cy="196850"/>
          </a:xfrm>
          <a:prstGeom prst="straightConnector1">
            <a:avLst/>
          </a:prstGeom>
          <a:noFill/>
          <a:ln cap="flat" cmpd="sng" w="28575">
            <a:solidFill>
              <a:srgbClr val="FFFF99"/>
            </a:solidFill>
            <a:prstDash val="solid"/>
            <a:round/>
            <a:headEnd len="med" w="med" type="none"/>
            <a:tailEnd len="med" w="med" type="triangle"/>
          </a:ln>
        </p:spPr>
      </p:cxnSp>
      <p:sp>
        <p:nvSpPr>
          <p:cNvPr id="2035" name="Google Shape;2035;p137"/>
          <p:cNvSpPr/>
          <p:nvPr/>
        </p:nvSpPr>
        <p:spPr>
          <a:xfrm>
            <a:off x="1927219" y="1949443"/>
            <a:ext cx="209550" cy="322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6" name="Google Shape;2036;p137"/>
          <p:cNvSpPr/>
          <p:nvPr/>
        </p:nvSpPr>
        <p:spPr>
          <a:xfrm>
            <a:off x="1673219" y="1681155"/>
            <a:ext cx="887413" cy="322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037" name="Google Shape;2037;p137"/>
          <p:cNvCxnSpPr/>
          <p:nvPr/>
        </p:nvCxnSpPr>
        <p:spPr>
          <a:xfrm rot="10800000">
            <a:off x="2678107" y="3468680"/>
            <a:ext cx="1038225" cy="450850"/>
          </a:xfrm>
          <a:prstGeom prst="straightConnector1">
            <a:avLst/>
          </a:prstGeom>
          <a:noFill/>
          <a:ln cap="flat" cmpd="sng" w="28575">
            <a:solidFill>
              <a:srgbClr val="FFFF99"/>
            </a:solidFill>
            <a:prstDash val="solid"/>
            <a:round/>
            <a:headEnd len="med" w="med" type="triangle"/>
            <a:tailEnd len="med" w="med" type="none"/>
          </a:ln>
        </p:spPr>
      </p:cxnSp>
      <p:cxnSp>
        <p:nvCxnSpPr>
          <p:cNvPr id="2038" name="Google Shape;2038;p137"/>
          <p:cNvCxnSpPr/>
          <p:nvPr/>
        </p:nvCxnSpPr>
        <p:spPr>
          <a:xfrm flipH="1">
            <a:off x="2636832" y="2863843"/>
            <a:ext cx="1136650" cy="357187"/>
          </a:xfrm>
          <a:prstGeom prst="straightConnector1">
            <a:avLst/>
          </a:prstGeom>
          <a:noFill/>
          <a:ln cap="flat" cmpd="sng" w="28575">
            <a:solidFill>
              <a:srgbClr val="FFFF99"/>
            </a:solidFill>
            <a:prstDash val="solid"/>
            <a:round/>
            <a:headEnd len="sm" w="sm" type="none"/>
            <a:tailEnd len="med" w="med" type="triangle"/>
          </a:ln>
        </p:spPr>
      </p:cxnSp>
      <p:sp>
        <p:nvSpPr>
          <p:cNvPr id="2039" name="Google Shape;2039;p137"/>
          <p:cNvSpPr/>
          <p:nvPr/>
        </p:nvSpPr>
        <p:spPr>
          <a:xfrm>
            <a:off x="1927219" y="3292468"/>
            <a:ext cx="209550" cy="322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0" name="Google Shape;2040;p137"/>
          <p:cNvSpPr/>
          <p:nvPr/>
        </p:nvSpPr>
        <p:spPr>
          <a:xfrm>
            <a:off x="1673219" y="3024180"/>
            <a:ext cx="887413" cy="322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041" name="Google Shape;2041;p137"/>
          <p:cNvCxnSpPr/>
          <p:nvPr/>
        </p:nvCxnSpPr>
        <p:spPr>
          <a:xfrm rot="10317295">
            <a:off x="2616194" y="4787893"/>
            <a:ext cx="1185863" cy="719137"/>
          </a:xfrm>
          <a:prstGeom prst="straightConnector1">
            <a:avLst/>
          </a:prstGeom>
          <a:noFill/>
          <a:ln cap="flat" cmpd="sng" w="28575">
            <a:solidFill>
              <a:srgbClr val="FFFF99"/>
            </a:solidFill>
            <a:prstDash val="solid"/>
            <a:round/>
            <a:headEnd len="med" w="med" type="triangle"/>
            <a:tailEnd len="sm" w="sm" type="none"/>
          </a:ln>
        </p:spPr>
      </p:cxnSp>
      <p:cxnSp>
        <p:nvCxnSpPr>
          <p:cNvPr id="2042" name="Google Shape;2042;p137"/>
          <p:cNvCxnSpPr/>
          <p:nvPr/>
        </p:nvCxnSpPr>
        <p:spPr>
          <a:xfrm flipH="1">
            <a:off x="2628894" y="4116380"/>
            <a:ext cx="1041400" cy="357188"/>
          </a:xfrm>
          <a:prstGeom prst="straightConnector1">
            <a:avLst/>
          </a:prstGeom>
          <a:noFill/>
          <a:ln cap="flat" cmpd="sng" w="28575">
            <a:solidFill>
              <a:srgbClr val="FFFF99"/>
            </a:solidFill>
            <a:prstDash val="solid"/>
            <a:round/>
            <a:headEnd len="med" w="med" type="none"/>
            <a:tailEnd len="med" w="med" type="triangle"/>
          </a:ln>
        </p:spPr>
      </p:cxnSp>
      <p:sp>
        <p:nvSpPr>
          <p:cNvPr id="2043" name="Google Shape;2043;p137"/>
          <p:cNvSpPr/>
          <p:nvPr/>
        </p:nvSpPr>
        <p:spPr>
          <a:xfrm>
            <a:off x="1927219" y="4545005"/>
            <a:ext cx="209550" cy="322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4" name="Google Shape;2044;p137"/>
          <p:cNvSpPr/>
          <p:nvPr/>
        </p:nvSpPr>
        <p:spPr>
          <a:xfrm>
            <a:off x="1673219" y="4276718"/>
            <a:ext cx="887413" cy="3222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5" name="Google Shape;2045;p137"/>
          <p:cNvSpPr/>
          <p:nvPr/>
        </p:nvSpPr>
        <p:spPr>
          <a:xfrm>
            <a:off x="1673219" y="1671630"/>
            <a:ext cx="1116013" cy="83163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HOW</a:t>
            </a:r>
            <a:endParaRPr/>
          </a:p>
        </p:txBody>
      </p:sp>
      <p:sp>
        <p:nvSpPr>
          <p:cNvPr id="2046" name="Google Shape;2046;p137"/>
          <p:cNvSpPr/>
          <p:nvPr/>
        </p:nvSpPr>
        <p:spPr>
          <a:xfrm>
            <a:off x="1673219" y="3014655"/>
            <a:ext cx="1116013" cy="83163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HOW</a:t>
            </a:r>
            <a:endParaRPr/>
          </a:p>
        </p:txBody>
      </p:sp>
      <p:sp>
        <p:nvSpPr>
          <p:cNvPr id="2047" name="Google Shape;2047;p137"/>
          <p:cNvSpPr/>
          <p:nvPr/>
        </p:nvSpPr>
        <p:spPr>
          <a:xfrm>
            <a:off x="1673219" y="4267193"/>
            <a:ext cx="1116013" cy="83163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HOW</a:t>
            </a:r>
            <a:endParaRPr/>
          </a:p>
        </p:txBody>
      </p:sp>
      <p:sp>
        <p:nvSpPr>
          <p:cNvPr id="2048" name="Google Shape;2048;p137"/>
          <p:cNvSpPr/>
          <p:nvPr/>
        </p:nvSpPr>
        <p:spPr>
          <a:xfrm>
            <a:off x="3800469" y="1403343"/>
            <a:ext cx="3368675"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Stakeholder needs</a:t>
            </a:r>
            <a:endParaRPr/>
          </a:p>
        </p:txBody>
      </p:sp>
      <p:sp>
        <p:nvSpPr>
          <p:cNvPr id="2049" name="Google Shape;2049;p137"/>
          <p:cNvSpPr/>
          <p:nvPr/>
        </p:nvSpPr>
        <p:spPr>
          <a:xfrm>
            <a:off x="3786182" y="2428868"/>
            <a:ext cx="4567237"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Product or system requirements</a:t>
            </a:r>
            <a:endParaRPr/>
          </a:p>
        </p:txBody>
      </p:sp>
      <p:sp>
        <p:nvSpPr>
          <p:cNvPr id="2050" name="Google Shape;2050;p137"/>
          <p:cNvSpPr/>
          <p:nvPr/>
        </p:nvSpPr>
        <p:spPr>
          <a:xfrm>
            <a:off x="3716332" y="3752843"/>
            <a:ext cx="3587750"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Software requirements</a:t>
            </a:r>
            <a:endParaRPr/>
          </a:p>
        </p:txBody>
      </p:sp>
      <p:sp>
        <p:nvSpPr>
          <p:cNvPr id="2051" name="Google Shape;2051;p137"/>
          <p:cNvSpPr/>
          <p:nvPr/>
        </p:nvSpPr>
        <p:spPr>
          <a:xfrm>
            <a:off x="3773482" y="4811705"/>
            <a:ext cx="4090987" cy="1200971"/>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1800"/>
              <a:buFont typeface="Arial"/>
              <a:buNone/>
            </a:pPr>
            <a:r>
              <a:rPr lang="en-US" sz="2400">
                <a:solidFill>
                  <a:schemeClr val="dk1"/>
                </a:solidFill>
                <a:latin typeface="Arial"/>
                <a:ea typeface="Arial"/>
                <a:cs typeface="Arial"/>
                <a:sym typeface="Arial"/>
              </a:rPr>
              <a:t> Design specification</a:t>
            </a:r>
            <a:endParaRPr/>
          </a:p>
          <a:p>
            <a:pPr indent="0" lvl="0" marL="0" marR="0" rtl="0" algn="l">
              <a:spcBef>
                <a:spcPts val="0"/>
              </a:spcBef>
              <a:spcAft>
                <a:spcPts val="0"/>
              </a:spcAft>
              <a:buClr>
                <a:schemeClr val="dk1"/>
              </a:buClr>
              <a:buSzPts val="1800"/>
              <a:buFont typeface="Arial"/>
              <a:buNone/>
            </a:pPr>
            <a:r>
              <a:rPr lang="en-US" sz="2400">
                <a:solidFill>
                  <a:schemeClr val="dk1"/>
                </a:solidFill>
                <a:latin typeface="Arial"/>
                <a:ea typeface="Arial"/>
                <a:cs typeface="Arial"/>
                <a:sym typeface="Arial"/>
              </a:rPr>
              <a:t>Test procedures</a:t>
            </a:r>
            <a:endParaRPr/>
          </a:p>
          <a:p>
            <a:pPr indent="0" lvl="0" marL="0" marR="0" rtl="0" algn="l">
              <a:spcBef>
                <a:spcPts val="0"/>
              </a:spcBef>
              <a:spcAft>
                <a:spcPts val="0"/>
              </a:spcAft>
              <a:buClr>
                <a:schemeClr val="dk1"/>
              </a:buClr>
              <a:buSzPts val="1800"/>
              <a:buFont typeface="Arial"/>
              <a:buNone/>
            </a:pPr>
            <a:r>
              <a:rPr lang="en-US" sz="2400">
                <a:solidFill>
                  <a:schemeClr val="dk1"/>
                </a:solidFill>
                <a:latin typeface="Arial"/>
                <a:ea typeface="Arial"/>
                <a:cs typeface="Arial"/>
                <a:sym typeface="Arial"/>
              </a:rPr>
              <a:t>Documentation</a:t>
            </a:r>
            <a:endParaRPr sz="2400">
              <a:solidFill>
                <a:schemeClr val="dk1"/>
              </a:solidFill>
              <a:latin typeface="Arial"/>
              <a:ea typeface="Arial"/>
              <a:cs typeface="Arial"/>
              <a:sym typeface="Arial"/>
            </a:endParaRPr>
          </a:p>
        </p:txBody>
      </p:sp>
      <p:grpSp>
        <p:nvGrpSpPr>
          <p:cNvPr id="2052" name="Google Shape;2052;p137"/>
          <p:cNvGrpSpPr/>
          <p:nvPr/>
        </p:nvGrpSpPr>
        <p:grpSpPr>
          <a:xfrm>
            <a:off x="1204907" y="1620830"/>
            <a:ext cx="468312" cy="627063"/>
            <a:chOff x="1871" y="1694"/>
            <a:chExt cx="259" cy="336"/>
          </a:xfrm>
        </p:grpSpPr>
        <p:sp>
          <p:nvSpPr>
            <p:cNvPr id="2053" name="Google Shape;2053;p137"/>
            <p:cNvSpPr/>
            <p:nvPr/>
          </p:nvSpPr>
          <p:spPr>
            <a:xfrm>
              <a:off x="1871" y="1694"/>
              <a:ext cx="259" cy="336"/>
            </a:xfrm>
            <a:custGeom>
              <a:rect b="b" l="l" r="r" t="t"/>
              <a:pathLst>
                <a:path extrusionOk="0" h="1346" w="1035">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4" name="Google Shape;2054;p137"/>
            <p:cNvSpPr/>
            <p:nvPr/>
          </p:nvSpPr>
          <p:spPr>
            <a:xfrm>
              <a:off x="1926" y="1797"/>
              <a:ext cx="82" cy="120"/>
            </a:xfrm>
            <a:custGeom>
              <a:rect b="b" l="l" r="r" t="t"/>
              <a:pathLst>
                <a:path extrusionOk="0" h="480" w="325">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55" name="Google Shape;2055;p137"/>
          <p:cNvGrpSpPr/>
          <p:nvPr/>
        </p:nvGrpSpPr>
        <p:grpSpPr>
          <a:xfrm>
            <a:off x="811207" y="1692268"/>
            <a:ext cx="788987" cy="1211262"/>
            <a:chOff x="1653" y="1732"/>
            <a:chExt cx="436" cy="650"/>
          </a:xfrm>
        </p:grpSpPr>
        <p:sp>
          <p:nvSpPr>
            <p:cNvPr id="2056" name="Google Shape;2056;p137"/>
            <p:cNvSpPr/>
            <p:nvPr/>
          </p:nvSpPr>
          <p:spPr>
            <a:xfrm>
              <a:off x="1738" y="1843"/>
              <a:ext cx="351" cy="120"/>
            </a:xfrm>
            <a:custGeom>
              <a:rect b="b" l="l" r="r" t="t"/>
              <a:pathLst>
                <a:path extrusionOk="0" h="480" w="1405">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7" name="Google Shape;2057;p137"/>
            <p:cNvSpPr/>
            <p:nvPr/>
          </p:nvSpPr>
          <p:spPr>
            <a:xfrm>
              <a:off x="1710" y="1758"/>
              <a:ext cx="190" cy="171"/>
            </a:xfrm>
            <a:custGeom>
              <a:rect b="b" l="l" r="r" t="t"/>
              <a:pathLst>
                <a:path extrusionOk="0" h="683" w="761">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8" name="Google Shape;2058;p137"/>
            <p:cNvSpPr/>
            <p:nvPr/>
          </p:nvSpPr>
          <p:spPr>
            <a:xfrm>
              <a:off x="1686" y="1904"/>
              <a:ext cx="144" cy="252"/>
            </a:xfrm>
            <a:custGeom>
              <a:rect b="b" l="l" r="r" t="t"/>
              <a:pathLst>
                <a:path extrusionOk="0" h="1011" w="579">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9" name="Google Shape;2059;p137"/>
            <p:cNvSpPr/>
            <p:nvPr/>
          </p:nvSpPr>
          <p:spPr>
            <a:xfrm>
              <a:off x="1653" y="1732"/>
              <a:ext cx="148" cy="133"/>
            </a:xfrm>
            <a:custGeom>
              <a:rect b="b" l="l" r="r" t="t"/>
              <a:pathLst>
                <a:path extrusionOk="0" h="532" w="59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0" name="Google Shape;2060;p137"/>
            <p:cNvSpPr/>
            <p:nvPr/>
          </p:nvSpPr>
          <p:spPr>
            <a:xfrm>
              <a:off x="1720" y="2114"/>
              <a:ext cx="91" cy="249"/>
            </a:xfrm>
            <a:custGeom>
              <a:rect b="b" l="l" r="r" t="t"/>
              <a:pathLst>
                <a:path extrusionOk="0" h="997" w="364">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1" name="Google Shape;2061;p137"/>
            <p:cNvSpPr/>
            <p:nvPr/>
          </p:nvSpPr>
          <p:spPr>
            <a:xfrm>
              <a:off x="1770" y="2091"/>
              <a:ext cx="146" cy="291"/>
            </a:xfrm>
            <a:custGeom>
              <a:rect b="b" l="l" r="r" t="t"/>
              <a:pathLst>
                <a:path extrusionOk="0" h="1163" w="585">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FFCC99"/>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062" name="Google Shape;2062;p137"/>
          <p:cNvCxnSpPr/>
          <p:nvPr/>
        </p:nvCxnSpPr>
        <p:spPr>
          <a:xfrm rot="8722291">
            <a:off x="2779707" y="4441818"/>
            <a:ext cx="889000" cy="1000125"/>
          </a:xfrm>
          <a:prstGeom prst="straightConnector1">
            <a:avLst/>
          </a:prstGeom>
          <a:noFill/>
          <a:ln cap="flat" cmpd="sng" w="28575">
            <a:solidFill>
              <a:srgbClr val="FFFF99"/>
            </a:solidFill>
            <a:prstDash val="solid"/>
            <a:round/>
            <a:headEnd len="med" w="med" type="triangle"/>
            <a:tailEnd len="sm" w="sm" type="none"/>
          </a:ln>
        </p:spPr>
      </p:cxnSp>
      <p:cxnSp>
        <p:nvCxnSpPr>
          <p:cNvPr id="2063" name="Google Shape;2063;p137"/>
          <p:cNvCxnSpPr/>
          <p:nvPr/>
        </p:nvCxnSpPr>
        <p:spPr>
          <a:xfrm rot="10317295">
            <a:off x="2605082" y="4851393"/>
            <a:ext cx="1176337" cy="969962"/>
          </a:xfrm>
          <a:prstGeom prst="straightConnector1">
            <a:avLst/>
          </a:prstGeom>
          <a:noFill/>
          <a:ln cap="flat" cmpd="sng" w="28575">
            <a:solidFill>
              <a:srgbClr val="FFFF99"/>
            </a:solidFill>
            <a:prstDash val="solid"/>
            <a:round/>
            <a:headEnd len="med" w="med" type="triangle"/>
            <a:tailEnd len="sm" w="sm" type="none"/>
          </a:ln>
        </p:spPr>
      </p:cxnSp>
      <p:grpSp>
        <p:nvGrpSpPr>
          <p:cNvPr id="2064" name="Google Shape;2064;p137"/>
          <p:cNvGrpSpPr/>
          <p:nvPr/>
        </p:nvGrpSpPr>
        <p:grpSpPr>
          <a:xfrm>
            <a:off x="1204907" y="2998780"/>
            <a:ext cx="468312" cy="627063"/>
            <a:chOff x="1871" y="2433"/>
            <a:chExt cx="259" cy="336"/>
          </a:xfrm>
        </p:grpSpPr>
        <p:sp>
          <p:nvSpPr>
            <p:cNvPr id="2065" name="Google Shape;2065;p137"/>
            <p:cNvSpPr/>
            <p:nvPr/>
          </p:nvSpPr>
          <p:spPr>
            <a:xfrm>
              <a:off x="1871" y="2433"/>
              <a:ext cx="259" cy="336"/>
            </a:xfrm>
            <a:custGeom>
              <a:rect b="b" l="l" r="r" t="t"/>
              <a:pathLst>
                <a:path extrusionOk="0" h="1346" w="1035">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6" name="Google Shape;2066;p137"/>
            <p:cNvSpPr/>
            <p:nvPr/>
          </p:nvSpPr>
          <p:spPr>
            <a:xfrm>
              <a:off x="1926" y="2536"/>
              <a:ext cx="82" cy="120"/>
            </a:xfrm>
            <a:custGeom>
              <a:rect b="b" l="l" r="r" t="t"/>
              <a:pathLst>
                <a:path extrusionOk="0" h="480" w="325">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67" name="Google Shape;2067;p137"/>
          <p:cNvGrpSpPr/>
          <p:nvPr/>
        </p:nvGrpSpPr>
        <p:grpSpPr>
          <a:xfrm>
            <a:off x="811207" y="3070218"/>
            <a:ext cx="788987" cy="1211262"/>
            <a:chOff x="1653" y="2471"/>
            <a:chExt cx="436" cy="650"/>
          </a:xfrm>
        </p:grpSpPr>
        <p:sp>
          <p:nvSpPr>
            <p:cNvPr id="2068" name="Google Shape;2068;p137"/>
            <p:cNvSpPr/>
            <p:nvPr/>
          </p:nvSpPr>
          <p:spPr>
            <a:xfrm>
              <a:off x="1738" y="2582"/>
              <a:ext cx="351" cy="120"/>
            </a:xfrm>
            <a:custGeom>
              <a:rect b="b" l="l" r="r" t="t"/>
              <a:pathLst>
                <a:path extrusionOk="0" h="480" w="1405">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9" name="Google Shape;2069;p137"/>
            <p:cNvSpPr/>
            <p:nvPr/>
          </p:nvSpPr>
          <p:spPr>
            <a:xfrm>
              <a:off x="1710" y="2497"/>
              <a:ext cx="190" cy="171"/>
            </a:xfrm>
            <a:custGeom>
              <a:rect b="b" l="l" r="r" t="t"/>
              <a:pathLst>
                <a:path extrusionOk="0" h="683" w="761">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0" name="Google Shape;2070;p137"/>
            <p:cNvSpPr/>
            <p:nvPr/>
          </p:nvSpPr>
          <p:spPr>
            <a:xfrm>
              <a:off x="1686" y="2643"/>
              <a:ext cx="144" cy="252"/>
            </a:xfrm>
            <a:custGeom>
              <a:rect b="b" l="l" r="r" t="t"/>
              <a:pathLst>
                <a:path extrusionOk="0" h="1011" w="579">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1" name="Google Shape;2071;p137"/>
            <p:cNvSpPr/>
            <p:nvPr/>
          </p:nvSpPr>
          <p:spPr>
            <a:xfrm>
              <a:off x="1653" y="2471"/>
              <a:ext cx="148" cy="133"/>
            </a:xfrm>
            <a:custGeom>
              <a:rect b="b" l="l" r="r" t="t"/>
              <a:pathLst>
                <a:path extrusionOk="0" h="532" w="59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2" name="Google Shape;2072;p137"/>
            <p:cNvSpPr/>
            <p:nvPr/>
          </p:nvSpPr>
          <p:spPr>
            <a:xfrm>
              <a:off x="1720" y="2853"/>
              <a:ext cx="91" cy="249"/>
            </a:xfrm>
            <a:custGeom>
              <a:rect b="b" l="l" r="r" t="t"/>
              <a:pathLst>
                <a:path extrusionOk="0" h="997" w="364">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3" name="Google Shape;2073;p137"/>
            <p:cNvSpPr/>
            <p:nvPr/>
          </p:nvSpPr>
          <p:spPr>
            <a:xfrm>
              <a:off x="1770" y="2830"/>
              <a:ext cx="146" cy="291"/>
            </a:xfrm>
            <a:custGeom>
              <a:rect b="b" l="l" r="r" t="t"/>
              <a:pathLst>
                <a:path extrusionOk="0" h="1163" w="585">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00CC6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74" name="Google Shape;2074;p137"/>
          <p:cNvGrpSpPr/>
          <p:nvPr/>
        </p:nvGrpSpPr>
        <p:grpSpPr>
          <a:xfrm>
            <a:off x="1204907" y="4349743"/>
            <a:ext cx="468312" cy="625475"/>
            <a:chOff x="1871" y="3157"/>
            <a:chExt cx="259" cy="336"/>
          </a:xfrm>
        </p:grpSpPr>
        <p:sp>
          <p:nvSpPr>
            <p:cNvPr id="2075" name="Google Shape;2075;p137"/>
            <p:cNvSpPr/>
            <p:nvPr/>
          </p:nvSpPr>
          <p:spPr>
            <a:xfrm>
              <a:off x="1871" y="3157"/>
              <a:ext cx="259" cy="336"/>
            </a:xfrm>
            <a:custGeom>
              <a:rect b="b" l="l" r="r" t="t"/>
              <a:pathLst>
                <a:path extrusionOk="0" h="1346" w="1035">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6" name="Google Shape;2076;p137"/>
            <p:cNvSpPr/>
            <p:nvPr/>
          </p:nvSpPr>
          <p:spPr>
            <a:xfrm>
              <a:off x="1926" y="3260"/>
              <a:ext cx="82" cy="120"/>
            </a:xfrm>
            <a:custGeom>
              <a:rect b="b" l="l" r="r" t="t"/>
              <a:pathLst>
                <a:path extrusionOk="0" h="480" w="325">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77" name="Google Shape;2077;p137"/>
          <p:cNvGrpSpPr/>
          <p:nvPr/>
        </p:nvGrpSpPr>
        <p:grpSpPr>
          <a:xfrm>
            <a:off x="811207" y="4419593"/>
            <a:ext cx="788987" cy="1212850"/>
            <a:chOff x="1653" y="3195"/>
            <a:chExt cx="436" cy="650"/>
          </a:xfrm>
        </p:grpSpPr>
        <p:sp>
          <p:nvSpPr>
            <p:cNvPr id="2078" name="Google Shape;2078;p137"/>
            <p:cNvSpPr/>
            <p:nvPr/>
          </p:nvSpPr>
          <p:spPr>
            <a:xfrm>
              <a:off x="1738" y="3306"/>
              <a:ext cx="351" cy="120"/>
            </a:xfrm>
            <a:custGeom>
              <a:rect b="b" l="l" r="r" t="t"/>
              <a:pathLst>
                <a:path extrusionOk="0" h="480" w="1405">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9" name="Google Shape;2079;p137"/>
            <p:cNvSpPr/>
            <p:nvPr/>
          </p:nvSpPr>
          <p:spPr>
            <a:xfrm>
              <a:off x="1710" y="3221"/>
              <a:ext cx="190" cy="171"/>
            </a:xfrm>
            <a:custGeom>
              <a:rect b="b" l="l" r="r" t="t"/>
              <a:pathLst>
                <a:path extrusionOk="0" h="683" w="761">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0" name="Google Shape;2080;p137"/>
            <p:cNvSpPr/>
            <p:nvPr/>
          </p:nvSpPr>
          <p:spPr>
            <a:xfrm>
              <a:off x="1686" y="3367"/>
              <a:ext cx="144" cy="252"/>
            </a:xfrm>
            <a:custGeom>
              <a:rect b="b" l="l" r="r" t="t"/>
              <a:pathLst>
                <a:path extrusionOk="0" h="1011" w="579">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1" name="Google Shape;2081;p137"/>
            <p:cNvSpPr/>
            <p:nvPr/>
          </p:nvSpPr>
          <p:spPr>
            <a:xfrm>
              <a:off x="1653" y="3195"/>
              <a:ext cx="148" cy="133"/>
            </a:xfrm>
            <a:custGeom>
              <a:rect b="b" l="l" r="r" t="t"/>
              <a:pathLst>
                <a:path extrusionOk="0" h="532" w="59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2" name="Google Shape;2082;p137"/>
            <p:cNvSpPr/>
            <p:nvPr/>
          </p:nvSpPr>
          <p:spPr>
            <a:xfrm>
              <a:off x="1720" y="3577"/>
              <a:ext cx="91" cy="249"/>
            </a:xfrm>
            <a:custGeom>
              <a:rect b="b" l="l" r="r" t="t"/>
              <a:pathLst>
                <a:path extrusionOk="0" h="997" w="364">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3" name="Google Shape;2083;p137"/>
            <p:cNvSpPr/>
            <p:nvPr/>
          </p:nvSpPr>
          <p:spPr>
            <a:xfrm>
              <a:off x="1770" y="3554"/>
              <a:ext cx="146" cy="291"/>
            </a:xfrm>
            <a:custGeom>
              <a:rect b="b" l="l" r="r" t="t"/>
              <a:pathLst>
                <a:path extrusionOk="0" h="1163" w="585">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A500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2000"/>
                                        <p:tgtEl>
                                          <p:spTgt spid="2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2000"/>
                                        <p:tgtEl>
                                          <p:spTgt spid="2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2000"/>
                                        <p:tgtEl>
                                          <p:spTgt spid="2055"/>
                                        </p:tgtEl>
                                      </p:cBhvr>
                                    </p:animEffect>
                                  </p:childTnLst>
                                </p:cTn>
                              </p:par>
                              <p:par>
                                <p:cTn fill="hold" nodeType="with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2000"/>
                                        <p:tgtEl>
                                          <p:spTgt spid="2045"/>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2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52"/>
                                        </p:tgtEl>
                                        <p:attrNameLst>
                                          <p:attrName>style.visibility</p:attrName>
                                        </p:attrNameLst>
                                      </p:cBhvr>
                                      <p:to>
                                        <p:strVal val="visible"/>
                                      </p:to>
                                    </p:set>
                                    <p:animEffect filter="fade" transition="in">
                                      <p:cBhvr>
                                        <p:cTn dur="2000"/>
                                        <p:tgtEl>
                                          <p:spTgt spid="2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2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2000"/>
                                        <p:tgtEl>
                                          <p:spTgt spid="2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8"/>
                                        </p:tgtEl>
                                        <p:attrNameLst>
                                          <p:attrName>style.visibility</p:attrName>
                                        </p:attrNameLst>
                                      </p:cBhvr>
                                      <p:to>
                                        <p:strVal val="visible"/>
                                      </p:to>
                                    </p:set>
                                    <p:animEffect filter="fade" transition="in">
                                      <p:cBhvr>
                                        <p:cTn dur="2000"/>
                                        <p:tgtEl>
                                          <p:spTgt spid="2038"/>
                                        </p:tgtEl>
                                      </p:cBhvr>
                                    </p:animEffect>
                                  </p:childTnLst>
                                </p:cTn>
                              </p:par>
                              <p:par>
                                <p:cTn fill="hold" nodeType="with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2000"/>
                                        <p:tgtEl>
                                          <p:spTgt spid="2046"/>
                                        </p:tgtEl>
                                      </p:cBhvr>
                                    </p:animEffect>
                                  </p:childTnLst>
                                </p:cTn>
                              </p:par>
                              <p:par>
                                <p:cTn fill="hold" nodeType="with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2000"/>
                                        <p:tgtEl>
                                          <p:spTgt spid="2064"/>
                                        </p:tgtEl>
                                      </p:cBhvr>
                                    </p:animEffect>
                                  </p:childTnLst>
                                </p:cTn>
                              </p:par>
                              <p:par>
                                <p:cTn fill="hold" nodeType="with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2000"/>
                                        <p:tgtEl>
                                          <p:spTgt spid="2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2000"/>
                                        <p:tgtEl>
                                          <p:spTgt spid="2037"/>
                                        </p:tgtEl>
                                      </p:cBhvr>
                                    </p:animEffect>
                                  </p:childTnLst>
                                </p:cTn>
                              </p:par>
                              <p:par>
                                <p:cTn fill="hold" nodeType="with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2000"/>
                                        <p:tgtEl>
                                          <p:spTgt spid="2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2000"/>
                                        <p:tgtEl>
                                          <p:spTgt spid="2042"/>
                                        </p:tgtEl>
                                      </p:cBhvr>
                                    </p:animEffect>
                                  </p:childTnLst>
                                </p:cTn>
                              </p:par>
                              <p:par>
                                <p:cTn fill="hold" nodeType="with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2000"/>
                                        <p:tgtEl>
                                          <p:spTgt spid="2047"/>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2000"/>
                                        <p:tgtEl>
                                          <p:spTgt spid="2074"/>
                                        </p:tgtEl>
                                      </p:cBhvr>
                                    </p:animEffect>
                                  </p:childTnLst>
                                </p:cTn>
                              </p:par>
                              <p:par>
                                <p:cTn fill="hold" nodeType="with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2000"/>
                                        <p:tgtEl>
                                          <p:spTgt spid="2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2000"/>
                                        <p:tgtEl>
                                          <p:spTgt spid="2062"/>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2000"/>
                                        <p:tgtEl>
                                          <p:spTgt spid="2041"/>
                                        </p:tgtEl>
                                      </p:cBhvr>
                                    </p:animEffect>
                                  </p:childTnLst>
                                </p:cTn>
                              </p:par>
                              <p:par>
                                <p:cTn fill="hold" nodeType="with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2000"/>
                                        <p:tgtEl>
                                          <p:spTgt spid="2063"/>
                                        </p:tgtEl>
                                      </p:cBhvr>
                                    </p:animEffect>
                                  </p:childTnLst>
                                </p:cTn>
                              </p:par>
                              <p:par>
                                <p:cTn fill="hold" nodeType="with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2000"/>
                                        <p:tgtEl>
                                          <p:spTgt spid="2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pic>
        <p:nvPicPr>
          <p:cNvPr descr="C:\Users\svata\AppData\Local\Microsoft\Windows\Temporary Internet Files\Content.IE5\W6N37BXG\MCj04042650000[1].wmf" id="2089" name="Google Shape;2089;p138"/>
          <p:cNvPicPr preferRelativeResize="0"/>
          <p:nvPr/>
        </p:nvPicPr>
        <p:blipFill rotWithShape="1">
          <a:blip r:embed="rId3">
            <a:alphaModFix/>
          </a:blip>
          <a:srcRect b="0" l="0" r="0" t="0"/>
          <a:stretch/>
        </p:blipFill>
        <p:spPr>
          <a:xfrm>
            <a:off x="1857356" y="1214422"/>
            <a:ext cx="5429288" cy="5288875"/>
          </a:xfrm>
          <a:prstGeom prst="rect">
            <a:avLst/>
          </a:prstGeom>
          <a:noFill/>
          <a:ln>
            <a:noFill/>
          </a:ln>
        </p:spPr>
      </p:pic>
      <p:pic>
        <p:nvPicPr>
          <p:cNvPr descr="C:\Users\svata\AppData\Local\Microsoft\Windows\Temporary Internet Files\Content.IE5\W6N37BXG\MCj04042690000[1].wmf" id="2090" name="Google Shape;2090;p138"/>
          <p:cNvPicPr preferRelativeResize="0"/>
          <p:nvPr/>
        </p:nvPicPr>
        <p:blipFill rotWithShape="1">
          <a:blip r:embed="rId4">
            <a:alphaModFix/>
          </a:blip>
          <a:srcRect b="0" l="0" r="0" t="0"/>
          <a:stretch/>
        </p:blipFill>
        <p:spPr>
          <a:xfrm>
            <a:off x="1428728" y="1214422"/>
            <a:ext cx="6025268" cy="5214974"/>
          </a:xfrm>
          <a:prstGeom prst="rect">
            <a:avLst/>
          </a:prstGeom>
          <a:noFill/>
          <a:ln>
            <a:noFill/>
          </a:ln>
        </p:spPr>
      </p:pic>
      <p:pic>
        <p:nvPicPr>
          <p:cNvPr descr="C:\Users\svata\AppData\Local\Microsoft\Windows\Temporary Internet Files\Content.IE5\L3RXZ0DE\MCj04061120000[1].wmf" id="2091" name="Google Shape;2091;p138"/>
          <p:cNvPicPr preferRelativeResize="0"/>
          <p:nvPr/>
        </p:nvPicPr>
        <p:blipFill rotWithShape="1">
          <a:blip r:embed="rId5">
            <a:alphaModFix/>
          </a:blip>
          <a:srcRect b="0" l="0" r="0" t="0"/>
          <a:stretch/>
        </p:blipFill>
        <p:spPr>
          <a:xfrm>
            <a:off x="785786" y="1500174"/>
            <a:ext cx="7424597" cy="4429156"/>
          </a:xfrm>
          <a:prstGeom prst="rect">
            <a:avLst/>
          </a:prstGeom>
          <a:noFill/>
          <a:ln>
            <a:noFill/>
          </a:ln>
        </p:spPr>
      </p:pic>
      <p:sp>
        <p:nvSpPr>
          <p:cNvPr id="2092" name="Google Shape;2092;p13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Requirement Management is not an Easy Task</a:t>
            </a:r>
            <a:endParaRPr sz="3600"/>
          </a:p>
        </p:txBody>
      </p:sp>
      <p:pic>
        <p:nvPicPr>
          <p:cNvPr descr="C:\Users\svata\AppData\Local\Microsoft\Windows\Temporary Internet Files\Content.IE5\W6N37BXG\MMj02835510000[1].gif" id="2093" name="Google Shape;2093;p138"/>
          <p:cNvPicPr preferRelativeResize="0"/>
          <p:nvPr/>
        </p:nvPicPr>
        <p:blipFill rotWithShape="1">
          <a:blip r:embed="rId6">
            <a:alphaModFix/>
          </a:blip>
          <a:srcRect b="0" l="0" r="0" t="0"/>
          <a:stretch/>
        </p:blipFill>
        <p:spPr>
          <a:xfrm>
            <a:off x="2786050" y="1071546"/>
            <a:ext cx="1075330" cy="1021563"/>
          </a:xfrm>
          <a:prstGeom prst="rect">
            <a:avLst/>
          </a:prstGeom>
          <a:noFill/>
          <a:ln>
            <a:noFill/>
          </a:ln>
        </p:spPr>
      </p:pic>
      <p:pic>
        <p:nvPicPr>
          <p:cNvPr descr="C:\Users\svata\AppData\Local\Microsoft\Windows\Temporary Internet Files\Content.IE5\L3RXZ0DE\MCj04043170000[1].wmf" id="2094" name="Google Shape;2094;p138"/>
          <p:cNvPicPr preferRelativeResize="0"/>
          <p:nvPr/>
        </p:nvPicPr>
        <p:blipFill rotWithShape="1">
          <a:blip r:embed="rId7">
            <a:alphaModFix/>
          </a:blip>
          <a:srcRect b="0" l="0" r="0" t="0"/>
          <a:stretch/>
        </p:blipFill>
        <p:spPr>
          <a:xfrm>
            <a:off x="3929058" y="1428736"/>
            <a:ext cx="1143008" cy="807988"/>
          </a:xfrm>
          <a:prstGeom prst="rect">
            <a:avLst/>
          </a:prstGeom>
          <a:noFill/>
          <a:ln>
            <a:noFill/>
          </a:ln>
        </p:spPr>
      </p:pic>
      <p:pic>
        <p:nvPicPr>
          <p:cNvPr descr="C:\Users\svata\AppData\Local\Microsoft\Windows\Temporary Internet Files\Content.IE5\W6N37BXG\MPj03995800000[1].jpg" id="2095" name="Google Shape;2095;p138"/>
          <p:cNvPicPr preferRelativeResize="0"/>
          <p:nvPr/>
        </p:nvPicPr>
        <p:blipFill rotWithShape="1">
          <a:blip r:embed="rId8">
            <a:alphaModFix/>
          </a:blip>
          <a:srcRect b="0" l="0" r="0" t="0"/>
          <a:stretch/>
        </p:blipFill>
        <p:spPr>
          <a:xfrm>
            <a:off x="5214942" y="1857364"/>
            <a:ext cx="752265" cy="940561"/>
          </a:xfrm>
          <a:prstGeom prst="rect">
            <a:avLst/>
          </a:prstGeom>
          <a:noFill/>
          <a:ln>
            <a:noFill/>
          </a:ln>
        </p:spPr>
      </p:pic>
      <p:pic>
        <p:nvPicPr>
          <p:cNvPr descr="C:\Users\svata\AppData\Local\Microsoft\Windows\Temporary Internet Files\Content.IE5\W6N37BXG\MPj04006730000[1].jpg" id="2096" name="Google Shape;2096;p138"/>
          <p:cNvPicPr preferRelativeResize="0"/>
          <p:nvPr/>
        </p:nvPicPr>
        <p:blipFill rotWithShape="1">
          <a:blip r:embed="rId9">
            <a:alphaModFix/>
          </a:blip>
          <a:srcRect b="0" l="0" r="0" t="0"/>
          <a:stretch/>
        </p:blipFill>
        <p:spPr>
          <a:xfrm>
            <a:off x="7786710" y="4357694"/>
            <a:ext cx="928694" cy="928694"/>
          </a:xfrm>
          <a:prstGeom prst="rect">
            <a:avLst/>
          </a:prstGeom>
          <a:noFill/>
          <a:ln>
            <a:noFill/>
          </a:ln>
        </p:spPr>
      </p:pic>
      <p:pic>
        <p:nvPicPr>
          <p:cNvPr descr="C:\Users\svata\AppData\Local\Microsoft\Windows\Temporary Internet Files\Content.IE5\40IWBQKM\MCj02807310000[1].wmf" id="2097" name="Google Shape;2097;p138"/>
          <p:cNvPicPr preferRelativeResize="0"/>
          <p:nvPr/>
        </p:nvPicPr>
        <p:blipFill rotWithShape="1">
          <a:blip r:embed="rId10">
            <a:alphaModFix/>
          </a:blip>
          <a:srcRect b="0" l="0" r="0" t="0"/>
          <a:stretch/>
        </p:blipFill>
        <p:spPr>
          <a:xfrm>
            <a:off x="8001024" y="5496009"/>
            <a:ext cx="919446" cy="1361991"/>
          </a:xfrm>
          <a:prstGeom prst="rect">
            <a:avLst/>
          </a:prstGeom>
          <a:noFill/>
          <a:ln>
            <a:noFill/>
          </a:ln>
        </p:spPr>
      </p:pic>
      <p:pic>
        <p:nvPicPr>
          <p:cNvPr descr="C:\Users\svata\AppData\Local\Microsoft\Windows\Temporary Internet Files\Content.IE5\W6N37BXG\MCj04040130000[1].wmf" id="2098" name="Google Shape;2098;p138"/>
          <p:cNvPicPr preferRelativeResize="0"/>
          <p:nvPr/>
        </p:nvPicPr>
        <p:blipFill rotWithShape="1">
          <a:blip r:embed="rId11">
            <a:alphaModFix/>
          </a:blip>
          <a:srcRect b="0" l="0" r="0" t="0"/>
          <a:stretch/>
        </p:blipFill>
        <p:spPr>
          <a:xfrm>
            <a:off x="6143636" y="2428868"/>
            <a:ext cx="931450" cy="928694"/>
          </a:xfrm>
          <a:prstGeom prst="rect">
            <a:avLst/>
          </a:prstGeom>
          <a:noFill/>
          <a:ln>
            <a:noFill/>
          </a:ln>
        </p:spPr>
      </p:pic>
      <p:pic>
        <p:nvPicPr>
          <p:cNvPr descr="C:\Program Files\Microsoft Office\MEDIA\CAGCAT10\j0299171.wmf" id="2099" name="Google Shape;2099;p138"/>
          <p:cNvPicPr preferRelativeResize="0"/>
          <p:nvPr/>
        </p:nvPicPr>
        <p:blipFill rotWithShape="1">
          <a:blip r:embed="rId12">
            <a:alphaModFix/>
          </a:blip>
          <a:srcRect b="0" l="0" r="0" t="0"/>
          <a:stretch/>
        </p:blipFill>
        <p:spPr>
          <a:xfrm>
            <a:off x="7286644" y="3071810"/>
            <a:ext cx="857256" cy="1011031"/>
          </a:xfrm>
          <a:prstGeom prst="rect">
            <a:avLst/>
          </a:prstGeom>
          <a:noFill/>
          <a:ln>
            <a:noFill/>
          </a:ln>
        </p:spPr>
      </p:pic>
      <p:sp>
        <p:nvSpPr>
          <p:cNvPr id="2100" name="Google Shape;2100;p13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solidFill>
                  <a:schemeClr val="lt1"/>
                </a:solidFill>
              </a:rPr>
              <a:t>Requirements: </a:t>
            </a:r>
            <a:endParaRPr/>
          </a:p>
          <a:p>
            <a:pPr indent="-182880" lvl="1" marL="457200" rtl="0" algn="l">
              <a:spcBef>
                <a:spcPts val="400"/>
              </a:spcBef>
              <a:spcAft>
                <a:spcPts val="0"/>
              </a:spcAft>
              <a:buSzPts val="1700"/>
              <a:buNone/>
            </a:pPr>
            <a:r>
              <a:rPr lang="en-US">
                <a:solidFill>
                  <a:schemeClr val="lt1"/>
                </a:solidFill>
              </a:rPr>
              <a:t>Are not always clear.</a:t>
            </a:r>
            <a:endParaRPr/>
          </a:p>
          <a:p>
            <a:pPr indent="-182880" lvl="1" marL="457200" rtl="0" algn="l">
              <a:spcBef>
                <a:spcPts val="400"/>
              </a:spcBef>
              <a:spcAft>
                <a:spcPts val="0"/>
              </a:spcAft>
              <a:buSzPts val="1700"/>
              <a:buChar char="•"/>
            </a:pPr>
            <a:r>
              <a:rPr lang="en-US">
                <a:solidFill>
                  <a:schemeClr val="lt1"/>
                </a:solidFill>
              </a:rPr>
              <a:t>They come from many sources.</a:t>
            </a:r>
            <a:endParaRPr/>
          </a:p>
          <a:p>
            <a:pPr indent="-182880" lvl="1" marL="457200" rtl="0" algn="l">
              <a:spcBef>
                <a:spcPts val="400"/>
              </a:spcBef>
              <a:spcAft>
                <a:spcPts val="0"/>
              </a:spcAft>
              <a:buSzPts val="1700"/>
              <a:buChar char="•"/>
            </a:pPr>
            <a:r>
              <a:rPr lang="en-US">
                <a:solidFill>
                  <a:schemeClr val="lt1"/>
                </a:solidFill>
              </a:rPr>
              <a:t>It might not be easy to describe them.</a:t>
            </a:r>
            <a:endParaRPr/>
          </a:p>
          <a:p>
            <a:pPr indent="-182880" lvl="1" marL="457200" rtl="0" algn="l">
              <a:spcBef>
                <a:spcPts val="400"/>
              </a:spcBef>
              <a:spcAft>
                <a:spcPts val="0"/>
              </a:spcAft>
              <a:buSzPts val="1700"/>
              <a:buChar char="•"/>
            </a:pPr>
            <a:r>
              <a:rPr lang="en-US">
                <a:solidFill>
                  <a:schemeClr val="lt1"/>
                </a:solidFill>
              </a:rPr>
              <a:t>Are connected together.</a:t>
            </a:r>
            <a:endParaRPr/>
          </a:p>
          <a:p>
            <a:pPr indent="-182880" lvl="1" marL="457200" rtl="0" algn="l">
              <a:spcBef>
                <a:spcPts val="400"/>
              </a:spcBef>
              <a:spcAft>
                <a:spcPts val="0"/>
              </a:spcAft>
              <a:buSzPts val="1700"/>
              <a:buChar char="•"/>
            </a:pPr>
            <a:r>
              <a:rPr lang="en-US">
                <a:solidFill>
                  <a:schemeClr val="lt1"/>
                </a:solidFill>
              </a:rPr>
              <a:t>Have a unique properties or values.</a:t>
            </a:r>
            <a:endParaRPr/>
          </a:p>
          <a:p>
            <a:pPr indent="-182880" lvl="1" marL="457200" rtl="0" algn="l">
              <a:spcBef>
                <a:spcPts val="400"/>
              </a:spcBef>
              <a:spcAft>
                <a:spcPts val="0"/>
              </a:spcAft>
              <a:buSzPts val="1700"/>
              <a:buChar char="•"/>
            </a:pPr>
            <a:r>
              <a:rPr lang="en-US">
                <a:solidFill>
                  <a:schemeClr val="lt1"/>
                </a:solidFill>
              </a:rPr>
              <a:t>Are changing.</a:t>
            </a:r>
            <a:endParaRPr/>
          </a:p>
          <a:p>
            <a:pPr indent="-182880" lvl="1" marL="457200" rtl="0" algn="l">
              <a:spcBef>
                <a:spcPts val="400"/>
              </a:spcBef>
              <a:spcAft>
                <a:spcPts val="0"/>
              </a:spcAft>
              <a:buSzPts val="1700"/>
              <a:buChar char="•"/>
            </a:pPr>
            <a:r>
              <a:rPr lang="en-US">
                <a:solidFill>
                  <a:schemeClr val="lt1"/>
                </a:solidFill>
              </a:rPr>
              <a:t>It is hard to follow so many requirements...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2000"/>
                                        <p:tgtEl>
                                          <p:spTgt spid="2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3000"/>
                                        <p:tgtEl>
                                          <p:spTgt spid="2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2089"/>
                                        </p:tgtEl>
                                      </p:cBhvr>
                                    </p:animEffect>
                                    <p:set>
                                      <p:cBhvr>
                                        <p:cTn dur="1" fill="hold">
                                          <p:stCondLst>
                                            <p:cond delay="3000"/>
                                          </p:stCondLst>
                                        </p:cTn>
                                        <p:tgtEl>
                                          <p:spTgt spid="20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3000"/>
                                        <p:tgtEl>
                                          <p:spTgt spid="2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2090"/>
                                        </p:tgtEl>
                                      </p:cBhvr>
                                    </p:animEffect>
                                    <p:set>
                                      <p:cBhvr>
                                        <p:cTn dur="1" fill="hold">
                                          <p:stCondLst>
                                            <p:cond delay="3000"/>
                                          </p:stCondLst>
                                        </p:cTn>
                                        <p:tgtEl>
                                          <p:spTgt spid="20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3000"/>
                                        <p:tgtEl>
                                          <p:spTgt spid="2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2091"/>
                                        </p:tgtEl>
                                      </p:cBhvr>
                                    </p:animEffect>
                                    <p:set>
                                      <p:cBhvr>
                                        <p:cTn dur="1" fill="hold">
                                          <p:stCondLst>
                                            <p:cond delay="3000"/>
                                          </p:stCondLst>
                                        </p:cTn>
                                        <p:tgtEl>
                                          <p:spTgt spid="20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2000"/>
                                        <p:tgtEl>
                                          <p:spTgt spid="2093"/>
                                        </p:tgtEl>
                                      </p:cBhvr>
                                    </p:animEffect>
                                  </p:childTnLst>
                                </p:cTn>
                              </p:par>
                              <p:par>
                                <p:cTn fill="hold" nodeType="with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2000"/>
                                        <p:tgtEl>
                                          <p:spTgt spid="2094"/>
                                        </p:tgtEl>
                                      </p:cBhvr>
                                    </p:animEffect>
                                  </p:childTnLst>
                                </p:cTn>
                              </p:par>
                              <p:par>
                                <p:cTn fill="hold" nodeType="with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2000"/>
                                        <p:tgtEl>
                                          <p:spTgt spid="2095"/>
                                        </p:tgtEl>
                                      </p:cBhvr>
                                    </p:animEffect>
                                  </p:childTnLst>
                                </p:cTn>
                              </p:par>
                              <p:par>
                                <p:cTn fill="hold" nodeType="with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2000"/>
                                        <p:tgtEl>
                                          <p:spTgt spid="2098"/>
                                        </p:tgtEl>
                                      </p:cBhvr>
                                    </p:animEffect>
                                  </p:childTnLst>
                                </p:cTn>
                              </p:par>
                              <p:par>
                                <p:cTn fill="hold" nodeType="with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2000"/>
                                        <p:tgtEl>
                                          <p:spTgt spid="2099"/>
                                        </p:tgtEl>
                                      </p:cBhvr>
                                    </p:animEffect>
                                  </p:childTnLst>
                                </p:cTn>
                              </p:par>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2000"/>
                                        <p:tgtEl>
                                          <p:spTgt spid="2096"/>
                                        </p:tgtEl>
                                      </p:cBhvr>
                                    </p:animEffect>
                                  </p:childTnLst>
                                </p:cTn>
                              </p:par>
                              <p:par>
                                <p:cTn fill="hold" nodeType="with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2000"/>
                                        <p:tgtEl>
                                          <p:spTgt spid="2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0" st="0"/>
                                            </p:txEl>
                                          </p:spTgt>
                                        </p:tgtEl>
                                        <p:attrNameLst>
                                          <p:attrName>style.visibility</p:attrName>
                                        </p:attrNameLst>
                                      </p:cBhvr>
                                      <p:to>
                                        <p:strVal val="visible"/>
                                      </p:to>
                                    </p:set>
                                    <p:animEffect filter="fade" transition="in">
                                      <p:cBhvr>
                                        <p:cTn dur="2000"/>
                                        <p:tgtEl>
                                          <p:spTgt spid="2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1" st="1"/>
                                            </p:txEl>
                                          </p:spTgt>
                                        </p:tgtEl>
                                        <p:attrNameLst>
                                          <p:attrName>style.visibility</p:attrName>
                                        </p:attrNameLst>
                                      </p:cBhvr>
                                      <p:to>
                                        <p:strVal val="visible"/>
                                      </p:to>
                                    </p:set>
                                    <p:animEffect filter="fade" transition="in">
                                      <p:cBhvr>
                                        <p:cTn dur="2000"/>
                                        <p:tgtEl>
                                          <p:spTgt spid="2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2" st="2"/>
                                            </p:txEl>
                                          </p:spTgt>
                                        </p:tgtEl>
                                        <p:attrNameLst>
                                          <p:attrName>style.visibility</p:attrName>
                                        </p:attrNameLst>
                                      </p:cBhvr>
                                      <p:to>
                                        <p:strVal val="visible"/>
                                      </p:to>
                                    </p:set>
                                    <p:animEffect filter="fade" transition="in">
                                      <p:cBhvr>
                                        <p:cTn dur="2000"/>
                                        <p:tgtEl>
                                          <p:spTgt spid="2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3" st="3"/>
                                            </p:txEl>
                                          </p:spTgt>
                                        </p:tgtEl>
                                        <p:attrNameLst>
                                          <p:attrName>style.visibility</p:attrName>
                                        </p:attrNameLst>
                                      </p:cBhvr>
                                      <p:to>
                                        <p:strVal val="visible"/>
                                      </p:to>
                                    </p:set>
                                    <p:animEffect filter="fade" transition="in">
                                      <p:cBhvr>
                                        <p:cTn dur="2000"/>
                                        <p:tgtEl>
                                          <p:spTgt spid="2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4" st="4"/>
                                            </p:txEl>
                                          </p:spTgt>
                                        </p:tgtEl>
                                        <p:attrNameLst>
                                          <p:attrName>style.visibility</p:attrName>
                                        </p:attrNameLst>
                                      </p:cBhvr>
                                      <p:to>
                                        <p:strVal val="visible"/>
                                      </p:to>
                                    </p:set>
                                    <p:animEffect filter="fade" transition="in">
                                      <p:cBhvr>
                                        <p:cTn dur="2000"/>
                                        <p:tgtEl>
                                          <p:spTgt spid="2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5" st="5"/>
                                            </p:txEl>
                                          </p:spTgt>
                                        </p:tgtEl>
                                        <p:attrNameLst>
                                          <p:attrName>style.visibility</p:attrName>
                                        </p:attrNameLst>
                                      </p:cBhvr>
                                      <p:to>
                                        <p:strVal val="visible"/>
                                      </p:to>
                                    </p:set>
                                    <p:animEffect filter="fade" transition="in">
                                      <p:cBhvr>
                                        <p:cTn dur="2000"/>
                                        <p:tgtEl>
                                          <p:spTgt spid="2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6" st="6"/>
                                            </p:txEl>
                                          </p:spTgt>
                                        </p:tgtEl>
                                        <p:attrNameLst>
                                          <p:attrName>style.visibility</p:attrName>
                                        </p:attrNameLst>
                                      </p:cBhvr>
                                      <p:to>
                                        <p:strVal val="visible"/>
                                      </p:to>
                                    </p:set>
                                    <p:animEffect filter="fade" transition="in">
                                      <p:cBhvr>
                                        <p:cTn dur="2000"/>
                                        <p:tgtEl>
                                          <p:spTgt spid="21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xEl>
                                              <p:pRg end="7" st="7"/>
                                            </p:txEl>
                                          </p:spTgt>
                                        </p:tgtEl>
                                        <p:attrNameLst>
                                          <p:attrName>style.visibility</p:attrName>
                                        </p:attrNameLst>
                                      </p:cBhvr>
                                      <p:to>
                                        <p:strVal val="visible"/>
                                      </p:to>
                                    </p:set>
                                    <p:animEffect filter="fade" transition="in">
                                      <p:cBhvr>
                                        <p:cTn dur="2000"/>
                                        <p:tgtEl>
                                          <p:spTgt spid="210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FAQs about Software Engineering</a:t>
            </a:r>
            <a:endParaRPr/>
          </a:p>
        </p:txBody>
      </p:sp>
      <p:sp>
        <p:nvSpPr>
          <p:cNvPr id="247" name="Google Shape;247;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What is software?</a:t>
            </a:r>
            <a:endParaRPr/>
          </a:p>
          <a:p>
            <a:pPr indent="-182880" lvl="0" marL="182880" rtl="0" algn="l">
              <a:spcBef>
                <a:spcPts val="480"/>
              </a:spcBef>
              <a:spcAft>
                <a:spcPts val="0"/>
              </a:spcAft>
              <a:buSzPts val="2040"/>
              <a:buChar char="•"/>
            </a:pPr>
            <a:r>
              <a:rPr lang="en-US"/>
              <a:t>What is software engineering?</a:t>
            </a:r>
            <a:endParaRPr/>
          </a:p>
          <a:p>
            <a:pPr indent="-182880" lvl="0" marL="182880" rtl="0" algn="l">
              <a:spcBef>
                <a:spcPts val="480"/>
              </a:spcBef>
              <a:spcAft>
                <a:spcPts val="0"/>
              </a:spcAft>
              <a:buSzPts val="2040"/>
              <a:buChar char="•"/>
            </a:pPr>
            <a:r>
              <a:rPr lang="en-US"/>
              <a:t>What is the difference between software engineering and computer science?</a:t>
            </a:r>
            <a:endParaRPr/>
          </a:p>
          <a:p>
            <a:pPr indent="-182880" lvl="0" marL="182880" rtl="0" algn="l">
              <a:spcBef>
                <a:spcPts val="480"/>
              </a:spcBef>
              <a:spcAft>
                <a:spcPts val="0"/>
              </a:spcAft>
              <a:buSzPts val="2040"/>
              <a:buChar char="•"/>
            </a:pPr>
            <a:r>
              <a:rPr lang="en-US"/>
              <a:t>What is the difference between software engineering and system engineering?</a:t>
            </a:r>
            <a:endParaRPr/>
          </a:p>
          <a:p>
            <a:pPr indent="-182880" lvl="0" marL="182880" rtl="0" algn="l">
              <a:spcBef>
                <a:spcPts val="480"/>
              </a:spcBef>
              <a:spcAft>
                <a:spcPts val="0"/>
              </a:spcAft>
              <a:buSzPts val="2040"/>
              <a:buChar char="•"/>
            </a:pPr>
            <a:r>
              <a:rPr lang="en-US"/>
              <a:t>What is a software process?</a:t>
            </a:r>
            <a:endParaRPr/>
          </a:p>
          <a:p>
            <a:pPr indent="-182880" lvl="0" marL="182880" rtl="0" algn="l">
              <a:spcBef>
                <a:spcPts val="480"/>
              </a:spcBef>
              <a:spcAft>
                <a:spcPts val="0"/>
              </a:spcAft>
              <a:buSzPts val="2040"/>
              <a:buChar char="•"/>
            </a:pPr>
            <a:r>
              <a:rPr lang="en-US"/>
              <a:t>What is a software process model?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3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It is Important to Have a Strategy</a:t>
            </a:r>
            <a:endParaRPr/>
          </a:p>
        </p:txBody>
      </p:sp>
      <p:grpSp>
        <p:nvGrpSpPr>
          <p:cNvPr id="2107" name="Google Shape;2107;p139"/>
          <p:cNvGrpSpPr/>
          <p:nvPr/>
        </p:nvGrpSpPr>
        <p:grpSpPr>
          <a:xfrm>
            <a:off x="6858836" y="3500438"/>
            <a:ext cx="1325562" cy="1766112"/>
            <a:chOff x="4321" y="1981"/>
            <a:chExt cx="809" cy="1139"/>
          </a:xfrm>
        </p:grpSpPr>
        <p:sp>
          <p:nvSpPr>
            <p:cNvPr id="2108" name="Google Shape;2108;p139"/>
            <p:cNvSpPr/>
            <p:nvPr/>
          </p:nvSpPr>
          <p:spPr>
            <a:xfrm rot="-5400000">
              <a:off x="4162" y="2152"/>
              <a:ext cx="1126" cy="809"/>
            </a:xfrm>
            <a:prstGeom prst="foldedCorner">
              <a:avLst>
                <a:gd fmla="val 12500" name="adj"/>
              </a:avLst>
            </a:prstGeom>
            <a:solidFill>
              <a:schemeClr val="dk1"/>
            </a:solidFill>
            <a:ln cap="flat" cmpd="sng" w="9525">
              <a:solidFill>
                <a:schemeClr val="lt2"/>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109" name="Google Shape;2109;p139"/>
            <p:cNvCxnSpPr/>
            <p:nvPr/>
          </p:nvCxnSpPr>
          <p:spPr>
            <a:xfrm>
              <a:off x="4378" y="2322"/>
              <a:ext cx="655" cy="0"/>
            </a:xfrm>
            <a:prstGeom prst="straightConnector1">
              <a:avLst/>
            </a:prstGeom>
            <a:noFill/>
            <a:ln cap="flat" cmpd="sng" w="9525">
              <a:solidFill>
                <a:schemeClr val="lt2"/>
              </a:solidFill>
              <a:prstDash val="solid"/>
              <a:round/>
              <a:headEnd len="med" w="med" type="none"/>
              <a:tailEnd len="med" w="med" type="none"/>
            </a:ln>
          </p:spPr>
        </p:cxnSp>
        <p:cxnSp>
          <p:nvCxnSpPr>
            <p:cNvPr id="2110" name="Google Shape;2110;p139"/>
            <p:cNvCxnSpPr/>
            <p:nvPr/>
          </p:nvCxnSpPr>
          <p:spPr>
            <a:xfrm>
              <a:off x="4378" y="2485"/>
              <a:ext cx="655" cy="0"/>
            </a:xfrm>
            <a:prstGeom prst="straightConnector1">
              <a:avLst/>
            </a:prstGeom>
            <a:noFill/>
            <a:ln cap="flat" cmpd="sng" w="9525">
              <a:solidFill>
                <a:schemeClr val="lt2"/>
              </a:solidFill>
              <a:prstDash val="solid"/>
              <a:round/>
              <a:headEnd len="med" w="med" type="none"/>
              <a:tailEnd len="med" w="med" type="none"/>
            </a:ln>
          </p:spPr>
        </p:cxnSp>
        <p:cxnSp>
          <p:nvCxnSpPr>
            <p:cNvPr id="2111" name="Google Shape;2111;p139"/>
            <p:cNvCxnSpPr/>
            <p:nvPr/>
          </p:nvCxnSpPr>
          <p:spPr>
            <a:xfrm>
              <a:off x="4378" y="2649"/>
              <a:ext cx="655" cy="0"/>
            </a:xfrm>
            <a:prstGeom prst="straightConnector1">
              <a:avLst/>
            </a:prstGeom>
            <a:noFill/>
            <a:ln cap="flat" cmpd="sng" w="9525">
              <a:solidFill>
                <a:schemeClr val="lt2"/>
              </a:solidFill>
              <a:prstDash val="solid"/>
              <a:round/>
              <a:headEnd len="med" w="med" type="none"/>
              <a:tailEnd len="med" w="med" type="none"/>
            </a:ln>
          </p:spPr>
        </p:cxnSp>
        <p:cxnSp>
          <p:nvCxnSpPr>
            <p:cNvPr id="2112" name="Google Shape;2112;p139"/>
            <p:cNvCxnSpPr/>
            <p:nvPr/>
          </p:nvCxnSpPr>
          <p:spPr>
            <a:xfrm>
              <a:off x="4378" y="2977"/>
              <a:ext cx="655" cy="0"/>
            </a:xfrm>
            <a:prstGeom prst="straightConnector1">
              <a:avLst/>
            </a:prstGeom>
            <a:noFill/>
            <a:ln cap="flat" cmpd="sng" w="9525">
              <a:solidFill>
                <a:schemeClr val="lt2"/>
              </a:solidFill>
              <a:prstDash val="solid"/>
              <a:round/>
              <a:headEnd len="med" w="med" type="none"/>
              <a:tailEnd len="med" w="med" type="none"/>
            </a:ln>
          </p:spPr>
        </p:cxnSp>
        <p:cxnSp>
          <p:nvCxnSpPr>
            <p:cNvPr id="2113" name="Google Shape;2113;p139"/>
            <p:cNvCxnSpPr/>
            <p:nvPr/>
          </p:nvCxnSpPr>
          <p:spPr>
            <a:xfrm>
              <a:off x="4378" y="2854"/>
              <a:ext cx="655" cy="0"/>
            </a:xfrm>
            <a:prstGeom prst="straightConnector1">
              <a:avLst/>
            </a:prstGeom>
            <a:noFill/>
            <a:ln cap="flat" cmpd="sng" w="9525">
              <a:solidFill>
                <a:schemeClr val="lt2"/>
              </a:solidFill>
              <a:prstDash val="solid"/>
              <a:round/>
              <a:headEnd len="med" w="med" type="none"/>
              <a:tailEnd len="med" w="med" type="none"/>
            </a:ln>
          </p:spPr>
        </p:cxnSp>
        <p:cxnSp>
          <p:nvCxnSpPr>
            <p:cNvPr id="2114" name="Google Shape;2114;p139"/>
            <p:cNvCxnSpPr/>
            <p:nvPr/>
          </p:nvCxnSpPr>
          <p:spPr>
            <a:xfrm>
              <a:off x="4397" y="2363"/>
              <a:ext cx="539" cy="0"/>
            </a:xfrm>
            <a:prstGeom prst="straightConnector1">
              <a:avLst/>
            </a:prstGeom>
            <a:noFill/>
            <a:ln cap="flat" cmpd="sng" w="9525">
              <a:solidFill>
                <a:schemeClr val="lt2"/>
              </a:solidFill>
              <a:prstDash val="dot"/>
              <a:round/>
              <a:headEnd len="med" w="med" type="none"/>
              <a:tailEnd len="med" w="med" type="none"/>
            </a:ln>
          </p:spPr>
        </p:cxnSp>
        <p:cxnSp>
          <p:nvCxnSpPr>
            <p:cNvPr id="2115" name="Google Shape;2115;p139"/>
            <p:cNvCxnSpPr/>
            <p:nvPr/>
          </p:nvCxnSpPr>
          <p:spPr>
            <a:xfrm>
              <a:off x="4474" y="2444"/>
              <a:ext cx="424" cy="0"/>
            </a:xfrm>
            <a:prstGeom prst="straightConnector1">
              <a:avLst/>
            </a:prstGeom>
            <a:noFill/>
            <a:ln cap="flat" cmpd="sng" w="9525">
              <a:solidFill>
                <a:schemeClr val="lt2"/>
              </a:solidFill>
              <a:prstDash val="dash"/>
              <a:round/>
              <a:headEnd len="med" w="med" type="none"/>
              <a:tailEnd len="med" w="med" type="none"/>
            </a:ln>
          </p:spPr>
        </p:cxnSp>
        <p:cxnSp>
          <p:nvCxnSpPr>
            <p:cNvPr id="2116" name="Google Shape;2116;p139"/>
            <p:cNvCxnSpPr/>
            <p:nvPr/>
          </p:nvCxnSpPr>
          <p:spPr>
            <a:xfrm>
              <a:off x="4359" y="2567"/>
              <a:ext cx="654" cy="0"/>
            </a:xfrm>
            <a:prstGeom prst="straightConnector1">
              <a:avLst/>
            </a:prstGeom>
            <a:noFill/>
            <a:ln cap="flat" cmpd="sng" w="9525">
              <a:solidFill>
                <a:schemeClr val="lt2"/>
              </a:solidFill>
              <a:prstDash val="solid"/>
              <a:round/>
              <a:headEnd len="med" w="med" type="none"/>
              <a:tailEnd len="med" w="med" type="none"/>
            </a:ln>
          </p:spPr>
        </p:cxnSp>
        <p:cxnSp>
          <p:nvCxnSpPr>
            <p:cNvPr id="2117" name="Google Shape;2117;p139"/>
            <p:cNvCxnSpPr/>
            <p:nvPr/>
          </p:nvCxnSpPr>
          <p:spPr>
            <a:xfrm>
              <a:off x="4474" y="2772"/>
              <a:ext cx="424" cy="0"/>
            </a:xfrm>
            <a:prstGeom prst="straightConnector1">
              <a:avLst/>
            </a:prstGeom>
            <a:noFill/>
            <a:ln cap="flat" cmpd="sng" w="9525">
              <a:solidFill>
                <a:schemeClr val="lt2"/>
              </a:solidFill>
              <a:prstDash val="dash"/>
              <a:round/>
              <a:headEnd len="med" w="med" type="none"/>
              <a:tailEnd len="med" w="med" type="none"/>
            </a:ln>
          </p:spPr>
        </p:cxnSp>
        <p:cxnSp>
          <p:nvCxnSpPr>
            <p:cNvPr id="2118" name="Google Shape;2118;p139"/>
            <p:cNvCxnSpPr/>
            <p:nvPr/>
          </p:nvCxnSpPr>
          <p:spPr>
            <a:xfrm>
              <a:off x="4474" y="2444"/>
              <a:ext cx="539" cy="0"/>
            </a:xfrm>
            <a:prstGeom prst="straightConnector1">
              <a:avLst/>
            </a:prstGeom>
            <a:noFill/>
            <a:ln cap="flat" cmpd="sng" w="9525">
              <a:solidFill>
                <a:schemeClr val="lt2"/>
              </a:solidFill>
              <a:prstDash val="dot"/>
              <a:round/>
              <a:headEnd len="med" w="med" type="none"/>
              <a:tailEnd len="med" w="med" type="none"/>
            </a:ln>
          </p:spPr>
        </p:cxnSp>
        <p:cxnSp>
          <p:nvCxnSpPr>
            <p:cNvPr id="2119" name="Google Shape;2119;p139"/>
            <p:cNvCxnSpPr/>
            <p:nvPr/>
          </p:nvCxnSpPr>
          <p:spPr>
            <a:xfrm>
              <a:off x="4397" y="2690"/>
              <a:ext cx="539" cy="0"/>
            </a:xfrm>
            <a:prstGeom prst="straightConnector1">
              <a:avLst/>
            </a:prstGeom>
            <a:noFill/>
            <a:ln cap="flat" cmpd="sng" w="9525">
              <a:solidFill>
                <a:schemeClr val="lt2"/>
              </a:solidFill>
              <a:prstDash val="dot"/>
              <a:round/>
              <a:headEnd len="med" w="med" type="none"/>
              <a:tailEnd len="med" w="med" type="none"/>
            </a:ln>
          </p:spPr>
        </p:cxnSp>
        <p:sp>
          <p:nvSpPr>
            <p:cNvPr id="2120" name="Google Shape;2120;p139"/>
            <p:cNvSpPr txBox="1"/>
            <p:nvPr/>
          </p:nvSpPr>
          <p:spPr>
            <a:xfrm>
              <a:off x="4397" y="1981"/>
              <a:ext cx="616" cy="227"/>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chemeClr val="lt2"/>
                  </a:solidFill>
                  <a:latin typeface="Arial"/>
                  <a:ea typeface="Arial"/>
                  <a:cs typeface="Arial"/>
                  <a:sym typeface="Arial"/>
                </a:rPr>
                <a:t>SR plan</a:t>
              </a:r>
              <a:endParaRPr/>
            </a:p>
          </p:txBody>
        </p:sp>
      </p:grpSp>
      <p:pic>
        <p:nvPicPr>
          <p:cNvPr descr="C:\Program Files\Microsoft Office\MEDIA\CAGCAT10\j0233018.wmf" id="2121" name="Google Shape;2121;p139"/>
          <p:cNvPicPr preferRelativeResize="0"/>
          <p:nvPr/>
        </p:nvPicPr>
        <p:blipFill rotWithShape="1">
          <a:blip r:embed="rId3">
            <a:alphaModFix/>
          </a:blip>
          <a:srcRect b="0" l="0" r="0" t="0"/>
          <a:stretch/>
        </p:blipFill>
        <p:spPr>
          <a:xfrm>
            <a:off x="1214414" y="1643050"/>
            <a:ext cx="4429156" cy="44992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2000"/>
                                        <p:tgtEl>
                                          <p:spTgt spid="2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2000"/>
                                        <p:tgtEl>
                                          <p:spTgt spid="2121"/>
                                        </p:tgtEl>
                                      </p:cBhvr>
                                    </p:animEffect>
                                  </p:childTnLst>
                                </p:cTn>
                              </p:par>
                              <p:par>
                                <p:cTn fill="hold" nodeType="with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2000"/>
                                        <p:tgtEl>
                                          <p:spTgt spid="2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40"/>
          <p:cNvSpPr txBox="1"/>
          <p:nvPr>
            <p:ph type="title"/>
          </p:nvPr>
        </p:nvSpPr>
        <p:spPr>
          <a:xfrm>
            <a:off x="457200" y="274638"/>
            <a:ext cx="8229600" cy="179704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latin typeface="Arial"/>
                <a:ea typeface="Arial"/>
                <a:cs typeface="Arial"/>
                <a:sym typeface="Arial"/>
              </a:rPr>
              <a:t>What is in the Requirements Management Plan</a:t>
            </a:r>
            <a:br>
              <a:rPr lang="en-US" sz="3600">
                <a:latin typeface="Arial"/>
                <a:ea typeface="Arial"/>
                <a:cs typeface="Arial"/>
                <a:sym typeface="Arial"/>
              </a:rPr>
            </a:br>
            <a:endParaRPr sz="3600"/>
          </a:p>
        </p:txBody>
      </p:sp>
      <p:sp>
        <p:nvSpPr>
          <p:cNvPr id="2128" name="Google Shape;2128;p14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latin typeface="Arial"/>
                <a:ea typeface="Arial"/>
                <a:cs typeface="Arial"/>
                <a:sym typeface="Arial"/>
              </a:rPr>
              <a:t>RMP consists of</a:t>
            </a:r>
            <a:endParaRPr>
              <a:latin typeface="Arial"/>
              <a:ea typeface="Arial"/>
              <a:cs typeface="Arial"/>
              <a:sym typeface="Arial"/>
            </a:endParaRPr>
          </a:p>
          <a:p>
            <a:pPr indent="-182880" lvl="1" marL="457200" rtl="0" algn="l">
              <a:spcBef>
                <a:spcPts val="600"/>
              </a:spcBef>
              <a:spcAft>
                <a:spcPts val="0"/>
              </a:spcAft>
              <a:buSzPts val="1700"/>
              <a:buChar char="•"/>
            </a:pPr>
            <a:r>
              <a:rPr lang="en-US">
                <a:latin typeface="Arial"/>
                <a:ea typeface="Arial"/>
                <a:cs typeface="Arial"/>
                <a:sym typeface="Arial"/>
              </a:rPr>
              <a:t>Types of the requirements that will be gathered</a:t>
            </a:r>
            <a:endParaRPr/>
          </a:p>
          <a:p>
            <a:pPr indent="-182880" lvl="1" marL="457200" rtl="0" algn="l">
              <a:spcBef>
                <a:spcPts val="600"/>
              </a:spcBef>
              <a:spcAft>
                <a:spcPts val="0"/>
              </a:spcAft>
              <a:buSzPts val="1700"/>
              <a:buChar char="•"/>
            </a:pPr>
            <a:r>
              <a:rPr lang="en-US">
                <a:latin typeface="Arial"/>
                <a:ea typeface="Arial"/>
                <a:cs typeface="Arial"/>
                <a:sym typeface="Arial"/>
              </a:rPr>
              <a:t>Where the requirements will be stored and how the requirements will be described</a:t>
            </a:r>
            <a:endParaRPr/>
          </a:p>
          <a:p>
            <a:pPr indent="-182880" lvl="1" marL="457200" rtl="0" algn="l">
              <a:spcBef>
                <a:spcPts val="600"/>
              </a:spcBef>
              <a:spcAft>
                <a:spcPts val="0"/>
              </a:spcAft>
              <a:buSzPts val="1700"/>
              <a:buChar char="•"/>
            </a:pPr>
            <a:r>
              <a:rPr lang="en-US">
                <a:latin typeface="Arial"/>
                <a:ea typeface="Arial"/>
                <a:cs typeface="Arial"/>
                <a:sym typeface="Arial"/>
              </a:rPr>
              <a:t>Attributes that are necessary to follow</a:t>
            </a:r>
            <a:endParaRPr/>
          </a:p>
          <a:p>
            <a:pPr indent="-182880" lvl="1" marL="457200" rtl="0" algn="l">
              <a:spcBef>
                <a:spcPts val="600"/>
              </a:spcBef>
              <a:spcAft>
                <a:spcPts val="0"/>
              </a:spcAft>
              <a:buSzPts val="1700"/>
              <a:buChar char="•"/>
            </a:pPr>
            <a:r>
              <a:rPr lang="en-US">
                <a:latin typeface="Arial"/>
                <a:ea typeface="Arial"/>
                <a:cs typeface="Arial"/>
                <a:sym typeface="Arial"/>
              </a:rPr>
              <a:t>Types of the requirements that are necessary to follow</a:t>
            </a:r>
            <a:endParaRPr>
              <a:latin typeface="Arial"/>
              <a:ea typeface="Arial"/>
              <a:cs typeface="Arial"/>
              <a:sym typeface="Arial"/>
            </a:endParaRPr>
          </a:p>
          <a:p>
            <a:pPr indent="-182880" lvl="1" marL="457200" rtl="0" algn="l">
              <a:spcBef>
                <a:spcPts val="600"/>
              </a:spcBef>
              <a:spcAft>
                <a:spcPts val="0"/>
              </a:spcAft>
              <a:buSzPts val="1700"/>
              <a:buChar char="•"/>
            </a:pPr>
            <a:r>
              <a:rPr lang="en-US">
                <a:latin typeface="Arial"/>
                <a:ea typeface="Arial"/>
                <a:cs typeface="Arial"/>
                <a:sym typeface="Arial"/>
              </a:rPr>
              <a:t>Types of the documents that will be created</a:t>
            </a:r>
            <a:endParaRPr>
              <a:latin typeface="Arial"/>
              <a:ea typeface="Arial"/>
              <a:cs typeface="Arial"/>
              <a:sym typeface="Arial"/>
            </a:endParaRPr>
          </a:p>
          <a:p>
            <a:pPr indent="-182880" lvl="1" marL="457200" rtl="0" algn="l">
              <a:spcBef>
                <a:spcPts val="600"/>
              </a:spcBef>
              <a:spcAft>
                <a:spcPts val="0"/>
              </a:spcAft>
              <a:buSzPts val="1700"/>
              <a:buChar char="•"/>
            </a:pPr>
            <a:r>
              <a:rPr lang="en-US">
                <a:latin typeface="Arial"/>
                <a:ea typeface="Arial"/>
                <a:cs typeface="Arial"/>
                <a:sym typeface="Arial"/>
              </a:rPr>
              <a:t>Rules for the requirements management plan</a:t>
            </a:r>
            <a:endParaRPr>
              <a:latin typeface="Arial"/>
              <a:ea typeface="Arial"/>
              <a:cs typeface="Arial"/>
              <a:sym typeface="Arial"/>
            </a:endParaRPr>
          </a:p>
        </p:txBody>
      </p:sp>
      <p:grpSp>
        <p:nvGrpSpPr>
          <p:cNvPr id="2129" name="Google Shape;2129;p140"/>
          <p:cNvGrpSpPr/>
          <p:nvPr/>
        </p:nvGrpSpPr>
        <p:grpSpPr>
          <a:xfrm>
            <a:off x="7573147" y="4643446"/>
            <a:ext cx="1214446" cy="1623299"/>
            <a:chOff x="4321" y="1981"/>
            <a:chExt cx="809" cy="1139"/>
          </a:xfrm>
        </p:grpSpPr>
        <p:sp>
          <p:nvSpPr>
            <p:cNvPr id="2130" name="Google Shape;2130;p140"/>
            <p:cNvSpPr/>
            <p:nvPr/>
          </p:nvSpPr>
          <p:spPr>
            <a:xfrm rot="-5400000">
              <a:off x="4162" y="2152"/>
              <a:ext cx="1126" cy="809"/>
            </a:xfrm>
            <a:prstGeom prst="foldedCorner">
              <a:avLst>
                <a:gd fmla="val 12500" name="adj"/>
              </a:avLst>
            </a:prstGeom>
            <a:solidFill>
              <a:schemeClr val="dk1"/>
            </a:solidFill>
            <a:ln cap="flat" cmpd="sng" w="9525">
              <a:solidFill>
                <a:schemeClr val="lt2"/>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131" name="Google Shape;2131;p140"/>
            <p:cNvCxnSpPr/>
            <p:nvPr/>
          </p:nvCxnSpPr>
          <p:spPr>
            <a:xfrm>
              <a:off x="4378" y="2322"/>
              <a:ext cx="655" cy="0"/>
            </a:xfrm>
            <a:prstGeom prst="straightConnector1">
              <a:avLst/>
            </a:prstGeom>
            <a:noFill/>
            <a:ln cap="flat" cmpd="sng" w="9525">
              <a:solidFill>
                <a:schemeClr val="lt2"/>
              </a:solidFill>
              <a:prstDash val="solid"/>
              <a:round/>
              <a:headEnd len="med" w="med" type="none"/>
              <a:tailEnd len="med" w="med" type="none"/>
            </a:ln>
          </p:spPr>
        </p:cxnSp>
        <p:cxnSp>
          <p:nvCxnSpPr>
            <p:cNvPr id="2132" name="Google Shape;2132;p140"/>
            <p:cNvCxnSpPr/>
            <p:nvPr/>
          </p:nvCxnSpPr>
          <p:spPr>
            <a:xfrm>
              <a:off x="4378" y="2485"/>
              <a:ext cx="655" cy="0"/>
            </a:xfrm>
            <a:prstGeom prst="straightConnector1">
              <a:avLst/>
            </a:prstGeom>
            <a:noFill/>
            <a:ln cap="flat" cmpd="sng" w="9525">
              <a:solidFill>
                <a:schemeClr val="lt2"/>
              </a:solidFill>
              <a:prstDash val="solid"/>
              <a:round/>
              <a:headEnd len="med" w="med" type="none"/>
              <a:tailEnd len="med" w="med" type="none"/>
            </a:ln>
          </p:spPr>
        </p:cxnSp>
        <p:cxnSp>
          <p:nvCxnSpPr>
            <p:cNvPr id="2133" name="Google Shape;2133;p140"/>
            <p:cNvCxnSpPr/>
            <p:nvPr/>
          </p:nvCxnSpPr>
          <p:spPr>
            <a:xfrm>
              <a:off x="4378" y="2649"/>
              <a:ext cx="655" cy="0"/>
            </a:xfrm>
            <a:prstGeom prst="straightConnector1">
              <a:avLst/>
            </a:prstGeom>
            <a:noFill/>
            <a:ln cap="flat" cmpd="sng" w="9525">
              <a:solidFill>
                <a:schemeClr val="lt2"/>
              </a:solidFill>
              <a:prstDash val="solid"/>
              <a:round/>
              <a:headEnd len="med" w="med" type="none"/>
              <a:tailEnd len="med" w="med" type="none"/>
            </a:ln>
          </p:spPr>
        </p:cxnSp>
        <p:cxnSp>
          <p:nvCxnSpPr>
            <p:cNvPr id="2134" name="Google Shape;2134;p140"/>
            <p:cNvCxnSpPr/>
            <p:nvPr/>
          </p:nvCxnSpPr>
          <p:spPr>
            <a:xfrm>
              <a:off x="4378" y="2977"/>
              <a:ext cx="655" cy="0"/>
            </a:xfrm>
            <a:prstGeom prst="straightConnector1">
              <a:avLst/>
            </a:prstGeom>
            <a:noFill/>
            <a:ln cap="flat" cmpd="sng" w="9525">
              <a:solidFill>
                <a:schemeClr val="lt2"/>
              </a:solidFill>
              <a:prstDash val="solid"/>
              <a:round/>
              <a:headEnd len="med" w="med" type="none"/>
              <a:tailEnd len="med" w="med" type="none"/>
            </a:ln>
          </p:spPr>
        </p:cxnSp>
        <p:cxnSp>
          <p:nvCxnSpPr>
            <p:cNvPr id="2135" name="Google Shape;2135;p140"/>
            <p:cNvCxnSpPr/>
            <p:nvPr/>
          </p:nvCxnSpPr>
          <p:spPr>
            <a:xfrm>
              <a:off x="4378" y="2854"/>
              <a:ext cx="655" cy="0"/>
            </a:xfrm>
            <a:prstGeom prst="straightConnector1">
              <a:avLst/>
            </a:prstGeom>
            <a:noFill/>
            <a:ln cap="flat" cmpd="sng" w="9525">
              <a:solidFill>
                <a:schemeClr val="lt2"/>
              </a:solidFill>
              <a:prstDash val="solid"/>
              <a:round/>
              <a:headEnd len="med" w="med" type="none"/>
              <a:tailEnd len="med" w="med" type="none"/>
            </a:ln>
          </p:spPr>
        </p:cxnSp>
        <p:cxnSp>
          <p:nvCxnSpPr>
            <p:cNvPr id="2136" name="Google Shape;2136;p140"/>
            <p:cNvCxnSpPr/>
            <p:nvPr/>
          </p:nvCxnSpPr>
          <p:spPr>
            <a:xfrm>
              <a:off x="4397" y="2363"/>
              <a:ext cx="539" cy="0"/>
            </a:xfrm>
            <a:prstGeom prst="straightConnector1">
              <a:avLst/>
            </a:prstGeom>
            <a:noFill/>
            <a:ln cap="flat" cmpd="sng" w="9525">
              <a:solidFill>
                <a:schemeClr val="lt2"/>
              </a:solidFill>
              <a:prstDash val="dot"/>
              <a:round/>
              <a:headEnd len="med" w="med" type="none"/>
              <a:tailEnd len="med" w="med" type="none"/>
            </a:ln>
          </p:spPr>
        </p:cxnSp>
        <p:cxnSp>
          <p:nvCxnSpPr>
            <p:cNvPr id="2137" name="Google Shape;2137;p140"/>
            <p:cNvCxnSpPr/>
            <p:nvPr/>
          </p:nvCxnSpPr>
          <p:spPr>
            <a:xfrm>
              <a:off x="4474" y="2444"/>
              <a:ext cx="424" cy="0"/>
            </a:xfrm>
            <a:prstGeom prst="straightConnector1">
              <a:avLst/>
            </a:prstGeom>
            <a:noFill/>
            <a:ln cap="flat" cmpd="sng" w="9525">
              <a:solidFill>
                <a:schemeClr val="lt2"/>
              </a:solidFill>
              <a:prstDash val="dash"/>
              <a:round/>
              <a:headEnd len="med" w="med" type="none"/>
              <a:tailEnd len="med" w="med" type="none"/>
            </a:ln>
          </p:spPr>
        </p:cxnSp>
        <p:cxnSp>
          <p:nvCxnSpPr>
            <p:cNvPr id="2138" name="Google Shape;2138;p140"/>
            <p:cNvCxnSpPr/>
            <p:nvPr/>
          </p:nvCxnSpPr>
          <p:spPr>
            <a:xfrm>
              <a:off x="4359" y="2567"/>
              <a:ext cx="654" cy="0"/>
            </a:xfrm>
            <a:prstGeom prst="straightConnector1">
              <a:avLst/>
            </a:prstGeom>
            <a:noFill/>
            <a:ln cap="flat" cmpd="sng" w="9525">
              <a:solidFill>
                <a:schemeClr val="lt2"/>
              </a:solidFill>
              <a:prstDash val="solid"/>
              <a:round/>
              <a:headEnd len="med" w="med" type="none"/>
              <a:tailEnd len="med" w="med" type="none"/>
            </a:ln>
          </p:spPr>
        </p:cxnSp>
        <p:cxnSp>
          <p:nvCxnSpPr>
            <p:cNvPr id="2139" name="Google Shape;2139;p140"/>
            <p:cNvCxnSpPr/>
            <p:nvPr/>
          </p:nvCxnSpPr>
          <p:spPr>
            <a:xfrm>
              <a:off x="4474" y="2772"/>
              <a:ext cx="424" cy="0"/>
            </a:xfrm>
            <a:prstGeom prst="straightConnector1">
              <a:avLst/>
            </a:prstGeom>
            <a:noFill/>
            <a:ln cap="flat" cmpd="sng" w="9525">
              <a:solidFill>
                <a:schemeClr val="lt2"/>
              </a:solidFill>
              <a:prstDash val="dash"/>
              <a:round/>
              <a:headEnd len="med" w="med" type="none"/>
              <a:tailEnd len="med" w="med" type="none"/>
            </a:ln>
          </p:spPr>
        </p:cxnSp>
        <p:cxnSp>
          <p:nvCxnSpPr>
            <p:cNvPr id="2140" name="Google Shape;2140;p140"/>
            <p:cNvCxnSpPr/>
            <p:nvPr/>
          </p:nvCxnSpPr>
          <p:spPr>
            <a:xfrm>
              <a:off x="4474" y="2444"/>
              <a:ext cx="539" cy="0"/>
            </a:xfrm>
            <a:prstGeom prst="straightConnector1">
              <a:avLst/>
            </a:prstGeom>
            <a:noFill/>
            <a:ln cap="flat" cmpd="sng" w="9525">
              <a:solidFill>
                <a:schemeClr val="lt2"/>
              </a:solidFill>
              <a:prstDash val="dot"/>
              <a:round/>
              <a:headEnd len="med" w="med" type="none"/>
              <a:tailEnd len="med" w="med" type="none"/>
            </a:ln>
          </p:spPr>
        </p:cxnSp>
        <p:cxnSp>
          <p:nvCxnSpPr>
            <p:cNvPr id="2141" name="Google Shape;2141;p140"/>
            <p:cNvCxnSpPr/>
            <p:nvPr/>
          </p:nvCxnSpPr>
          <p:spPr>
            <a:xfrm>
              <a:off x="4397" y="2690"/>
              <a:ext cx="539" cy="0"/>
            </a:xfrm>
            <a:prstGeom prst="straightConnector1">
              <a:avLst/>
            </a:prstGeom>
            <a:noFill/>
            <a:ln cap="flat" cmpd="sng" w="9525">
              <a:solidFill>
                <a:schemeClr val="lt2"/>
              </a:solidFill>
              <a:prstDash val="dot"/>
              <a:round/>
              <a:headEnd len="med" w="med" type="none"/>
              <a:tailEnd len="med" w="med" type="none"/>
            </a:ln>
          </p:spPr>
        </p:cxnSp>
        <p:sp>
          <p:nvSpPr>
            <p:cNvPr id="2142" name="Google Shape;2142;p140"/>
            <p:cNvSpPr txBox="1"/>
            <p:nvPr/>
          </p:nvSpPr>
          <p:spPr>
            <a:xfrm>
              <a:off x="4397" y="1981"/>
              <a:ext cx="616" cy="422"/>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chemeClr val="lt2"/>
                  </a:solidFill>
                  <a:latin typeface="Arial"/>
                  <a:ea typeface="Arial"/>
                  <a:cs typeface="Arial"/>
                  <a:sym typeface="Arial"/>
                </a:rPr>
                <a:t>SR Plan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2000"/>
                                        <p:tgtEl>
                                          <p:spTgt spid="2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0" st="0"/>
                                            </p:txEl>
                                          </p:spTgt>
                                        </p:tgtEl>
                                        <p:attrNameLst>
                                          <p:attrName>style.visibility</p:attrName>
                                        </p:attrNameLst>
                                      </p:cBhvr>
                                      <p:to>
                                        <p:strVal val="visible"/>
                                      </p:to>
                                    </p:set>
                                    <p:animEffect filter="fade" transition="in">
                                      <p:cBhvr>
                                        <p:cTn dur="2000"/>
                                        <p:tgtEl>
                                          <p:spTgt spid="2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1" st="1"/>
                                            </p:txEl>
                                          </p:spTgt>
                                        </p:tgtEl>
                                        <p:attrNameLst>
                                          <p:attrName>style.visibility</p:attrName>
                                        </p:attrNameLst>
                                      </p:cBhvr>
                                      <p:to>
                                        <p:strVal val="visible"/>
                                      </p:to>
                                    </p:set>
                                    <p:animEffect filter="fade" transition="in">
                                      <p:cBhvr>
                                        <p:cTn dur="2000"/>
                                        <p:tgtEl>
                                          <p:spTgt spid="2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2" st="2"/>
                                            </p:txEl>
                                          </p:spTgt>
                                        </p:tgtEl>
                                        <p:attrNameLst>
                                          <p:attrName>style.visibility</p:attrName>
                                        </p:attrNameLst>
                                      </p:cBhvr>
                                      <p:to>
                                        <p:strVal val="visible"/>
                                      </p:to>
                                    </p:set>
                                    <p:animEffect filter="fade" transition="in">
                                      <p:cBhvr>
                                        <p:cTn dur="2000"/>
                                        <p:tgtEl>
                                          <p:spTgt spid="2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3" st="3"/>
                                            </p:txEl>
                                          </p:spTgt>
                                        </p:tgtEl>
                                        <p:attrNameLst>
                                          <p:attrName>style.visibility</p:attrName>
                                        </p:attrNameLst>
                                      </p:cBhvr>
                                      <p:to>
                                        <p:strVal val="visible"/>
                                      </p:to>
                                    </p:set>
                                    <p:animEffect filter="fade" transition="in">
                                      <p:cBhvr>
                                        <p:cTn dur="2000"/>
                                        <p:tgtEl>
                                          <p:spTgt spid="2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4" st="4"/>
                                            </p:txEl>
                                          </p:spTgt>
                                        </p:tgtEl>
                                        <p:attrNameLst>
                                          <p:attrName>style.visibility</p:attrName>
                                        </p:attrNameLst>
                                      </p:cBhvr>
                                      <p:to>
                                        <p:strVal val="visible"/>
                                      </p:to>
                                    </p:set>
                                    <p:animEffect filter="fade" transition="in">
                                      <p:cBhvr>
                                        <p:cTn dur="2000"/>
                                        <p:tgtEl>
                                          <p:spTgt spid="2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5" st="5"/>
                                            </p:txEl>
                                          </p:spTgt>
                                        </p:tgtEl>
                                        <p:attrNameLst>
                                          <p:attrName>style.visibility</p:attrName>
                                        </p:attrNameLst>
                                      </p:cBhvr>
                                      <p:to>
                                        <p:strVal val="visible"/>
                                      </p:to>
                                    </p:set>
                                    <p:animEffect filter="fade" transition="in">
                                      <p:cBhvr>
                                        <p:cTn dur="2000"/>
                                        <p:tgtEl>
                                          <p:spTgt spid="2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6" st="6"/>
                                            </p:txEl>
                                          </p:spTgt>
                                        </p:tgtEl>
                                        <p:attrNameLst>
                                          <p:attrName>style.visibility</p:attrName>
                                        </p:attrNameLst>
                                      </p:cBhvr>
                                      <p:to>
                                        <p:strVal val="visible"/>
                                      </p:to>
                                    </p:set>
                                    <p:animEffect filter="fade" transition="in">
                                      <p:cBhvr>
                                        <p:cTn dur="2000"/>
                                        <p:tgtEl>
                                          <p:spTgt spid="2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2000"/>
                                        <p:tgtEl>
                                          <p:spTgt spid="2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4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Effective Requirement Management</a:t>
            </a:r>
            <a:endParaRPr/>
          </a:p>
        </p:txBody>
      </p:sp>
      <p:sp>
        <p:nvSpPr>
          <p:cNvPr id="2149" name="Google Shape;2149;p14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70000"/>
              </a:lnSpc>
              <a:spcBef>
                <a:spcPts val="0"/>
              </a:spcBef>
              <a:spcAft>
                <a:spcPts val="0"/>
              </a:spcAft>
              <a:buSzPts val="2040"/>
              <a:buChar char="•"/>
            </a:pPr>
            <a:r>
              <a:rPr lang="en-US"/>
              <a:t>Management and clear definition of the requirements by the</a:t>
            </a:r>
            <a:endParaRPr/>
          </a:p>
          <a:p>
            <a:pPr indent="-182880" lvl="1" marL="457200" rtl="0" algn="l">
              <a:lnSpc>
                <a:spcPct val="77000"/>
              </a:lnSpc>
              <a:spcBef>
                <a:spcPts val="400"/>
              </a:spcBef>
              <a:spcAft>
                <a:spcPts val="0"/>
              </a:spcAft>
              <a:buSzPts val="1700"/>
              <a:buChar char="•"/>
            </a:pPr>
            <a:r>
              <a:rPr lang="en-US"/>
              <a:t>Well described requirements</a:t>
            </a:r>
            <a:endParaRPr/>
          </a:p>
          <a:p>
            <a:pPr indent="-182880" lvl="1" marL="457200" rtl="0" algn="l">
              <a:lnSpc>
                <a:spcPct val="77000"/>
              </a:lnSpc>
              <a:spcBef>
                <a:spcPts val="400"/>
              </a:spcBef>
              <a:spcAft>
                <a:spcPts val="0"/>
              </a:spcAft>
              <a:buSzPts val="1700"/>
              <a:buChar char="•"/>
            </a:pPr>
            <a:r>
              <a:rPr lang="en-US"/>
              <a:t>Attributes usable for every type of the requirement</a:t>
            </a:r>
            <a:endParaRPr/>
          </a:p>
          <a:p>
            <a:pPr indent="-182880" lvl="1" marL="457200" rtl="0" algn="l">
              <a:lnSpc>
                <a:spcPct val="77000"/>
              </a:lnSpc>
              <a:spcBef>
                <a:spcPts val="400"/>
              </a:spcBef>
              <a:spcAft>
                <a:spcPts val="0"/>
              </a:spcAft>
              <a:buSzPts val="1700"/>
              <a:buChar char="•"/>
            </a:pPr>
            <a:r>
              <a:rPr lang="en-US"/>
              <a:t>Dependability of the requirements, relationships with other requirements</a:t>
            </a:r>
            <a:endParaRPr/>
          </a:p>
          <a:p>
            <a:pPr indent="-74929" lvl="1" marL="457200" rtl="0" algn="l">
              <a:lnSpc>
                <a:spcPct val="77000"/>
              </a:lnSpc>
              <a:spcBef>
                <a:spcPts val="400"/>
              </a:spcBef>
              <a:spcAft>
                <a:spcPts val="0"/>
              </a:spcAft>
              <a:buSzPts val="1700"/>
              <a:buNone/>
            </a:pPr>
            <a:r>
              <a:t/>
            </a:r>
            <a:endParaRPr/>
          </a:p>
          <a:p>
            <a:pPr indent="0" lvl="1" marL="274320" rtl="0" algn="l">
              <a:lnSpc>
                <a:spcPct val="77000"/>
              </a:lnSpc>
              <a:spcBef>
                <a:spcPts val="400"/>
              </a:spcBef>
              <a:spcAft>
                <a:spcPts val="0"/>
              </a:spcAft>
              <a:buSzPts val="1700"/>
              <a:buNone/>
            </a:pPr>
            <a:r>
              <a:t/>
            </a:r>
            <a:endParaRPr/>
          </a:p>
          <a:p>
            <a:pPr indent="0" lvl="1" marL="274320" rtl="0" algn="l">
              <a:lnSpc>
                <a:spcPct val="77000"/>
              </a:lnSpc>
              <a:spcBef>
                <a:spcPts val="400"/>
              </a:spcBef>
              <a:spcAft>
                <a:spcPts val="0"/>
              </a:spcAft>
              <a:buSzPts val="1700"/>
              <a:buNone/>
            </a:pPr>
            <a:r>
              <a:rPr lang="en-US"/>
              <a:t>The goal is to deliver quality requirements, on time, according to the budget and satisfy the real customer needs.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2000"/>
                                        <p:tgtEl>
                                          <p:spTgt spid="2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0" st="0"/>
                                            </p:txEl>
                                          </p:spTgt>
                                        </p:tgtEl>
                                        <p:attrNameLst>
                                          <p:attrName>style.visibility</p:attrName>
                                        </p:attrNameLst>
                                      </p:cBhvr>
                                      <p:to>
                                        <p:strVal val="visible"/>
                                      </p:to>
                                    </p:set>
                                    <p:animEffect filter="fade" transition="in">
                                      <p:cBhvr>
                                        <p:cTn dur="2000"/>
                                        <p:tgtEl>
                                          <p:spTgt spid="2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1" st="1"/>
                                            </p:txEl>
                                          </p:spTgt>
                                        </p:tgtEl>
                                        <p:attrNameLst>
                                          <p:attrName>style.visibility</p:attrName>
                                        </p:attrNameLst>
                                      </p:cBhvr>
                                      <p:to>
                                        <p:strVal val="visible"/>
                                      </p:to>
                                    </p:set>
                                    <p:animEffect filter="fade" transition="in">
                                      <p:cBhvr>
                                        <p:cTn dur="2000"/>
                                        <p:tgtEl>
                                          <p:spTgt spid="2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2" st="2"/>
                                            </p:txEl>
                                          </p:spTgt>
                                        </p:tgtEl>
                                        <p:attrNameLst>
                                          <p:attrName>style.visibility</p:attrName>
                                        </p:attrNameLst>
                                      </p:cBhvr>
                                      <p:to>
                                        <p:strVal val="visible"/>
                                      </p:to>
                                    </p:set>
                                    <p:animEffect filter="fade" transition="in">
                                      <p:cBhvr>
                                        <p:cTn dur="2000"/>
                                        <p:tgtEl>
                                          <p:spTgt spid="2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3" st="3"/>
                                            </p:txEl>
                                          </p:spTgt>
                                        </p:tgtEl>
                                        <p:attrNameLst>
                                          <p:attrName>style.visibility</p:attrName>
                                        </p:attrNameLst>
                                      </p:cBhvr>
                                      <p:to>
                                        <p:strVal val="visible"/>
                                      </p:to>
                                    </p:set>
                                    <p:animEffect filter="fade" transition="in">
                                      <p:cBhvr>
                                        <p:cTn dur="2000"/>
                                        <p:tgtEl>
                                          <p:spTgt spid="2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4" st="4"/>
                                            </p:txEl>
                                          </p:spTgt>
                                        </p:tgtEl>
                                        <p:attrNameLst>
                                          <p:attrName>style.visibility</p:attrName>
                                        </p:attrNameLst>
                                      </p:cBhvr>
                                      <p:to>
                                        <p:strVal val="visible"/>
                                      </p:to>
                                    </p:set>
                                    <p:animEffect filter="fade" transition="in">
                                      <p:cBhvr>
                                        <p:cTn dur="2000"/>
                                        <p:tgtEl>
                                          <p:spTgt spid="21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5" st="5"/>
                                            </p:txEl>
                                          </p:spTgt>
                                        </p:tgtEl>
                                        <p:attrNameLst>
                                          <p:attrName>style.visibility</p:attrName>
                                        </p:attrNameLst>
                                      </p:cBhvr>
                                      <p:to>
                                        <p:strVal val="visible"/>
                                      </p:to>
                                    </p:set>
                                    <p:animEffect filter="fade" transition="in">
                                      <p:cBhvr>
                                        <p:cTn dur="2000"/>
                                        <p:tgtEl>
                                          <p:spTgt spid="21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xEl>
                                              <p:pRg end="6" st="6"/>
                                            </p:txEl>
                                          </p:spTgt>
                                        </p:tgtEl>
                                        <p:attrNameLst>
                                          <p:attrName>style.visibility</p:attrName>
                                        </p:attrNameLst>
                                      </p:cBhvr>
                                      <p:to>
                                        <p:strVal val="visible"/>
                                      </p:to>
                                    </p:set>
                                    <p:animEffect filter="fade" transition="in">
                                      <p:cBhvr>
                                        <p:cTn dur="2000"/>
                                        <p:tgtEl>
                                          <p:spTgt spid="214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4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Quality Product?</a:t>
            </a:r>
            <a:endParaRPr/>
          </a:p>
        </p:txBody>
      </p:sp>
      <p:sp>
        <p:nvSpPr>
          <p:cNvPr id="2156" name="Google Shape;2156;p14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Quality is </a:t>
            </a:r>
            <a:r>
              <a:rPr lang="en-US">
                <a:solidFill>
                  <a:srgbClr val="FF0000"/>
                </a:solidFill>
              </a:rPr>
              <a:t>to</a:t>
            </a:r>
            <a:r>
              <a:rPr lang="en-US"/>
              <a:t>:</a:t>
            </a:r>
            <a:endParaRPr/>
          </a:p>
          <a:p>
            <a:pPr indent="-182880" lvl="1" marL="457200" rtl="0" algn="l">
              <a:spcBef>
                <a:spcPts val="400"/>
              </a:spcBef>
              <a:spcAft>
                <a:spcPts val="0"/>
              </a:spcAft>
              <a:buSzPts val="1700"/>
              <a:buChar char="•"/>
            </a:pPr>
            <a:r>
              <a:rPr lang="en-US"/>
              <a:t>Satisfy the requirements specification</a:t>
            </a:r>
            <a:endParaRPr/>
          </a:p>
          <a:p>
            <a:pPr indent="-182880" lvl="1" marL="457200" rtl="0" algn="l">
              <a:spcBef>
                <a:spcPts val="400"/>
              </a:spcBef>
              <a:spcAft>
                <a:spcPts val="0"/>
              </a:spcAft>
              <a:buSzPts val="1700"/>
              <a:buChar char="•"/>
            </a:pPr>
            <a:r>
              <a:rPr lang="en-US">
                <a:solidFill>
                  <a:srgbClr val="FF0000"/>
                </a:solidFill>
              </a:rPr>
              <a:t>All system tests were successful</a:t>
            </a:r>
            <a:endParaRPr>
              <a:solidFill>
                <a:srgbClr val="FF0000"/>
              </a:solidFill>
            </a:endParaRPr>
          </a:p>
          <a:p>
            <a:pPr indent="-182880" lvl="1" marL="457200" rtl="0" algn="l">
              <a:spcBef>
                <a:spcPts val="400"/>
              </a:spcBef>
              <a:spcAft>
                <a:spcPts val="0"/>
              </a:spcAft>
              <a:buSzPts val="1700"/>
              <a:buChar char="•"/>
            </a:pPr>
            <a:r>
              <a:rPr lang="en-US">
                <a:solidFill>
                  <a:srgbClr val="FF0000"/>
                </a:solidFill>
              </a:rPr>
              <a:t>Development according to the process</a:t>
            </a:r>
            <a:endParaRPr>
              <a:solidFill>
                <a:srgbClr val="FF0000"/>
              </a:solidFill>
            </a:endParaRPr>
          </a:p>
        </p:txBody>
      </p:sp>
      <p:pic>
        <p:nvPicPr>
          <p:cNvPr descr="C:\Users\svata\AppData\Local\Microsoft\Windows\Temporary Internet Files\Content.IE5\L3RXZ0DE\MCBD06929_0000[1].wmf" id="2157" name="Google Shape;2157;p142"/>
          <p:cNvPicPr preferRelativeResize="0"/>
          <p:nvPr/>
        </p:nvPicPr>
        <p:blipFill rotWithShape="1">
          <a:blip r:embed="rId3">
            <a:alphaModFix/>
          </a:blip>
          <a:srcRect b="0" l="0" r="0" t="0"/>
          <a:stretch/>
        </p:blipFill>
        <p:spPr>
          <a:xfrm>
            <a:off x="1115616" y="4077072"/>
            <a:ext cx="6274971" cy="14809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2000"/>
                                        <p:tgtEl>
                                          <p:spTgt spid="2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0" st="0"/>
                                            </p:txEl>
                                          </p:spTgt>
                                        </p:tgtEl>
                                        <p:attrNameLst>
                                          <p:attrName>style.visibility</p:attrName>
                                        </p:attrNameLst>
                                      </p:cBhvr>
                                      <p:to>
                                        <p:strVal val="visible"/>
                                      </p:to>
                                    </p:set>
                                    <p:animEffect filter="fade" transition="in">
                                      <p:cBhvr>
                                        <p:cTn dur="2000"/>
                                        <p:tgtEl>
                                          <p:spTgt spid="2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1" st="1"/>
                                            </p:txEl>
                                          </p:spTgt>
                                        </p:tgtEl>
                                        <p:attrNameLst>
                                          <p:attrName>style.visibility</p:attrName>
                                        </p:attrNameLst>
                                      </p:cBhvr>
                                      <p:to>
                                        <p:strVal val="visible"/>
                                      </p:to>
                                    </p:set>
                                    <p:animEffect filter="fade" transition="in">
                                      <p:cBhvr>
                                        <p:cTn dur="2000"/>
                                        <p:tgtEl>
                                          <p:spTgt spid="2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2" st="2"/>
                                            </p:txEl>
                                          </p:spTgt>
                                        </p:tgtEl>
                                        <p:attrNameLst>
                                          <p:attrName>style.visibility</p:attrName>
                                        </p:attrNameLst>
                                      </p:cBhvr>
                                      <p:to>
                                        <p:strVal val="visible"/>
                                      </p:to>
                                    </p:set>
                                    <p:animEffect filter="fade" transition="in">
                                      <p:cBhvr>
                                        <p:cTn dur="2000"/>
                                        <p:tgtEl>
                                          <p:spTgt spid="2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3" st="3"/>
                                            </p:txEl>
                                          </p:spTgt>
                                        </p:tgtEl>
                                        <p:attrNameLst>
                                          <p:attrName>style.visibility</p:attrName>
                                        </p:attrNameLst>
                                      </p:cBhvr>
                                      <p:to>
                                        <p:strVal val="visible"/>
                                      </p:to>
                                    </p:set>
                                    <p:animEffect filter="fade" transition="in">
                                      <p:cBhvr>
                                        <p:cTn dur="2000"/>
                                        <p:tgtEl>
                                          <p:spTgt spid="2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2000"/>
                                        <p:tgtEl>
                                          <p:spTgt spid="2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4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Quality Product?</a:t>
            </a:r>
            <a:endParaRPr/>
          </a:p>
        </p:txBody>
      </p:sp>
      <p:sp>
        <p:nvSpPr>
          <p:cNvPr id="2164" name="Google Shape;2164;p14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Quality is </a:t>
            </a:r>
            <a:r>
              <a:rPr lang="en-US">
                <a:solidFill>
                  <a:srgbClr val="FF0000"/>
                </a:solidFill>
              </a:rPr>
              <a:t>to</a:t>
            </a:r>
            <a:r>
              <a:rPr lang="en-US"/>
              <a:t>:</a:t>
            </a:r>
            <a:endParaRPr/>
          </a:p>
          <a:p>
            <a:pPr indent="-182880" lvl="1" marL="457200" rtl="0" algn="l">
              <a:spcBef>
                <a:spcPts val="400"/>
              </a:spcBef>
              <a:spcAft>
                <a:spcPts val="0"/>
              </a:spcAft>
              <a:buSzPts val="1700"/>
              <a:buChar char="•"/>
            </a:pPr>
            <a:r>
              <a:rPr lang="en-US"/>
              <a:t>Listen to and understand the customer needs</a:t>
            </a:r>
            <a:endParaRPr/>
          </a:p>
          <a:p>
            <a:pPr indent="-182880" lvl="1" marL="457200" rtl="0" algn="l">
              <a:spcBef>
                <a:spcPts val="400"/>
              </a:spcBef>
              <a:spcAft>
                <a:spcPts val="0"/>
              </a:spcAft>
              <a:buSzPts val="1700"/>
              <a:buChar char="•"/>
            </a:pPr>
            <a:r>
              <a:rPr lang="en-US">
                <a:solidFill>
                  <a:srgbClr val="FF0000"/>
                </a:solidFill>
              </a:rPr>
              <a:t>Continuous evaluation of all artifacts to ensure that all stakeholder needs are satisfied</a:t>
            </a:r>
            <a:r>
              <a:rPr lang="en-US"/>
              <a:t>.</a:t>
            </a:r>
            <a:endParaRPr/>
          </a:p>
        </p:txBody>
      </p:sp>
      <p:pic>
        <p:nvPicPr>
          <p:cNvPr descr="C:\Users\svata\AppData\Local\Microsoft\Windows\Temporary Internet Files\Content.IE5\40IWBQKM\MCj02312240000[1].wmf" id="2165" name="Google Shape;2165;p143"/>
          <p:cNvPicPr preferRelativeResize="0"/>
          <p:nvPr/>
        </p:nvPicPr>
        <p:blipFill rotWithShape="1">
          <a:blip r:embed="rId3">
            <a:alphaModFix/>
          </a:blip>
          <a:srcRect b="0" l="0" r="0" t="0"/>
          <a:stretch/>
        </p:blipFill>
        <p:spPr>
          <a:xfrm>
            <a:off x="3491880" y="3212974"/>
            <a:ext cx="3096344" cy="30457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2000"/>
                                        <p:tgtEl>
                                          <p:spTgt spid="2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xEl>
                                              <p:pRg end="0" st="0"/>
                                            </p:txEl>
                                          </p:spTgt>
                                        </p:tgtEl>
                                        <p:attrNameLst>
                                          <p:attrName>style.visibility</p:attrName>
                                        </p:attrNameLst>
                                      </p:cBhvr>
                                      <p:to>
                                        <p:strVal val="visible"/>
                                      </p:to>
                                    </p:set>
                                    <p:animEffect filter="fade" transition="in">
                                      <p:cBhvr>
                                        <p:cTn dur="2000"/>
                                        <p:tgtEl>
                                          <p:spTgt spid="2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xEl>
                                              <p:pRg end="1" st="1"/>
                                            </p:txEl>
                                          </p:spTgt>
                                        </p:tgtEl>
                                        <p:attrNameLst>
                                          <p:attrName>style.visibility</p:attrName>
                                        </p:attrNameLst>
                                      </p:cBhvr>
                                      <p:to>
                                        <p:strVal val="visible"/>
                                      </p:to>
                                    </p:set>
                                    <p:animEffect filter="fade" transition="in">
                                      <p:cBhvr>
                                        <p:cTn dur="2000"/>
                                        <p:tgtEl>
                                          <p:spTgt spid="2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xEl>
                                              <p:pRg end="2" st="2"/>
                                            </p:txEl>
                                          </p:spTgt>
                                        </p:tgtEl>
                                        <p:attrNameLst>
                                          <p:attrName>style.visibility</p:attrName>
                                        </p:attrNameLst>
                                      </p:cBhvr>
                                      <p:to>
                                        <p:strVal val="visible"/>
                                      </p:to>
                                    </p:set>
                                    <p:animEffect filter="fade" transition="in">
                                      <p:cBhvr>
                                        <p:cTn dur="2000"/>
                                        <p:tgtEl>
                                          <p:spTgt spid="2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2000"/>
                                        <p:tgtEl>
                                          <p:spTgt spid="2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4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Time, Budget, Resources</a:t>
            </a:r>
            <a:endParaRPr/>
          </a:p>
        </p:txBody>
      </p:sp>
      <p:grpSp>
        <p:nvGrpSpPr>
          <p:cNvPr id="2172" name="Google Shape;2172;p144"/>
          <p:cNvGrpSpPr/>
          <p:nvPr/>
        </p:nvGrpSpPr>
        <p:grpSpPr>
          <a:xfrm>
            <a:off x="3880375" y="1214422"/>
            <a:ext cx="1496488" cy="1828801"/>
            <a:chOff x="2629" y="538"/>
            <a:chExt cx="707" cy="1152"/>
          </a:xfrm>
        </p:grpSpPr>
        <p:grpSp>
          <p:nvGrpSpPr>
            <p:cNvPr id="2173" name="Google Shape;2173;p144"/>
            <p:cNvGrpSpPr/>
            <p:nvPr/>
          </p:nvGrpSpPr>
          <p:grpSpPr>
            <a:xfrm>
              <a:off x="2652" y="538"/>
              <a:ext cx="627" cy="906"/>
              <a:chOff x="2728" y="742"/>
              <a:chExt cx="627" cy="906"/>
            </a:xfrm>
          </p:grpSpPr>
          <p:grpSp>
            <p:nvGrpSpPr>
              <p:cNvPr id="2174" name="Google Shape;2174;p144"/>
              <p:cNvGrpSpPr/>
              <p:nvPr/>
            </p:nvGrpSpPr>
            <p:grpSpPr>
              <a:xfrm>
                <a:off x="3123" y="742"/>
                <a:ext cx="232" cy="906"/>
                <a:chOff x="1199" y="2578"/>
                <a:chExt cx="334" cy="1279"/>
              </a:xfrm>
            </p:grpSpPr>
            <p:sp>
              <p:nvSpPr>
                <p:cNvPr id="2175" name="Google Shape;2175;p144"/>
                <p:cNvSpPr/>
                <p:nvPr/>
              </p:nvSpPr>
              <p:spPr>
                <a:xfrm>
                  <a:off x="1298" y="2578"/>
                  <a:ext cx="215" cy="277"/>
                </a:xfrm>
                <a:custGeom>
                  <a:rect b="b" l="l" r="r" t="t"/>
                  <a:pathLst>
                    <a:path extrusionOk="0" h="554" w="431">
                      <a:moveTo>
                        <a:pt x="0" y="233"/>
                      </a:moveTo>
                      <a:lnTo>
                        <a:pt x="32" y="120"/>
                      </a:lnTo>
                      <a:lnTo>
                        <a:pt x="72" y="62"/>
                      </a:lnTo>
                      <a:lnTo>
                        <a:pt x="124" y="20"/>
                      </a:lnTo>
                      <a:lnTo>
                        <a:pt x="176" y="0"/>
                      </a:lnTo>
                      <a:lnTo>
                        <a:pt x="244" y="6"/>
                      </a:lnTo>
                      <a:lnTo>
                        <a:pt x="288" y="52"/>
                      </a:lnTo>
                      <a:lnTo>
                        <a:pt x="329" y="134"/>
                      </a:lnTo>
                      <a:lnTo>
                        <a:pt x="346" y="243"/>
                      </a:lnTo>
                      <a:lnTo>
                        <a:pt x="346" y="368"/>
                      </a:lnTo>
                      <a:lnTo>
                        <a:pt x="428" y="453"/>
                      </a:lnTo>
                      <a:lnTo>
                        <a:pt x="431" y="492"/>
                      </a:lnTo>
                      <a:lnTo>
                        <a:pt x="418" y="495"/>
                      </a:lnTo>
                      <a:lnTo>
                        <a:pt x="339" y="419"/>
                      </a:lnTo>
                      <a:lnTo>
                        <a:pt x="316" y="475"/>
                      </a:lnTo>
                      <a:lnTo>
                        <a:pt x="268" y="522"/>
                      </a:lnTo>
                      <a:lnTo>
                        <a:pt x="223" y="547"/>
                      </a:lnTo>
                      <a:lnTo>
                        <a:pt x="151" y="554"/>
                      </a:lnTo>
                      <a:lnTo>
                        <a:pt x="59" y="515"/>
                      </a:lnTo>
                      <a:lnTo>
                        <a:pt x="18" y="433"/>
                      </a:lnTo>
                      <a:lnTo>
                        <a:pt x="0" y="351"/>
                      </a:lnTo>
                      <a:lnTo>
                        <a:pt x="0" y="233"/>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6" name="Google Shape;2176;p144"/>
                <p:cNvSpPr/>
                <p:nvPr/>
              </p:nvSpPr>
              <p:spPr>
                <a:xfrm>
                  <a:off x="1275" y="2876"/>
                  <a:ext cx="193" cy="445"/>
                </a:xfrm>
                <a:custGeom>
                  <a:rect b="b" l="l" r="r" t="t"/>
                  <a:pathLst>
                    <a:path extrusionOk="0" h="892" w="384">
                      <a:moveTo>
                        <a:pt x="55" y="58"/>
                      </a:moveTo>
                      <a:lnTo>
                        <a:pt x="103" y="21"/>
                      </a:lnTo>
                      <a:lnTo>
                        <a:pt x="158" y="6"/>
                      </a:lnTo>
                      <a:lnTo>
                        <a:pt x="210" y="0"/>
                      </a:lnTo>
                      <a:lnTo>
                        <a:pt x="279" y="11"/>
                      </a:lnTo>
                      <a:lnTo>
                        <a:pt x="354" y="58"/>
                      </a:lnTo>
                      <a:lnTo>
                        <a:pt x="384" y="143"/>
                      </a:lnTo>
                      <a:lnTo>
                        <a:pt x="384" y="274"/>
                      </a:lnTo>
                      <a:lnTo>
                        <a:pt x="381" y="398"/>
                      </a:lnTo>
                      <a:lnTo>
                        <a:pt x="344" y="587"/>
                      </a:lnTo>
                      <a:lnTo>
                        <a:pt x="312" y="741"/>
                      </a:lnTo>
                      <a:lnTo>
                        <a:pt x="279" y="840"/>
                      </a:lnTo>
                      <a:lnTo>
                        <a:pt x="207" y="892"/>
                      </a:lnTo>
                      <a:lnTo>
                        <a:pt x="103" y="881"/>
                      </a:lnTo>
                      <a:lnTo>
                        <a:pt x="51" y="803"/>
                      </a:lnTo>
                      <a:lnTo>
                        <a:pt x="21" y="686"/>
                      </a:lnTo>
                      <a:lnTo>
                        <a:pt x="4" y="555"/>
                      </a:lnTo>
                      <a:lnTo>
                        <a:pt x="0" y="359"/>
                      </a:lnTo>
                      <a:lnTo>
                        <a:pt x="14" y="223"/>
                      </a:lnTo>
                      <a:lnTo>
                        <a:pt x="34" y="100"/>
                      </a:lnTo>
                      <a:lnTo>
                        <a:pt x="55" y="58"/>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7" name="Google Shape;2177;p144"/>
                <p:cNvSpPr/>
                <p:nvPr/>
              </p:nvSpPr>
              <p:spPr>
                <a:xfrm>
                  <a:off x="1199" y="2875"/>
                  <a:ext cx="113" cy="549"/>
                </a:xfrm>
                <a:custGeom>
                  <a:rect b="b" l="l" r="r" t="t"/>
                  <a:pathLst>
                    <a:path extrusionOk="0" h="1098" w="227">
                      <a:moveTo>
                        <a:pt x="155" y="7"/>
                      </a:moveTo>
                      <a:lnTo>
                        <a:pt x="209" y="0"/>
                      </a:lnTo>
                      <a:lnTo>
                        <a:pt x="227" y="49"/>
                      </a:lnTo>
                      <a:lnTo>
                        <a:pt x="198" y="111"/>
                      </a:lnTo>
                      <a:lnTo>
                        <a:pt x="158" y="144"/>
                      </a:lnTo>
                      <a:lnTo>
                        <a:pt x="123" y="227"/>
                      </a:lnTo>
                      <a:lnTo>
                        <a:pt x="83" y="337"/>
                      </a:lnTo>
                      <a:lnTo>
                        <a:pt x="65" y="440"/>
                      </a:lnTo>
                      <a:lnTo>
                        <a:pt x="55" y="614"/>
                      </a:lnTo>
                      <a:lnTo>
                        <a:pt x="65" y="778"/>
                      </a:lnTo>
                      <a:lnTo>
                        <a:pt x="86" y="854"/>
                      </a:lnTo>
                      <a:lnTo>
                        <a:pt x="71" y="937"/>
                      </a:lnTo>
                      <a:lnTo>
                        <a:pt x="55" y="998"/>
                      </a:lnTo>
                      <a:lnTo>
                        <a:pt x="61" y="1098"/>
                      </a:lnTo>
                      <a:lnTo>
                        <a:pt x="34" y="1091"/>
                      </a:lnTo>
                      <a:lnTo>
                        <a:pt x="11" y="1009"/>
                      </a:lnTo>
                      <a:lnTo>
                        <a:pt x="0" y="937"/>
                      </a:lnTo>
                      <a:lnTo>
                        <a:pt x="31" y="840"/>
                      </a:lnTo>
                      <a:lnTo>
                        <a:pt x="21" y="751"/>
                      </a:lnTo>
                      <a:lnTo>
                        <a:pt x="11" y="607"/>
                      </a:lnTo>
                      <a:lnTo>
                        <a:pt x="11" y="432"/>
                      </a:lnTo>
                      <a:lnTo>
                        <a:pt x="31" y="248"/>
                      </a:lnTo>
                      <a:lnTo>
                        <a:pt x="65" y="111"/>
                      </a:lnTo>
                      <a:lnTo>
                        <a:pt x="103" y="39"/>
                      </a:lnTo>
                      <a:lnTo>
                        <a:pt x="155" y="7"/>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8" name="Google Shape;2178;p144"/>
                <p:cNvSpPr/>
                <p:nvPr/>
              </p:nvSpPr>
              <p:spPr>
                <a:xfrm>
                  <a:off x="1445" y="2889"/>
                  <a:ext cx="72" cy="522"/>
                </a:xfrm>
                <a:custGeom>
                  <a:rect b="b" l="l" r="r" t="t"/>
                  <a:pathLst>
                    <a:path extrusionOk="0" h="1042" w="144">
                      <a:moveTo>
                        <a:pt x="3" y="3"/>
                      </a:moveTo>
                      <a:lnTo>
                        <a:pt x="61" y="0"/>
                      </a:lnTo>
                      <a:lnTo>
                        <a:pt x="102" y="82"/>
                      </a:lnTo>
                      <a:lnTo>
                        <a:pt x="144" y="308"/>
                      </a:lnTo>
                      <a:lnTo>
                        <a:pt x="144" y="569"/>
                      </a:lnTo>
                      <a:lnTo>
                        <a:pt x="123" y="792"/>
                      </a:lnTo>
                      <a:lnTo>
                        <a:pt x="144" y="868"/>
                      </a:lnTo>
                      <a:lnTo>
                        <a:pt x="144" y="970"/>
                      </a:lnTo>
                      <a:lnTo>
                        <a:pt x="123" y="1042"/>
                      </a:lnTo>
                      <a:lnTo>
                        <a:pt x="96" y="978"/>
                      </a:lnTo>
                      <a:lnTo>
                        <a:pt x="82" y="878"/>
                      </a:lnTo>
                      <a:lnTo>
                        <a:pt x="51" y="802"/>
                      </a:lnTo>
                      <a:lnTo>
                        <a:pt x="86" y="734"/>
                      </a:lnTo>
                      <a:lnTo>
                        <a:pt x="106" y="569"/>
                      </a:lnTo>
                      <a:lnTo>
                        <a:pt x="106" y="415"/>
                      </a:lnTo>
                      <a:lnTo>
                        <a:pt x="86" y="260"/>
                      </a:lnTo>
                      <a:lnTo>
                        <a:pt x="44" y="147"/>
                      </a:lnTo>
                      <a:lnTo>
                        <a:pt x="0" y="92"/>
                      </a:lnTo>
                      <a:lnTo>
                        <a:pt x="3" y="3"/>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9" name="Google Shape;2179;p144"/>
                <p:cNvSpPr/>
                <p:nvPr/>
              </p:nvSpPr>
              <p:spPr>
                <a:xfrm>
                  <a:off x="1276" y="3233"/>
                  <a:ext cx="162" cy="624"/>
                </a:xfrm>
                <a:custGeom>
                  <a:rect b="b" l="l" r="r" t="t"/>
                  <a:pathLst>
                    <a:path extrusionOk="0" h="1250" w="323">
                      <a:moveTo>
                        <a:pt x="31" y="0"/>
                      </a:moveTo>
                      <a:lnTo>
                        <a:pt x="69" y="52"/>
                      </a:lnTo>
                      <a:lnTo>
                        <a:pt x="84" y="105"/>
                      </a:lnTo>
                      <a:lnTo>
                        <a:pt x="99" y="286"/>
                      </a:lnTo>
                      <a:lnTo>
                        <a:pt x="106" y="408"/>
                      </a:lnTo>
                      <a:lnTo>
                        <a:pt x="106" y="616"/>
                      </a:lnTo>
                      <a:lnTo>
                        <a:pt x="104" y="812"/>
                      </a:lnTo>
                      <a:lnTo>
                        <a:pt x="89" y="968"/>
                      </a:lnTo>
                      <a:lnTo>
                        <a:pt x="77" y="1016"/>
                      </a:lnTo>
                      <a:lnTo>
                        <a:pt x="156" y="1042"/>
                      </a:lnTo>
                      <a:lnTo>
                        <a:pt x="223" y="1072"/>
                      </a:lnTo>
                      <a:lnTo>
                        <a:pt x="313" y="1137"/>
                      </a:lnTo>
                      <a:lnTo>
                        <a:pt x="323" y="1163"/>
                      </a:lnTo>
                      <a:lnTo>
                        <a:pt x="315" y="1211"/>
                      </a:lnTo>
                      <a:lnTo>
                        <a:pt x="271" y="1250"/>
                      </a:lnTo>
                      <a:lnTo>
                        <a:pt x="253" y="1229"/>
                      </a:lnTo>
                      <a:lnTo>
                        <a:pt x="238" y="1176"/>
                      </a:lnTo>
                      <a:lnTo>
                        <a:pt x="195" y="1133"/>
                      </a:lnTo>
                      <a:lnTo>
                        <a:pt x="121" y="1085"/>
                      </a:lnTo>
                      <a:lnTo>
                        <a:pt x="74" y="1072"/>
                      </a:lnTo>
                      <a:lnTo>
                        <a:pt x="17" y="1072"/>
                      </a:lnTo>
                      <a:lnTo>
                        <a:pt x="17" y="1033"/>
                      </a:lnTo>
                      <a:lnTo>
                        <a:pt x="44" y="989"/>
                      </a:lnTo>
                      <a:lnTo>
                        <a:pt x="69" y="850"/>
                      </a:lnTo>
                      <a:lnTo>
                        <a:pt x="77" y="703"/>
                      </a:lnTo>
                      <a:lnTo>
                        <a:pt x="74" y="573"/>
                      </a:lnTo>
                      <a:lnTo>
                        <a:pt x="69" y="408"/>
                      </a:lnTo>
                      <a:lnTo>
                        <a:pt x="53" y="265"/>
                      </a:lnTo>
                      <a:lnTo>
                        <a:pt x="22" y="161"/>
                      </a:lnTo>
                      <a:lnTo>
                        <a:pt x="0" y="65"/>
                      </a:lnTo>
                      <a:lnTo>
                        <a:pt x="7" y="31"/>
                      </a:lnTo>
                      <a:lnTo>
                        <a:pt x="31" y="0"/>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0" name="Google Shape;2180;p144"/>
                <p:cNvSpPr/>
                <p:nvPr/>
              </p:nvSpPr>
              <p:spPr>
                <a:xfrm>
                  <a:off x="1383" y="3233"/>
                  <a:ext cx="150" cy="564"/>
                </a:xfrm>
                <a:custGeom>
                  <a:rect b="b" l="l" r="r" t="t"/>
                  <a:pathLst>
                    <a:path extrusionOk="0" h="1127" w="298">
                      <a:moveTo>
                        <a:pt x="0" y="90"/>
                      </a:moveTo>
                      <a:lnTo>
                        <a:pt x="0" y="18"/>
                      </a:lnTo>
                      <a:lnTo>
                        <a:pt x="30" y="0"/>
                      </a:lnTo>
                      <a:lnTo>
                        <a:pt x="78" y="0"/>
                      </a:lnTo>
                      <a:lnTo>
                        <a:pt x="112" y="42"/>
                      </a:lnTo>
                      <a:lnTo>
                        <a:pt x="119" y="80"/>
                      </a:lnTo>
                      <a:lnTo>
                        <a:pt x="112" y="162"/>
                      </a:lnTo>
                      <a:lnTo>
                        <a:pt x="89" y="264"/>
                      </a:lnTo>
                      <a:lnTo>
                        <a:pt x="78" y="422"/>
                      </a:lnTo>
                      <a:lnTo>
                        <a:pt x="72" y="525"/>
                      </a:lnTo>
                      <a:lnTo>
                        <a:pt x="72" y="542"/>
                      </a:lnTo>
                      <a:lnTo>
                        <a:pt x="82" y="686"/>
                      </a:lnTo>
                      <a:lnTo>
                        <a:pt x="99" y="768"/>
                      </a:lnTo>
                      <a:lnTo>
                        <a:pt x="112" y="833"/>
                      </a:lnTo>
                      <a:lnTo>
                        <a:pt x="109" y="861"/>
                      </a:lnTo>
                      <a:lnTo>
                        <a:pt x="154" y="936"/>
                      </a:lnTo>
                      <a:lnTo>
                        <a:pt x="202" y="983"/>
                      </a:lnTo>
                      <a:lnTo>
                        <a:pt x="253" y="1028"/>
                      </a:lnTo>
                      <a:lnTo>
                        <a:pt x="298" y="1049"/>
                      </a:lnTo>
                      <a:lnTo>
                        <a:pt x="298" y="1087"/>
                      </a:lnTo>
                      <a:lnTo>
                        <a:pt x="274" y="1117"/>
                      </a:lnTo>
                      <a:lnTo>
                        <a:pt x="216" y="1127"/>
                      </a:lnTo>
                      <a:lnTo>
                        <a:pt x="174" y="1107"/>
                      </a:lnTo>
                      <a:lnTo>
                        <a:pt x="174" y="1080"/>
                      </a:lnTo>
                      <a:lnTo>
                        <a:pt x="140" y="983"/>
                      </a:lnTo>
                      <a:lnTo>
                        <a:pt x="82" y="933"/>
                      </a:lnTo>
                      <a:lnTo>
                        <a:pt x="40" y="881"/>
                      </a:lnTo>
                      <a:lnTo>
                        <a:pt x="10" y="853"/>
                      </a:lnTo>
                      <a:lnTo>
                        <a:pt x="20" y="819"/>
                      </a:lnTo>
                      <a:lnTo>
                        <a:pt x="37" y="727"/>
                      </a:lnTo>
                      <a:lnTo>
                        <a:pt x="37" y="552"/>
                      </a:lnTo>
                      <a:lnTo>
                        <a:pt x="30" y="428"/>
                      </a:lnTo>
                      <a:lnTo>
                        <a:pt x="30" y="306"/>
                      </a:lnTo>
                      <a:lnTo>
                        <a:pt x="27" y="172"/>
                      </a:lnTo>
                      <a:lnTo>
                        <a:pt x="0" y="90"/>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81" name="Google Shape;2181;p144"/>
              <p:cNvGrpSpPr/>
              <p:nvPr/>
            </p:nvGrpSpPr>
            <p:grpSpPr>
              <a:xfrm>
                <a:off x="2906" y="790"/>
                <a:ext cx="172" cy="744"/>
                <a:chOff x="885" y="2651"/>
                <a:chExt cx="249" cy="1051"/>
              </a:xfrm>
            </p:grpSpPr>
            <p:sp>
              <p:nvSpPr>
                <p:cNvPr id="2182" name="Google Shape;2182;p144"/>
                <p:cNvSpPr/>
                <p:nvPr/>
              </p:nvSpPr>
              <p:spPr>
                <a:xfrm>
                  <a:off x="958" y="2651"/>
                  <a:ext cx="163" cy="225"/>
                </a:xfrm>
                <a:custGeom>
                  <a:rect b="b" l="l" r="r" t="t"/>
                  <a:pathLst>
                    <a:path extrusionOk="0" h="451" w="325">
                      <a:moveTo>
                        <a:pt x="0" y="191"/>
                      </a:moveTo>
                      <a:lnTo>
                        <a:pt x="23" y="98"/>
                      </a:lnTo>
                      <a:lnTo>
                        <a:pt x="54" y="51"/>
                      </a:lnTo>
                      <a:lnTo>
                        <a:pt x="93" y="16"/>
                      </a:lnTo>
                      <a:lnTo>
                        <a:pt x="131" y="0"/>
                      </a:lnTo>
                      <a:lnTo>
                        <a:pt x="183" y="5"/>
                      </a:lnTo>
                      <a:lnTo>
                        <a:pt x="217" y="42"/>
                      </a:lnTo>
                      <a:lnTo>
                        <a:pt x="248" y="110"/>
                      </a:lnTo>
                      <a:lnTo>
                        <a:pt x="261" y="199"/>
                      </a:lnTo>
                      <a:lnTo>
                        <a:pt x="261" y="300"/>
                      </a:lnTo>
                      <a:lnTo>
                        <a:pt x="323" y="370"/>
                      </a:lnTo>
                      <a:lnTo>
                        <a:pt x="325" y="401"/>
                      </a:lnTo>
                      <a:lnTo>
                        <a:pt x="315" y="404"/>
                      </a:lnTo>
                      <a:lnTo>
                        <a:pt x="256" y="342"/>
                      </a:lnTo>
                      <a:lnTo>
                        <a:pt x="238" y="386"/>
                      </a:lnTo>
                      <a:lnTo>
                        <a:pt x="201" y="426"/>
                      </a:lnTo>
                      <a:lnTo>
                        <a:pt x="168" y="445"/>
                      </a:lnTo>
                      <a:lnTo>
                        <a:pt x="114" y="451"/>
                      </a:lnTo>
                      <a:lnTo>
                        <a:pt x="44" y="420"/>
                      </a:lnTo>
                      <a:lnTo>
                        <a:pt x="13" y="353"/>
                      </a:lnTo>
                      <a:lnTo>
                        <a:pt x="0" y="286"/>
                      </a:lnTo>
                      <a:lnTo>
                        <a:pt x="0" y="191"/>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3" name="Google Shape;2183;p144"/>
                <p:cNvSpPr/>
                <p:nvPr/>
              </p:nvSpPr>
              <p:spPr>
                <a:xfrm>
                  <a:off x="943" y="2895"/>
                  <a:ext cx="142" cy="367"/>
                </a:xfrm>
                <a:custGeom>
                  <a:rect b="b" l="l" r="r" t="t"/>
                  <a:pathLst>
                    <a:path extrusionOk="0" h="733" w="285">
                      <a:moveTo>
                        <a:pt x="42" y="48"/>
                      </a:moveTo>
                      <a:lnTo>
                        <a:pt x="77" y="16"/>
                      </a:lnTo>
                      <a:lnTo>
                        <a:pt x="118" y="5"/>
                      </a:lnTo>
                      <a:lnTo>
                        <a:pt x="156" y="0"/>
                      </a:lnTo>
                      <a:lnTo>
                        <a:pt x="207" y="8"/>
                      </a:lnTo>
                      <a:lnTo>
                        <a:pt x="263" y="48"/>
                      </a:lnTo>
                      <a:lnTo>
                        <a:pt x="285" y="118"/>
                      </a:lnTo>
                      <a:lnTo>
                        <a:pt x="285" y="225"/>
                      </a:lnTo>
                      <a:lnTo>
                        <a:pt x="283" y="327"/>
                      </a:lnTo>
                      <a:lnTo>
                        <a:pt x="255" y="482"/>
                      </a:lnTo>
                      <a:lnTo>
                        <a:pt x="232" y="608"/>
                      </a:lnTo>
                      <a:lnTo>
                        <a:pt x="207" y="691"/>
                      </a:lnTo>
                      <a:lnTo>
                        <a:pt x="153" y="733"/>
                      </a:lnTo>
                      <a:lnTo>
                        <a:pt x="77" y="724"/>
                      </a:lnTo>
                      <a:lnTo>
                        <a:pt x="39" y="659"/>
                      </a:lnTo>
                      <a:lnTo>
                        <a:pt x="16" y="564"/>
                      </a:lnTo>
                      <a:lnTo>
                        <a:pt x="3" y="456"/>
                      </a:lnTo>
                      <a:lnTo>
                        <a:pt x="0" y="295"/>
                      </a:lnTo>
                      <a:lnTo>
                        <a:pt x="11" y="183"/>
                      </a:lnTo>
                      <a:lnTo>
                        <a:pt x="27" y="81"/>
                      </a:lnTo>
                      <a:lnTo>
                        <a:pt x="42" y="48"/>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4" name="Google Shape;2184;p144"/>
                <p:cNvSpPr/>
                <p:nvPr/>
              </p:nvSpPr>
              <p:spPr>
                <a:xfrm>
                  <a:off x="885" y="2895"/>
                  <a:ext cx="84" cy="450"/>
                </a:xfrm>
                <a:custGeom>
                  <a:rect b="b" l="l" r="r" t="t"/>
                  <a:pathLst>
                    <a:path extrusionOk="0" h="901" w="168">
                      <a:moveTo>
                        <a:pt x="114" y="6"/>
                      </a:moveTo>
                      <a:lnTo>
                        <a:pt x="155" y="0"/>
                      </a:lnTo>
                      <a:lnTo>
                        <a:pt x="168" y="39"/>
                      </a:lnTo>
                      <a:lnTo>
                        <a:pt x="148" y="90"/>
                      </a:lnTo>
                      <a:lnTo>
                        <a:pt x="117" y="119"/>
                      </a:lnTo>
                      <a:lnTo>
                        <a:pt x="92" y="186"/>
                      </a:lnTo>
                      <a:lnTo>
                        <a:pt x="60" y="276"/>
                      </a:lnTo>
                      <a:lnTo>
                        <a:pt x="48" y="360"/>
                      </a:lnTo>
                      <a:lnTo>
                        <a:pt x="40" y="504"/>
                      </a:lnTo>
                      <a:lnTo>
                        <a:pt x="48" y="639"/>
                      </a:lnTo>
                      <a:lnTo>
                        <a:pt x="63" y="701"/>
                      </a:lnTo>
                      <a:lnTo>
                        <a:pt x="53" y="769"/>
                      </a:lnTo>
                      <a:lnTo>
                        <a:pt x="40" y="819"/>
                      </a:lnTo>
                      <a:lnTo>
                        <a:pt x="45" y="901"/>
                      </a:lnTo>
                      <a:lnTo>
                        <a:pt x="25" y="895"/>
                      </a:lnTo>
                      <a:lnTo>
                        <a:pt x="8" y="828"/>
                      </a:lnTo>
                      <a:lnTo>
                        <a:pt x="0" y="769"/>
                      </a:lnTo>
                      <a:lnTo>
                        <a:pt x="23" y="690"/>
                      </a:lnTo>
                      <a:lnTo>
                        <a:pt x="15" y="617"/>
                      </a:lnTo>
                      <a:lnTo>
                        <a:pt x="8" y="498"/>
                      </a:lnTo>
                      <a:lnTo>
                        <a:pt x="8" y="355"/>
                      </a:lnTo>
                      <a:lnTo>
                        <a:pt x="23" y="203"/>
                      </a:lnTo>
                      <a:lnTo>
                        <a:pt x="48" y="90"/>
                      </a:lnTo>
                      <a:lnTo>
                        <a:pt x="76" y="31"/>
                      </a:lnTo>
                      <a:lnTo>
                        <a:pt x="114" y="6"/>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5" name="Google Shape;2185;p144"/>
                <p:cNvSpPr/>
                <p:nvPr/>
              </p:nvSpPr>
              <p:spPr>
                <a:xfrm>
                  <a:off x="1070" y="2906"/>
                  <a:ext cx="53" cy="428"/>
                </a:xfrm>
                <a:custGeom>
                  <a:rect b="b" l="l" r="r" t="t"/>
                  <a:pathLst>
                    <a:path extrusionOk="0" h="855" w="105">
                      <a:moveTo>
                        <a:pt x="2" y="2"/>
                      </a:moveTo>
                      <a:lnTo>
                        <a:pt x="45" y="0"/>
                      </a:lnTo>
                      <a:lnTo>
                        <a:pt x="75" y="67"/>
                      </a:lnTo>
                      <a:lnTo>
                        <a:pt x="105" y="253"/>
                      </a:lnTo>
                      <a:lnTo>
                        <a:pt x="105" y="467"/>
                      </a:lnTo>
                      <a:lnTo>
                        <a:pt x="90" y="649"/>
                      </a:lnTo>
                      <a:lnTo>
                        <a:pt x="105" y="711"/>
                      </a:lnTo>
                      <a:lnTo>
                        <a:pt x="105" y="795"/>
                      </a:lnTo>
                      <a:lnTo>
                        <a:pt x="90" y="855"/>
                      </a:lnTo>
                      <a:lnTo>
                        <a:pt x="70" y="802"/>
                      </a:lnTo>
                      <a:lnTo>
                        <a:pt x="60" y="719"/>
                      </a:lnTo>
                      <a:lnTo>
                        <a:pt x="37" y="657"/>
                      </a:lnTo>
                      <a:lnTo>
                        <a:pt x="63" y="602"/>
                      </a:lnTo>
                      <a:lnTo>
                        <a:pt x="78" y="467"/>
                      </a:lnTo>
                      <a:lnTo>
                        <a:pt x="78" y="340"/>
                      </a:lnTo>
                      <a:lnTo>
                        <a:pt x="63" y="213"/>
                      </a:lnTo>
                      <a:lnTo>
                        <a:pt x="32" y="121"/>
                      </a:lnTo>
                      <a:lnTo>
                        <a:pt x="0" y="75"/>
                      </a:lnTo>
                      <a:lnTo>
                        <a:pt x="2" y="2"/>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6" name="Google Shape;2186;p144"/>
                <p:cNvSpPr/>
                <p:nvPr/>
              </p:nvSpPr>
              <p:spPr>
                <a:xfrm>
                  <a:off x="943" y="3188"/>
                  <a:ext cx="120" cy="514"/>
                </a:xfrm>
                <a:custGeom>
                  <a:rect b="b" l="l" r="r" t="t"/>
                  <a:pathLst>
                    <a:path extrusionOk="0" h="1029" w="241">
                      <a:moveTo>
                        <a:pt x="24" y="0"/>
                      </a:moveTo>
                      <a:lnTo>
                        <a:pt x="52" y="43"/>
                      </a:lnTo>
                      <a:lnTo>
                        <a:pt x="62" y="86"/>
                      </a:lnTo>
                      <a:lnTo>
                        <a:pt x="73" y="235"/>
                      </a:lnTo>
                      <a:lnTo>
                        <a:pt x="79" y="336"/>
                      </a:lnTo>
                      <a:lnTo>
                        <a:pt x="79" y="507"/>
                      </a:lnTo>
                      <a:lnTo>
                        <a:pt x="77" y="668"/>
                      </a:lnTo>
                      <a:lnTo>
                        <a:pt x="66" y="796"/>
                      </a:lnTo>
                      <a:lnTo>
                        <a:pt x="57" y="836"/>
                      </a:lnTo>
                      <a:lnTo>
                        <a:pt x="116" y="857"/>
                      </a:lnTo>
                      <a:lnTo>
                        <a:pt x="167" y="883"/>
                      </a:lnTo>
                      <a:lnTo>
                        <a:pt x="232" y="935"/>
                      </a:lnTo>
                      <a:lnTo>
                        <a:pt x="241" y="958"/>
                      </a:lnTo>
                      <a:lnTo>
                        <a:pt x="235" y="996"/>
                      </a:lnTo>
                      <a:lnTo>
                        <a:pt x="201" y="1029"/>
                      </a:lnTo>
                      <a:lnTo>
                        <a:pt x="188" y="1010"/>
                      </a:lnTo>
                      <a:lnTo>
                        <a:pt x="178" y="968"/>
                      </a:lnTo>
                      <a:lnTo>
                        <a:pt x="146" y="932"/>
                      </a:lnTo>
                      <a:lnTo>
                        <a:pt x="90" y="893"/>
                      </a:lnTo>
                      <a:lnTo>
                        <a:pt x="55" y="883"/>
                      </a:lnTo>
                      <a:lnTo>
                        <a:pt x="12" y="883"/>
                      </a:lnTo>
                      <a:lnTo>
                        <a:pt x="12" y="850"/>
                      </a:lnTo>
                      <a:lnTo>
                        <a:pt x="33" y="815"/>
                      </a:lnTo>
                      <a:lnTo>
                        <a:pt x="52" y="700"/>
                      </a:lnTo>
                      <a:lnTo>
                        <a:pt x="57" y="578"/>
                      </a:lnTo>
                      <a:lnTo>
                        <a:pt x="55" y="472"/>
                      </a:lnTo>
                      <a:lnTo>
                        <a:pt x="52" y="336"/>
                      </a:lnTo>
                      <a:lnTo>
                        <a:pt x="41" y="218"/>
                      </a:lnTo>
                      <a:lnTo>
                        <a:pt x="16" y="132"/>
                      </a:lnTo>
                      <a:lnTo>
                        <a:pt x="0" y="54"/>
                      </a:lnTo>
                      <a:lnTo>
                        <a:pt x="5" y="26"/>
                      </a:lnTo>
                      <a:lnTo>
                        <a:pt x="24" y="0"/>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7" name="Google Shape;2187;p144"/>
                <p:cNvSpPr/>
                <p:nvPr/>
              </p:nvSpPr>
              <p:spPr>
                <a:xfrm>
                  <a:off x="1023" y="3189"/>
                  <a:ext cx="111" cy="462"/>
                </a:xfrm>
                <a:custGeom>
                  <a:rect b="b" l="l" r="r" t="t"/>
                  <a:pathLst>
                    <a:path extrusionOk="0" h="925" w="224">
                      <a:moveTo>
                        <a:pt x="0" y="73"/>
                      </a:moveTo>
                      <a:lnTo>
                        <a:pt x="0" y="14"/>
                      </a:lnTo>
                      <a:lnTo>
                        <a:pt x="24" y="0"/>
                      </a:lnTo>
                      <a:lnTo>
                        <a:pt x="59" y="0"/>
                      </a:lnTo>
                      <a:lnTo>
                        <a:pt x="86" y="35"/>
                      </a:lnTo>
                      <a:lnTo>
                        <a:pt x="91" y="65"/>
                      </a:lnTo>
                      <a:lnTo>
                        <a:pt x="86" y="133"/>
                      </a:lnTo>
                      <a:lnTo>
                        <a:pt x="67" y="217"/>
                      </a:lnTo>
                      <a:lnTo>
                        <a:pt x="59" y="346"/>
                      </a:lnTo>
                      <a:lnTo>
                        <a:pt x="54" y="431"/>
                      </a:lnTo>
                      <a:lnTo>
                        <a:pt x="54" y="444"/>
                      </a:lnTo>
                      <a:lnTo>
                        <a:pt x="62" y="563"/>
                      </a:lnTo>
                      <a:lnTo>
                        <a:pt x="76" y="630"/>
                      </a:lnTo>
                      <a:lnTo>
                        <a:pt x="86" y="684"/>
                      </a:lnTo>
                      <a:lnTo>
                        <a:pt x="83" y="706"/>
                      </a:lnTo>
                      <a:lnTo>
                        <a:pt x="116" y="768"/>
                      </a:lnTo>
                      <a:lnTo>
                        <a:pt x="152" y="808"/>
                      </a:lnTo>
                      <a:lnTo>
                        <a:pt x="190" y="844"/>
                      </a:lnTo>
                      <a:lnTo>
                        <a:pt x="224" y="861"/>
                      </a:lnTo>
                      <a:lnTo>
                        <a:pt x="224" y="892"/>
                      </a:lnTo>
                      <a:lnTo>
                        <a:pt x="206" y="917"/>
                      </a:lnTo>
                      <a:lnTo>
                        <a:pt x="163" y="925"/>
                      </a:lnTo>
                      <a:lnTo>
                        <a:pt x="131" y="909"/>
                      </a:lnTo>
                      <a:lnTo>
                        <a:pt x="131" y="887"/>
                      </a:lnTo>
                      <a:lnTo>
                        <a:pt x="106" y="808"/>
                      </a:lnTo>
                      <a:lnTo>
                        <a:pt x="62" y="765"/>
                      </a:lnTo>
                      <a:lnTo>
                        <a:pt x="32" y="723"/>
                      </a:lnTo>
                      <a:lnTo>
                        <a:pt x="9" y="701"/>
                      </a:lnTo>
                      <a:lnTo>
                        <a:pt x="16" y="673"/>
                      </a:lnTo>
                      <a:lnTo>
                        <a:pt x="29" y="597"/>
                      </a:lnTo>
                      <a:lnTo>
                        <a:pt x="29" y="454"/>
                      </a:lnTo>
                      <a:lnTo>
                        <a:pt x="24" y="352"/>
                      </a:lnTo>
                      <a:lnTo>
                        <a:pt x="24" y="251"/>
                      </a:lnTo>
                      <a:lnTo>
                        <a:pt x="21" y="141"/>
                      </a:lnTo>
                      <a:lnTo>
                        <a:pt x="0" y="73"/>
                      </a:lnTo>
                      <a:close/>
                    </a:path>
                  </a:pathLst>
                </a:custGeom>
                <a:solidFill>
                  <a:schemeClr val="dk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88" name="Google Shape;2188;p144"/>
              <p:cNvGrpSpPr/>
              <p:nvPr/>
            </p:nvGrpSpPr>
            <p:grpSpPr>
              <a:xfrm>
                <a:off x="2728" y="845"/>
                <a:ext cx="126" cy="609"/>
                <a:chOff x="623" y="2727"/>
                <a:chExt cx="182" cy="862"/>
              </a:xfrm>
            </p:grpSpPr>
            <p:sp>
              <p:nvSpPr>
                <p:cNvPr id="2189" name="Google Shape;2189;p144"/>
                <p:cNvSpPr/>
                <p:nvPr/>
              </p:nvSpPr>
              <p:spPr>
                <a:xfrm>
                  <a:off x="676" y="2727"/>
                  <a:ext cx="119" cy="187"/>
                </a:xfrm>
                <a:custGeom>
                  <a:rect b="b" l="l" r="r" t="t"/>
                  <a:pathLst>
                    <a:path extrusionOk="0" h="373" w="238">
                      <a:moveTo>
                        <a:pt x="0" y="158"/>
                      </a:moveTo>
                      <a:lnTo>
                        <a:pt x="17" y="81"/>
                      </a:lnTo>
                      <a:lnTo>
                        <a:pt x="40" y="42"/>
                      </a:lnTo>
                      <a:lnTo>
                        <a:pt x="69" y="14"/>
                      </a:lnTo>
                      <a:lnTo>
                        <a:pt x="97" y="0"/>
                      </a:lnTo>
                      <a:lnTo>
                        <a:pt x="134" y="5"/>
                      </a:lnTo>
                      <a:lnTo>
                        <a:pt x="159" y="35"/>
                      </a:lnTo>
                      <a:lnTo>
                        <a:pt x="182" y="90"/>
                      </a:lnTo>
                      <a:lnTo>
                        <a:pt x="191" y="165"/>
                      </a:lnTo>
                      <a:lnTo>
                        <a:pt x="191" y="249"/>
                      </a:lnTo>
                      <a:lnTo>
                        <a:pt x="237" y="307"/>
                      </a:lnTo>
                      <a:lnTo>
                        <a:pt x="238" y="332"/>
                      </a:lnTo>
                      <a:lnTo>
                        <a:pt x="231" y="334"/>
                      </a:lnTo>
                      <a:lnTo>
                        <a:pt x="187" y="283"/>
                      </a:lnTo>
                      <a:lnTo>
                        <a:pt x="174" y="321"/>
                      </a:lnTo>
                      <a:lnTo>
                        <a:pt x="148" y="353"/>
                      </a:lnTo>
                      <a:lnTo>
                        <a:pt x="123" y="369"/>
                      </a:lnTo>
                      <a:lnTo>
                        <a:pt x="84" y="373"/>
                      </a:lnTo>
                      <a:lnTo>
                        <a:pt x="32" y="348"/>
                      </a:lnTo>
                      <a:lnTo>
                        <a:pt x="10" y="292"/>
                      </a:lnTo>
                      <a:lnTo>
                        <a:pt x="0" y="237"/>
                      </a:lnTo>
                      <a:lnTo>
                        <a:pt x="0" y="158"/>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0" name="Google Shape;2190;p144"/>
                <p:cNvSpPr/>
                <p:nvPr/>
              </p:nvSpPr>
              <p:spPr>
                <a:xfrm>
                  <a:off x="666" y="2929"/>
                  <a:ext cx="104" cy="299"/>
                </a:xfrm>
                <a:custGeom>
                  <a:rect b="b" l="l" r="r" t="t"/>
                  <a:pathLst>
                    <a:path extrusionOk="0" h="597" w="209">
                      <a:moveTo>
                        <a:pt x="30" y="38"/>
                      </a:moveTo>
                      <a:lnTo>
                        <a:pt x="56" y="13"/>
                      </a:lnTo>
                      <a:lnTo>
                        <a:pt x="86" y="4"/>
                      </a:lnTo>
                      <a:lnTo>
                        <a:pt x="114" y="0"/>
                      </a:lnTo>
                      <a:lnTo>
                        <a:pt x="151" y="6"/>
                      </a:lnTo>
                      <a:lnTo>
                        <a:pt x="192" y="38"/>
                      </a:lnTo>
                      <a:lnTo>
                        <a:pt x="209" y="96"/>
                      </a:lnTo>
                      <a:lnTo>
                        <a:pt x="209" y="183"/>
                      </a:lnTo>
                      <a:lnTo>
                        <a:pt x="207" y="266"/>
                      </a:lnTo>
                      <a:lnTo>
                        <a:pt x="187" y="392"/>
                      </a:lnTo>
                      <a:lnTo>
                        <a:pt x="170" y="496"/>
                      </a:lnTo>
                      <a:lnTo>
                        <a:pt x="151" y="563"/>
                      </a:lnTo>
                      <a:lnTo>
                        <a:pt x="112" y="597"/>
                      </a:lnTo>
                      <a:lnTo>
                        <a:pt x="56" y="590"/>
                      </a:lnTo>
                      <a:lnTo>
                        <a:pt x="29" y="537"/>
                      </a:lnTo>
                      <a:lnTo>
                        <a:pt x="11" y="459"/>
                      </a:lnTo>
                      <a:lnTo>
                        <a:pt x="2" y="371"/>
                      </a:lnTo>
                      <a:lnTo>
                        <a:pt x="0" y="240"/>
                      </a:lnTo>
                      <a:lnTo>
                        <a:pt x="7" y="149"/>
                      </a:lnTo>
                      <a:lnTo>
                        <a:pt x="19" y="66"/>
                      </a:lnTo>
                      <a:lnTo>
                        <a:pt x="30" y="38"/>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1" name="Google Shape;2191;p144"/>
                <p:cNvSpPr/>
                <p:nvPr/>
              </p:nvSpPr>
              <p:spPr>
                <a:xfrm>
                  <a:off x="623" y="2928"/>
                  <a:ext cx="62" cy="369"/>
                </a:xfrm>
                <a:custGeom>
                  <a:rect b="b" l="l" r="r" t="t"/>
                  <a:pathLst>
                    <a:path extrusionOk="0" h="737" w="125">
                      <a:moveTo>
                        <a:pt x="84" y="5"/>
                      </a:moveTo>
                      <a:lnTo>
                        <a:pt x="115" y="0"/>
                      </a:lnTo>
                      <a:lnTo>
                        <a:pt x="125" y="32"/>
                      </a:lnTo>
                      <a:lnTo>
                        <a:pt x="110" y="74"/>
                      </a:lnTo>
                      <a:lnTo>
                        <a:pt x="86" y="97"/>
                      </a:lnTo>
                      <a:lnTo>
                        <a:pt x="68" y="152"/>
                      </a:lnTo>
                      <a:lnTo>
                        <a:pt x="45" y="226"/>
                      </a:lnTo>
                      <a:lnTo>
                        <a:pt x="36" y="295"/>
                      </a:lnTo>
                      <a:lnTo>
                        <a:pt x="29" y="413"/>
                      </a:lnTo>
                      <a:lnTo>
                        <a:pt x="36" y="523"/>
                      </a:lnTo>
                      <a:lnTo>
                        <a:pt x="47" y="574"/>
                      </a:lnTo>
                      <a:lnTo>
                        <a:pt x="40" y="630"/>
                      </a:lnTo>
                      <a:lnTo>
                        <a:pt x="29" y="671"/>
                      </a:lnTo>
                      <a:lnTo>
                        <a:pt x="33" y="737"/>
                      </a:lnTo>
                      <a:lnTo>
                        <a:pt x="18" y="733"/>
                      </a:lnTo>
                      <a:lnTo>
                        <a:pt x="5" y="677"/>
                      </a:lnTo>
                      <a:lnTo>
                        <a:pt x="0" y="630"/>
                      </a:lnTo>
                      <a:lnTo>
                        <a:pt x="16" y="565"/>
                      </a:lnTo>
                      <a:lnTo>
                        <a:pt x="11" y="505"/>
                      </a:lnTo>
                      <a:lnTo>
                        <a:pt x="5" y="409"/>
                      </a:lnTo>
                      <a:lnTo>
                        <a:pt x="5" y="291"/>
                      </a:lnTo>
                      <a:lnTo>
                        <a:pt x="16" y="166"/>
                      </a:lnTo>
                      <a:lnTo>
                        <a:pt x="36" y="74"/>
                      </a:lnTo>
                      <a:lnTo>
                        <a:pt x="56" y="25"/>
                      </a:lnTo>
                      <a:lnTo>
                        <a:pt x="84" y="5"/>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2" name="Google Shape;2192;p144"/>
                <p:cNvSpPr/>
                <p:nvPr/>
              </p:nvSpPr>
              <p:spPr>
                <a:xfrm>
                  <a:off x="759" y="2938"/>
                  <a:ext cx="39" cy="349"/>
                </a:xfrm>
                <a:custGeom>
                  <a:rect b="b" l="l" r="r" t="t"/>
                  <a:pathLst>
                    <a:path extrusionOk="0" h="698" w="77">
                      <a:moveTo>
                        <a:pt x="2" y="2"/>
                      </a:moveTo>
                      <a:lnTo>
                        <a:pt x="33" y="0"/>
                      </a:lnTo>
                      <a:lnTo>
                        <a:pt x="55" y="55"/>
                      </a:lnTo>
                      <a:lnTo>
                        <a:pt x="77" y="207"/>
                      </a:lnTo>
                      <a:lnTo>
                        <a:pt x="77" y="382"/>
                      </a:lnTo>
                      <a:lnTo>
                        <a:pt x="66" y="531"/>
                      </a:lnTo>
                      <a:lnTo>
                        <a:pt x="77" y="581"/>
                      </a:lnTo>
                      <a:lnTo>
                        <a:pt x="77" y="649"/>
                      </a:lnTo>
                      <a:lnTo>
                        <a:pt x="66" y="698"/>
                      </a:lnTo>
                      <a:lnTo>
                        <a:pt x="52" y="654"/>
                      </a:lnTo>
                      <a:lnTo>
                        <a:pt x="44" y="587"/>
                      </a:lnTo>
                      <a:lnTo>
                        <a:pt x="27" y="538"/>
                      </a:lnTo>
                      <a:lnTo>
                        <a:pt x="46" y="491"/>
                      </a:lnTo>
                      <a:lnTo>
                        <a:pt x="57" y="382"/>
                      </a:lnTo>
                      <a:lnTo>
                        <a:pt x="57" y="278"/>
                      </a:lnTo>
                      <a:lnTo>
                        <a:pt x="46" y="175"/>
                      </a:lnTo>
                      <a:lnTo>
                        <a:pt x="24" y="99"/>
                      </a:lnTo>
                      <a:lnTo>
                        <a:pt x="0" y="62"/>
                      </a:lnTo>
                      <a:lnTo>
                        <a:pt x="2" y="2"/>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3" name="Google Shape;2193;p144"/>
                <p:cNvSpPr/>
                <p:nvPr/>
              </p:nvSpPr>
              <p:spPr>
                <a:xfrm>
                  <a:off x="666" y="3168"/>
                  <a:ext cx="87" cy="421"/>
                </a:xfrm>
                <a:custGeom>
                  <a:rect b="b" l="l" r="r" t="t"/>
                  <a:pathLst>
                    <a:path extrusionOk="0" h="840" w="176">
                      <a:moveTo>
                        <a:pt x="17" y="0"/>
                      </a:moveTo>
                      <a:lnTo>
                        <a:pt x="38" y="35"/>
                      </a:lnTo>
                      <a:lnTo>
                        <a:pt x="46" y="71"/>
                      </a:lnTo>
                      <a:lnTo>
                        <a:pt x="54" y="192"/>
                      </a:lnTo>
                      <a:lnTo>
                        <a:pt x="58" y="274"/>
                      </a:lnTo>
                      <a:lnTo>
                        <a:pt x="58" y="414"/>
                      </a:lnTo>
                      <a:lnTo>
                        <a:pt x="56" y="546"/>
                      </a:lnTo>
                      <a:lnTo>
                        <a:pt x="48" y="651"/>
                      </a:lnTo>
                      <a:lnTo>
                        <a:pt x="42" y="683"/>
                      </a:lnTo>
                      <a:lnTo>
                        <a:pt x="84" y="700"/>
                      </a:lnTo>
                      <a:lnTo>
                        <a:pt x="121" y="721"/>
                      </a:lnTo>
                      <a:lnTo>
                        <a:pt x="170" y="765"/>
                      </a:lnTo>
                      <a:lnTo>
                        <a:pt x="176" y="783"/>
                      </a:lnTo>
                      <a:lnTo>
                        <a:pt x="172" y="815"/>
                      </a:lnTo>
                      <a:lnTo>
                        <a:pt x="147" y="840"/>
                      </a:lnTo>
                      <a:lnTo>
                        <a:pt x="137" y="826"/>
                      </a:lnTo>
                      <a:lnTo>
                        <a:pt x="129" y="792"/>
                      </a:lnTo>
                      <a:lnTo>
                        <a:pt x="107" y="762"/>
                      </a:lnTo>
                      <a:lnTo>
                        <a:pt x="66" y="730"/>
                      </a:lnTo>
                      <a:lnTo>
                        <a:pt x="40" y="721"/>
                      </a:lnTo>
                      <a:lnTo>
                        <a:pt x="9" y="721"/>
                      </a:lnTo>
                      <a:lnTo>
                        <a:pt x="9" y="695"/>
                      </a:lnTo>
                      <a:lnTo>
                        <a:pt x="24" y="666"/>
                      </a:lnTo>
                      <a:lnTo>
                        <a:pt x="38" y="573"/>
                      </a:lnTo>
                      <a:lnTo>
                        <a:pt x="42" y="473"/>
                      </a:lnTo>
                      <a:lnTo>
                        <a:pt x="40" y="385"/>
                      </a:lnTo>
                      <a:lnTo>
                        <a:pt x="38" y="274"/>
                      </a:lnTo>
                      <a:lnTo>
                        <a:pt x="30" y="178"/>
                      </a:lnTo>
                      <a:lnTo>
                        <a:pt x="11" y="108"/>
                      </a:lnTo>
                      <a:lnTo>
                        <a:pt x="0" y="44"/>
                      </a:lnTo>
                      <a:lnTo>
                        <a:pt x="3" y="21"/>
                      </a:lnTo>
                      <a:lnTo>
                        <a:pt x="17" y="0"/>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4" name="Google Shape;2194;p144"/>
                <p:cNvSpPr/>
                <p:nvPr/>
              </p:nvSpPr>
              <p:spPr>
                <a:xfrm>
                  <a:off x="723" y="3169"/>
                  <a:ext cx="82" cy="378"/>
                </a:xfrm>
                <a:custGeom>
                  <a:rect b="b" l="l" r="r" t="t"/>
                  <a:pathLst>
                    <a:path extrusionOk="0" h="754" w="163">
                      <a:moveTo>
                        <a:pt x="0" y="59"/>
                      </a:moveTo>
                      <a:lnTo>
                        <a:pt x="0" y="11"/>
                      </a:lnTo>
                      <a:lnTo>
                        <a:pt x="17" y="0"/>
                      </a:lnTo>
                      <a:lnTo>
                        <a:pt x="44" y="0"/>
                      </a:lnTo>
                      <a:lnTo>
                        <a:pt x="62" y="27"/>
                      </a:lnTo>
                      <a:lnTo>
                        <a:pt x="66" y="52"/>
                      </a:lnTo>
                      <a:lnTo>
                        <a:pt x="62" y="107"/>
                      </a:lnTo>
                      <a:lnTo>
                        <a:pt x="50" y="176"/>
                      </a:lnTo>
                      <a:lnTo>
                        <a:pt x="44" y="282"/>
                      </a:lnTo>
                      <a:lnTo>
                        <a:pt x="39" y="351"/>
                      </a:lnTo>
                      <a:lnTo>
                        <a:pt x="39" y="362"/>
                      </a:lnTo>
                      <a:lnTo>
                        <a:pt x="46" y="458"/>
                      </a:lnTo>
                      <a:lnTo>
                        <a:pt x="55" y="514"/>
                      </a:lnTo>
                      <a:lnTo>
                        <a:pt x="62" y="557"/>
                      </a:lnTo>
                      <a:lnTo>
                        <a:pt x="61" y="576"/>
                      </a:lnTo>
                      <a:lnTo>
                        <a:pt x="85" y="625"/>
                      </a:lnTo>
                      <a:lnTo>
                        <a:pt x="111" y="658"/>
                      </a:lnTo>
                      <a:lnTo>
                        <a:pt x="139" y="688"/>
                      </a:lnTo>
                      <a:lnTo>
                        <a:pt x="163" y="702"/>
                      </a:lnTo>
                      <a:lnTo>
                        <a:pt x="163" y="727"/>
                      </a:lnTo>
                      <a:lnTo>
                        <a:pt x="150" y="747"/>
                      </a:lnTo>
                      <a:lnTo>
                        <a:pt x="119" y="754"/>
                      </a:lnTo>
                      <a:lnTo>
                        <a:pt x="96" y="741"/>
                      </a:lnTo>
                      <a:lnTo>
                        <a:pt x="96" y="722"/>
                      </a:lnTo>
                      <a:lnTo>
                        <a:pt x="77" y="658"/>
                      </a:lnTo>
                      <a:lnTo>
                        <a:pt x="46" y="623"/>
                      </a:lnTo>
                      <a:lnTo>
                        <a:pt x="23" y="589"/>
                      </a:lnTo>
                      <a:lnTo>
                        <a:pt x="6" y="571"/>
                      </a:lnTo>
                      <a:lnTo>
                        <a:pt x="12" y="548"/>
                      </a:lnTo>
                      <a:lnTo>
                        <a:pt x="21" y="486"/>
                      </a:lnTo>
                      <a:lnTo>
                        <a:pt x="21" y="369"/>
                      </a:lnTo>
                      <a:lnTo>
                        <a:pt x="17" y="287"/>
                      </a:lnTo>
                      <a:lnTo>
                        <a:pt x="17" y="204"/>
                      </a:lnTo>
                      <a:lnTo>
                        <a:pt x="15" y="114"/>
                      </a:lnTo>
                      <a:lnTo>
                        <a:pt x="0" y="59"/>
                      </a:lnTo>
                      <a:close/>
                    </a:path>
                  </a:pathLst>
                </a:custGeom>
                <a:solidFill>
                  <a:srgbClr val="0099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195" name="Google Shape;2195;p144"/>
            <p:cNvSpPr txBox="1"/>
            <p:nvPr/>
          </p:nvSpPr>
          <p:spPr>
            <a:xfrm>
              <a:off x="2629" y="1438"/>
              <a:ext cx="707" cy="2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Resources</a:t>
              </a:r>
              <a:endParaRPr/>
            </a:p>
          </p:txBody>
        </p:sp>
      </p:grpSp>
      <p:grpSp>
        <p:nvGrpSpPr>
          <p:cNvPr id="2196" name="Google Shape;2196;p144"/>
          <p:cNvGrpSpPr/>
          <p:nvPr/>
        </p:nvGrpSpPr>
        <p:grpSpPr>
          <a:xfrm>
            <a:off x="896913" y="4857760"/>
            <a:ext cx="1154114" cy="1409701"/>
            <a:chOff x="1154" y="3128"/>
            <a:chExt cx="727" cy="888"/>
          </a:xfrm>
        </p:grpSpPr>
        <p:sp>
          <p:nvSpPr>
            <p:cNvPr id="2197" name="Google Shape;2197;p144"/>
            <p:cNvSpPr/>
            <p:nvPr/>
          </p:nvSpPr>
          <p:spPr>
            <a:xfrm>
              <a:off x="1260" y="3128"/>
              <a:ext cx="483" cy="579"/>
            </a:xfrm>
            <a:prstGeom prst="rect">
              <a:avLst/>
            </a:prstGeom>
          </p:spPr>
          <p:txBody>
            <a:bodyPr>
              <a:prstTxWarp prst="textPlain"/>
            </a:bodyPr>
            <a:lstStyle/>
            <a:p>
              <a:pPr lvl="0" algn="ctr"/>
              <a:r>
                <a:rPr b="0" i="0">
                  <a:ln cap="flat" cmpd="sng" w="19050">
                    <a:solidFill>
                      <a:srgbClr val="FFFFFF"/>
                    </a:solidFill>
                    <a:prstDash val="solid"/>
                    <a:round/>
                    <a:headEnd len="sm" w="sm" type="none"/>
                    <a:tailEnd len="sm" w="sm" type="none"/>
                  </a:ln>
                  <a:solidFill>
                    <a:srgbClr val="33CC33"/>
                  </a:solidFill>
                  <a:latin typeface="Arial"/>
                </a:rPr>
                <a:t>$</a:t>
              </a:r>
            </a:p>
          </p:txBody>
        </p:sp>
        <p:sp>
          <p:nvSpPr>
            <p:cNvPr id="2198" name="Google Shape;2198;p144"/>
            <p:cNvSpPr txBox="1"/>
            <p:nvPr/>
          </p:nvSpPr>
          <p:spPr>
            <a:xfrm>
              <a:off x="1154" y="3725"/>
              <a:ext cx="727" cy="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Budget</a:t>
              </a:r>
              <a:endParaRPr/>
            </a:p>
          </p:txBody>
        </p:sp>
      </p:grpSp>
      <p:grpSp>
        <p:nvGrpSpPr>
          <p:cNvPr id="2199" name="Google Shape;2199;p144"/>
          <p:cNvGrpSpPr/>
          <p:nvPr/>
        </p:nvGrpSpPr>
        <p:grpSpPr>
          <a:xfrm>
            <a:off x="7286644" y="4643446"/>
            <a:ext cx="1093788" cy="1631950"/>
            <a:chOff x="4614" y="2727"/>
            <a:chExt cx="689" cy="1028"/>
          </a:xfrm>
        </p:grpSpPr>
        <p:sp>
          <p:nvSpPr>
            <p:cNvPr id="2200" name="Google Shape;2200;p144"/>
            <p:cNvSpPr txBox="1"/>
            <p:nvPr/>
          </p:nvSpPr>
          <p:spPr>
            <a:xfrm>
              <a:off x="4639" y="3503"/>
              <a:ext cx="490" cy="2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Time</a:t>
              </a:r>
              <a:endParaRPr/>
            </a:p>
          </p:txBody>
        </p:sp>
        <p:grpSp>
          <p:nvGrpSpPr>
            <p:cNvPr id="2201" name="Google Shape;2201;p144"/>
            <p:cNvGrpSpPr/>
            <p:nvPr/>
          </p:nvGrpSpPr>
          <p:grpSpPr>
            <a:xfrm>
              <a:off x="4614" y="2727"/>
              <a:ext cx="689" cy="755"/>
              <a:chOff x="4614" y="2727"/>
              <a:chExt cx="689" cy="755"/>
            </a:xfrm>
          </p:grpSpPr>
          <p:grpSp>
            <p:nvGrpSpPr>
              <p:cNvPr id="2202" name="Google Shape;2202;p144"/>
              <p:cNvGrpSpPr/>
              <p:nvPr/>
            </p:nvGrpSpPr>
            <p:grpSpPr>
              <a:xfrm>
                <a:off x="4614" y="2727"/>
                <a:ext cx="369" cy="721"/>
                <a:chOff x="770" y="2466"/>
                <a:chExt cx="503" cy="945"/>
              </a:xfrm>
            </p:grpSpPr>
            <p:sp>
              <p:nvSpPr>
                <p:cNvPr id="2203" name="Google Shape;2203;p144"/>
                <p:cNvSpPr/>
                <p:nvPr/>
              </p:nvSpPr>
              <p:spPr>
                <a:xfrm>
                  <a:off x="824" y="2563"/>
                  <a:ext cx="409" cy="770"/>
                </a:xfrm>
                <a:custGeom>
                  <a:rect b="b" l="l" r="r" t="t"/>
                  <a:pathLst>
                    <a:path extrusionOk="0" h="2009" w="932">
                      <a:moveTo>
                        <a:pt x="336" y="921"/>
                      </a:moveTo>
                      <a:lnTo>
                        <a:pt x="322" y="844"/>
                      </a:lnTo>
                      <a:lnTo>
                        <a:pt x="290" y="789"/>
                      </a:lnTo>
                      <a:lnTo>
                        <a:pt x="209" y="699"/>
                      </a:lnTo>
                      <a:lnTo>
                        <a:pt x="157" y="619"/>
                      </a:lnTo>
                      <a:lnTo>
                        <a:pt x="84" y="511"/>
                      </a:lnTo>
                      <a:lnTo>
                        <a:pt x="37" y="405"/>
                      </a:lnTo>
                      <a:lnTo>
                        <a:pt x="0" y="318"/>
                      </a:lnTo>
                      <a:lnTo>
                        <a:pt x="7" y="238"/>
                      </a:lnTo>
                      <a:lnTo>
                        <a:pt x="32" y="153"/>
                      </a:lnTo>
                      <a:lnTo>
                        <a:pt x="71" y="88"/>
                      </a:lnTo>
                      <a:lnTo>
                        <a:pt x="125" y="33"/>
                      </a:lnTo>
                      <a:lnTo>
                        <a:pt x="209" y="0"/>
                      </a:lnTo>
                      <a:lnTo>
                        <a:pt x="540" y="0"/>
                      </a:lnTo>
                      <a:lnTo>
                        <a:pt x="746" y="3"/>
                      </a:lnTo>
                      <a:lnTo>
                        <a:pt x="791" y="60"/>
                      </a:lnTo>
                      <a:lnTo>
                        <a:pt x="832" y="122"/>
                      </a:lnTo>
                      <a:lnTo>
                        <a:pt x="877" y="215"/>
                      </a:lnTo>
                      <a:lnTo>
                        <a:pt x="879" y="290"/>
                      </a:lnTo>
                      <a:lnTo>
                        <a:pt x="861" y="414"/>
                      </a:lnTo>
                      <a:lnTo>
                        <a:pt x="816" y="508"/>
                      </a:lnTo>
                      <a:lnTo>
                        <a:pt x="744" y="610"/>
                      </a:lnTo>
                      <a:lnTo>
                        <a:pt x="680" y="696"/>
                      </a:lnTo>
                      <a:lnTo>
                        <a:pt x="602" y="784"/>
                      </a:lnTo>
                      <a:lnTo>
                        <a:pt x="563" y="835"/>
                      </a:lnTo>
                      <a:lnTo>
                        <a:pt x="540" y="903"/>
                      </a:lnTo>
                      <a:lnTo>
                        <a:pt x="540" y="969"/>
                      </a:lnTo>
                      <a:lnTo>
                        <a:pt x="550" y="1046"/>
                      </a:lnTo>
                      <a:lnTo>
                        <a:pt x="602" y="1141"/>
                      </a:lnTo>
                      <a:lnTo>
                        <a:pt x="684" y="1244"/>
                      </a:lnTo>
                      <a:lnTo>
                        <a:pt x="759" y="1352"/>
                      </a:lnTo>
                      <a:lnTo>
                        <a:pt x="807" y="1420"/>
                      </a:lnTo>
                      <a:lnTo>
                        <a:pt x="856" y="1497"/>
                      </a:lnTo>
                      <a:lnTo>
                        <a:pt x="909" y="1573"/>
                      </a:lnTo>
                      <a:lnTo>
                        <a:pt x="932" y="1696"/>
                      </a:lnTo>
                      <a:lnTo>
                        <a:pt x="919" y="1773"/>
                      </a:lnTo>
                      <a:lnTo>
                        <a:pt x="900" y="1832"/>
                      </a:lnTo>
                      <a:lnTo>
                        <a:pt x="848" y="1897"/>
                      </a:lnTo>
                      <a:lnTo>
                        <a:pt x="791" y="1949"/>
                      </a:lnTo>
                      <a:lnTo>
                        <a:pt x="751" y="1983"/>
                      </a:lnTo>
                      <a:lnTo>
                        <a:pt x="668" y="1994"/>
                      </a:lnTo>
                      <a:lnTo>
                        <a:pt x="617" y="2009"/>
                      </a:lnTo>
                      <a:lnTo>
                        <a:pt x="299" y="2002"/>
                      </a:lnTo>
                      <a:lnTo>
                        <a:pt x="234" y="1966"/>
                      </a:lnTo>
                      <a:lnTo>
                        <a:pt x="107" y="1889"/>
                      </a:lnTo>
                      <a:lnTo>
                        <a:pt x="55" y="1832"/>
                      </a:lnTo>
                      <a:lnTo>
                        <a:pt x="29" y="1790"/>
                      </a:lnTo>
                      <a:lnTo>
                        <a:pt x="16" y="1727"/>
                      </a:lnTo>
                      <a:lnTo>
                        <a:pt x="13" y="1591"/>
                      </a:lnTo>
                      <a:lnTo>
                        <a:pt x="13" y="1491"/>
                      </a:lnTo>
                      <a:lnTo>
                        <a:pt x="37" y="1428"/>
                      </a:lnTo>
                      <a:lnTo>
                        <a:pt x="68" y="1363"/>
                      </a:lnTo>
                      <a:lnTo>
                        <a:pt x="134" y="1286"/>
                      </a:lnTo>
                      <a:lnTo>
                        <a:pt x="181" y="1244"/>
                      </a:lnTo>
                      <a:lnTo>
                        <a:pt x="257" y="1193"/>
                      </a:lnTo>
                      <a:lnTo>
                        <a:pt x="299" y="1141"/>
                      </a:lnTo>
                      <a:lnTo>
                        <a:pt x="315" y="1074"/>
                      </a:lnTo>
                      <a:lnTo>
                        <a:pt x="330" y="988"/>
                      </a:lnTo>
                      <a:lnTo>
                        <a:pt x="336" y="903"/>
                      </a:lnTo>
                      <a:lnTo>
                        <a:pt x="336" y="9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4" name="Google Shape;2204;p144"/>
                <p:cNvSpPr/>
                <p:nvPr/>
              </p:nvSpPr>
              <p:spPr>
                <a:xfrm>
                  <a:off x="855" y="2714"/>
                  <a:ext cx="329" cy="620"/>
                </a:xfrm>
                <a:custGeom>
                  <a:rect b="b" l="l" r="r" t="t"/>
                  <a:pathLst>
                    <a:path extrusionOk="0" h="1617" w="744">
                      <a:moveTo>
                        <a:pt x="0" y="57"/>
                      </a:moveTo>
                      <a:lnTo>
                        <a:pt x="52" y="40"/>
                      </a:lnTo>
                      <a:lnTo>
                        <a:pt x="107" y="18"/>
                      </a:lnTo>
                      <a:lnTo>
                        <a:pt x="162" y="0"/>
                      </a:lnTo>
                      <a:lnTo>
                        <a:pt x="216" y="26"/>
                      </a:lnTo>
                      <a:lnTo>
                        <a:pt x="256" y="66"/>
                      </a:lnTo>
                      <a:lnTo>
                        <a:pt x="345" y="74"/>
                      </a:lnTo>
                      <a:lnTo>
                        <a:pt x="436" y="57"/>
                      </a:lnTo>
                      <a:lnTo>
                        <a:pt x="475" y="51"/>
                      </a:lnTo>
                      <a:lnTo>
                        <a:pt x="545" y="83"/>
                      </a:lnTo>
                      <a:lnTo>
                        <a:pt x="632" y="85"/>
                      </a:lnTo>
                      <a:lnTo>
                        <a:pt x="698" y="68"/>
                      </a:lnTo>
                      <a:lnTo>
                        <a:pt x="744" y="66"/>
                      </a:lnTo>
                      <a:lnTo>
                        <a:pt x="742" y="100"/>
                      </a:lnTo>
                      <a:lnTo>
                        <a:pt x="679" y="187"/>
                      </a:lnTo>
                      <a:lnTo>
                        <a:pt x="609" y="272"/>
                      </a:lnTo>
                      <a:lnTo>
                        <a:pt x="522" y="374"/>
                      </a:lnTo>
                      <a:lnTo>
                        <a:pt x="459" y="474"/>
                      </a:lnTo>
                      <a:lnTo>
                        <a:pt x="415" y="553"/>
                      </a:lnTo>
                      <a:lnTo>
                        <a:pt x="405" y="678"/>
                      </a:lnTo>
                      <a:lnTo>
                        <a:pt x="397" y="890"/>
                      </a:lnTo>
                      <a:lnTo>
                        <a:pt x="408" y="1077"/>
                      </a:lnTo>
                      <a:lnTo>
                        <a:pt x="439" y="1196"/>
                      </a:lnTo>
                      <a:lnTo>
                        <a:pt x="538" y="1318"/>
                      </a:lnTo>
                      <a:lnTo>
                        <a:pt x="640" y="1438"/>
                      </a:lnTo>
                      <a:lnTo>
                        <a:pt x="672" y="1497"/>
                      </a:lnTo>
                      <a:lnTo>
                        <a:pt x="682" y="1554"/>
                      </a:lnTo>
                      <a:lnTo>
                        <a:pt x="619" y="1588"/>
                      </a:lnTo>
                      <a:lnTo>
                        <a:pt x="468" y="1617"/>
                      </a:lnTo>
                      <a:lnTo>
                        <a:pt x="334" y="1614"/>
                      </a:lnTo>
                      <a:lnTo>
                        <a:pt x="241" y="1597"/>
                      </a:lnTo>
                      <a:lnTo>
                        <a:pt x="149" y="1554"/>
                      </a:lnTo>
                      <a:lnTo>
                        <a:pt x="107" y="1529"/>
                      </a:lnTo>
                      <a:lnTo>
                        <a:pt x="154" y="1427"/>
                      </a:lnTo>
                      <a:lnTo>
                        <a:pt x="211" y="1345"/>
                      </a:lnTo>
                      <a:lnTo>
                        <a:pt x="283" y="1251"/>
                      </a:lnTo>
                      <a:lnTo>
                        <a:pt x="329" y="1146"/>
                      </a:lnTo>
                      <a:lnTo>
                        <a:pt x="350" y="987"/>
                      </a:lnTo>
                      <a:lnTo>
                        <a:pt x="358" y="822"/>
                      </a:lnTo>
                      <a:lnTo>
                        <a:pt x="343" y="663"/>
                      </a:lnTo>
                      <a:lnTo>
                        <a:pt x="329" y="551"/>
                      </a:lnTo>
                      <a:lnTo>
                        <a:pt x="279" y="451"/>
                      </a:lnTo>
                      <a:lnTo>
                        <a:pt x="202" y="357"/>
                      </a:lnTo>
                      <a:lnTo>
                        <a:pt x="115" y="262"/>
                      </a:lnTo>
                      <a:lnTo>
                        <a:pt x="52" y="153"/>
                      </a:lnTo>
                      <a:lnTo>
                        <a:pt x="0" y="93"/>
                      </a:lnTo>
                      <a:lnTo>
                        <a:pt x="0" y="57"/>
                      </a:lnTo>
                      <a:close/>
                    </a:path>
                  </a:pathLst>
                </a:custGeom>
                <a:blipFill rotWithShape="1">
                  <a:blip r:embed="rId3">
                    <a:alphaModFix/>
                  </a:blip>
                  <a:tile algn="tl" flip="none" tx="0" sx="100000" ty="0" sy="100000"/>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5" name="Google Shape;2205;p144"/>
                <p:cNvSpPr/>
                <p:nvPr/>
              </p:nvSpPr>
              <p:spPr>
                <a:xfrm>
                  <a:off x="814" y="2553"/>
                  <a:ext cx="429" cy="789"/>
                </a:xfrm>
                <a:custGeom>
                  <a:rect b="b" l="l" r="r" t="t"/>
                  <a:pathLst>
                    <a:path extrusionOk="0" h="2059" w="974">
                      <a:moveTo>
                        <a:pt x="235" y="2013"/>
                      </a:moveTo>
                      <a:lnTo>
                        <a:pt x="154" y="1965"/>
                      </a:lnTo>
                      <a:lnTo>
                        <a:pt x="83" y="1911"/>
                      </a:lnTo>
                      <a:lnTo>
                        <a:pt x="47" y="1863"/>
                      </a:lnTo>
                      <a:lnTo>
                        <a:pt x="23" y="1800"/>
                      </a:lnTo>
                      <a:lnTo>
                        <a:pt x="13" y="1735"/>
                      </a:lnTo>
                      <a:lnTo>
                        <a:pt x="7" y="1656"/>
                      </a:lnTo>
                      <a:lnTo>
                        <a:pt x="13" y="1563"/>
                      </a:lnTo>
                      <a:lnTo>
                        <a:pt x="21" y="1494"/>
                      </a:lnTo>
                      <a:lnTo>
                        <a:pt x="39" y="1437"/>
                      </a:lnTo>
                      <a:lnTo>
                        <a:pt x="76" y="1375"/>
                      </a:lnTo>
                      <a:lnTo>
                        <a:pt x="117" y="1324"/>
                      </a:lnTo>
                      <a:lnTo>
                        <a:pt x="148" y="1282"/>
                      </a:lnTo>
                      <a:lnTo>
                        <a:pt x="211" y="1234"/>
                      </a:lnTo>
                      <a:lnTo>
                        <a:pt x="263" y="1200"/>
                      </a:lnTo>
                      <a:lnTo>
                        <a:pt x="289" y="1174"/>
                      </a:lnTo>
                      <a:lnTo>
                        <a:pt x="310" y="1132"/>
                      </a:lnTo>
                      <a:lnTo>
                        <a:pt x="325" y="1078"/>
                      </a:lnTo>
                      <a:lnTo>
                        <a:pt x="333" y="1026"/>
                      </a:lnTo>
                      <a:lnTo>
                        <a:pt x="333" y="976"/>
                      </a:lnTo>
                      <a:lnTo>
                        <a:pt x="333" y="928"/>
                      </a:lnTo>
                      <a:lnTo>
                        <a:pt x="325" y="886"/>
                      </a:lnTo>
                      <a:lnTo>
                        <a:pt x="289" y="826"/>
                      </a:lnTo>
                      <a:lnTo>
                        <a:pt x="247" y="780"/>
                      </a:lnTo>
                      <a:lnTo>
                        <a:pt x="208" y="740"/>
                      </a:lnTo>
                      <a:lnTo>
                        <a:pt x="172" y="681"/>
                      </a:lnTo>
                      <a:lnTo>
                        <a:pt x="130" y="618"/>
                      </a:lnTo>
                      <a:lnTo>
                        <a:pt x="78" y="542"/>
                      </a:lnTo>
                      <a:lnTo>
                        <a:pt x="47" y="466"/>
                      </a:lnTo>
                      <a:lnTo>
                        <a:pt x="16" y="391"/>
                      </a:lnTo>
                      <a:lnTo>
                        <a:pt x="0" y="341"/>
                      </a:lnTo>
                      <a:lnTo>
                        <a:pt x="0" y="299"/>
                      </a:lnTo>
                      <a:lnTo>
                        <a:pt x="13" y="259"/>
                      </a:lnTo>
                      <a:lnTo>
                        <a:pt x="28" y="182"/>
                      </a:lnTo>
                      <a:lnTo>
                        <a:pt x="60" y="129"/>
                      </a:lnTo>
                      <a:lnTo>
                        <a:pt x="94" y="89"/>
                      </a:lnTo>
                      <a:lnTo>
                        <a:pt x="130" y="47"/>
                      </a:lnTo>
                      <a:lnTo>
                        <a:pt x="172" y="18"/>
                      </a:lnTo>
                      <a:lnTo>
                        <a:pt x="217" y="3"/>
                      </a:lnTo>
                      <a:lnTo>
                        <a:pt x="325" y="0"/>
                      </a:lnTo>
                      <a:lnTo>
                        <a:pt x="274" y="38"/>
                      </a:lnTo>
                      <a:lnTo>
                        <a:pt x="211" y="60"/>
                      </a:lnTo>
                      <a:lnTo>
                        <a:pt x="146" y="94"/>
                      </a:lnTo>
                      <a:lnTo>
                        <a:pt x="109" y="137"/>
                      </a:lnTo>
                      <a:lnTo>
                        <a:pt x="83" y="179"/>
                      </a:lnTo>
                      <a:lnTo>
                        <a:pt x="67" y="239"/>
                      </a:lnTo>
                      <a:lnTo>
                        <a:pt x="53" y="293"/>
                      </a:lnTo>
                      <a:lnTo>
                        <a:pt x="53" y="349"/>
                      </a:lnTo>
                      <a:lnTo>
                        <a:pt x="83" y="435"/>
                      </a:lnTo>
                      <a:lnTo>
                        <a:pt x="115" y="491"/>
                      </a:lnTo>
                      <a:lnTo>
                        <a:pt x="154" y="560"/>
                      </a:lnTo>
                      <a:lnTo>
                        <a:pt x="185" y="605"/>
                      </a:lnTo>
                      <a:lnTo>
                        <a:pt x="219" y="672"/>
                      </a:lnTo>
                      <a:lnTo>
                        <a:pt x="263" y="724"/>
                      </a:lnTo>
                      <a:lnTo>
                        <a:pt x="310" y="774"/>
                      </a:lnTo>
                      <a:lnTo>
                        <a:pt x="341" y="806"/>
                      </a:lnTo>
                      <a:lnTo>
                        <a:pt x="376" y="868"/>
                      </a:lnTo>
                      <a:lnTo>
                        <a:pt x="380" y="919"/>
                      </a:lnTo>
                      <a:lnTo>
                        <a:pt x="383" y="970"/>
                      </a:lnTo>
                      <a:lnTo>
                        <a:pt x="380" y="1038"/>
                      </a:lnTo>
                      <a:lnTo>
                        <a:pt x="372" y="1090"/>
                      </a:lnTo>
                      <a:lnTo>
                        <a:pt x="357" y="1148"/>
                      </a:lnTo>
                      <a:lnTo>
                        <a:pt x="341" y="1191"/>
                      </a:lnTo>
                      <a:lnTo>
                        <a:pt x="305" y="1230"/>
                      </a:lnTo>
                      <a:lnTo>
                        <a:pt x="270" y="1257"/>
                      </a:lnTo>
                      <a:lnTo>
                        <a:pt x="219" y="1293"/>
                      </a:lnTo>
                      <a:lnTo>
                        <a:pt x="148" y="1352"/>
                      </a:lnTo>
                      <a:lnTo>
                        <a:pt x="115" y="1409"/>
                      </a:lnTo>
                      <a:lnTo>
                        <a:pt x="86" y="1452"/>
                      </a:lnTo>
                      <a:lnTo>
                        <a:pt x="71" y="1494"/>
                      </a:lnTo>
                      <a:lnTo>
                        <a:pt x="60" y="1537"/>
                      </a:lnTo>
                      <a:lnTo>
                        <a:pt x="60" y="1681"/>
                      </a:lnTo>
                      <a:lnTo>
                        <a:pt x="62" y="1743"/>
                      </a:lnTo>
                      <a:lnTo>
                        <a:pt x="71" y="1783"/>
                      </a:lnTo>
                      <a:lnTo>
                        <a:pt x="94" y="1825"/>
                      </a:lnTo>
                      <a:lnTo>
                        <a:pt x="122" y="1869"/>
                      </a:lnTo>
                      <a:lnTo>
                        <a:pt x="164" y="1902"/>
                      </a:lnTo>
                      <a:lnTo>
                        <a:pt x="217" y="1928"/>
                      </a:lnTo>
                      <a:lnTo>
                        <a:pt x="270" y="1965"/>
                      </a:lnTo>
                      <a:lnTo>
                        <a:pt x="318" y="1987"/>
                      </a:lnTo>
                      <a:lnTo>
                        <a:pt x="365" y="2004"/>
                      </a:lnTo>
                      <a:lnTo>
                        <a:pt x="438" y="2007"/>
                      </a:lnTo>
                      <a:lnTo>
                        <a:pt x="586" y="2007"/>
                      </a:lnTo>
                      <a:lnTo>
                        <a:pt x="688" y="1996"/>
                      </a:lnTo>
                      <a:lnTo>
                        <a:pt x="766" y="1974"/>
                      </a:lnTo>
                      <a:lnTo>
                        <a:pt x="802" y="1939"/>
                      </a:lnTo>
                      <a:lnTo>
                        <a:pt x="859" y="1889"/>
                      </a:lnTo>
                      <a:lnTo>
                        <a:pt x="896" y="1843"/>
                      </a:lnTo>
                      <a:lnTo>
                        <a:pt x="919" y="1783"/>
                      </a:lnTo>
                      <a:lnTo>
                        <a:pt x="921" y="1718"/>
                      </a:lnTo>
                      <a:lnTo>
                        <a:pt x="919" y="1673"/>
                      </a:lnTo>
                      <a:lnTo>
                        <a:pt x="898" y="1621"/>
                      </a:lnTo>
                      <a:lnTo>
                        <a:pt x="875" y="1579"/>
                      </a:lnTo>
                      <a:lnTo>
                        <a:pt x="849" y="1523"/>
                      </a:lnTo>
                      <a:lnTo>
                        <a:pt x="794" y="1446"/>
                      </a:lnTo>
                      <a:lnTo>
                        <a:pt x="742" y="1369"/>
                      </a:lnTo>
                      <a:lnTo>
                        <a:pt x="704" y="1310"/>
                      </a:lnTo>
                      <a:lnTo>
                        <a:pt x="649" y="1242"/>
                      </a:lnTo>
                      <a:lnTo>
                        <a:pt x="594" y="1174"/>
                      </a:lnTo>
                      <a:lnTo>
                        <a:pt x="568" y="1123"/>
                      </a:lnTo>
                      <a:lnTo>
                        <a:pt x="547" y="1061"/>
                      </a:lnTo>
                      <a:lnTo>
                        <a:pt x="536" y="1004"/>
                      </a:lnTo>
                      <a:lnTo>
                        <a:pt x="536" y="959"/>
                      </a:lnTo>
                      <a:lnTo>
                        <a:pt x="544" y="891"/>
                      </a:lnTo>
                      <a:lnTo>
                        <a:pt x="563" y="834"/>
                      </a:lnTo>
                      <a:lnTo>
                        <a:pt x="614" y="774"/>
                      </a:lnTo>
                      <a:lnTo>
                        <a:pt x="672" y="712"/>
                      </a:lnTo>
                      <a:lnTo>
                        <a:pt x="739" y="622"/>
                      </a:lnTo>
                      <a:lnTo>
                        <a:pt x="787" y="562"/>
                      </a:lnTo>
                      <a:lnTo>
                        <a:pt x="841" y="477"/>
                      </a:lnTo>
                      <a:lnTo>
                        <a:pt x="859" y="398"/>
                      </a:lnTo>
                      <a:lnTo>
                        <a:pt x="867" y="333"/>
                      </a:lnTo>
                      <a:lnTo>
                        <a:pt x="867" y="264"/>
                      </a:lnTo>
                      <a:lnTo>
                        <a:pt x="849" y="199"/>
                      </a:lnTo>
                      <a:lnTo>
                        <a:pt x="817" y="140"/>
                      </a:lnTo>
                      <a:lnTo>
                        <a:pt x="766" y="80"/>
                      </a:lnTo>
                      <a:lnTo>
                        <a:pt x="727" y="60"/>
                      </a:lnTo>
                      <a:lnTo>
                        <a:pt x="672" y="52"/>
                      </a:lnTo>
                      <a:lnTo>
                        <a:pt x="623" y="43"/>
                      </a:lnTo>
                      <a:lnTo>
                        <a:pt x="274" y="43"/>
                      </a:lnTo>
                      <a:lnTo>
                        <a:pt x="318" y="3"/>
                      </a:lnTo>
                      <a:lnTo>
                        <a:pt x="708" y="10"/>
                      </a:lnTo>
                      <a:lnTo>
                        <a:pt x="766" y="18"/>
                      </a:lnTo>
                      <a:lnTo>
                        <a:pt x="797" y="47"/>
                      </a:lnTo>
                      <a:lnTo>
                        <a:pt x="820" y="72"/>
                      </a:lnTo>
                      <a:lnTo>
                        <a:pt x="864" y="122"/>
                      </a:lnTo>
                      <a:lnTo>
                        <a:pt x="882" y="179"/>
                      </a:lnTo>
                      <a:lnTo>
                        <a:pt x="912" y="239"/>
                      </a:lnTo>
                      <a:lnTo>
                        <a:pt x="914" y="307"/>
                      </a:lnTo>
                      <a:lnTo>
                        <a:pt x="914" y="381"/>
                      </a:lnTo>
                      <a:lnTo>
                        <a:pt x="898" y="448"/>
                      </a:lnTo>
                      <a:lnTo>
                        <a:pt x="867" y="517"/>
                      </a:lnTo>
                      <a:lnTo>
                        <a:pt x="828" y="579"/>
                      </a:lnTo>
                      <a:lnTo>
                        <a:pt x="789" y="635"/>
                      </a:lnTo>
                      <a:lnTo>
                        <a:pt x="724" y="720"/>
                      </a:lnTo>
                      <a:lnTo>
                        <a:pt x="677" y="780"/>
                      </a:lnTo>
                      <a:lnTo>
                        <a:pt x="617" y="851"/>
                      </a:lnTo>
                      <a:lnTo>
                        <a:pt x="591" y="894"/>
                      </a:lnTo>
                      <a:lnTo>
                        <a:pt x="578" y="944"/>
                      </a:lnTo>
                      <a:lnTo>
                        <a:pt x="575" y="996"/>
                      </a:lnTo>
                      <a:lnTo>
                        <a:pt x="594" y="1063"/>
                      </a:lnTo>
                      <a:lnTo>
                        <a:pt x="617" y="1115"/>
                      </a:lnTo>
                      <a:lnTo>
                        <a:pt x="679" y="1208"/>
                      </a:lnTo>
                      <a:lnTo>
                        <a:pt x="742" y="1282"/>
                      </a:lnTo>
                      <a:lnTo>
                        <a:pt x="794" y="1361"/>
                      </a:lnTo>
                      <a:lnTo>
                        <a:pt x="857" y="1452"/>
                      </a:lnTo>
                      <a:lnTo>
                        <a:pt x="912" y="1531"/>
                      </a:lnTo>
                      <a:lnTo>
                        <a:pt x="937" y="1583"/>
                      </a:lnTo>
                      <a:lnTo>
                        <a:pt x="953" y="1648"/>
                      </a:lnTo>
                      <a:lnTo>
                        <a:pt x="974" y="1727"/>
                      </a:lnTo>
                      <a:lnTo>
                        <a:pt x="969" y="1787"/>
                      </a:lnTo>
                      <a:lnTo>
                        <a:pt x="953" y="1843"/>
                      </a:lnTo>
                      <a:lnTo>
                        <a:pt x="914" y="1911"/>
                      </a:lnTo>
                      <a:lnTo>
                        <a:pt x="867" y="1965"/>
                      </a:lnTo>
                      <a:lnTo>
                        <a:pt x="802" y="2016"/>
                      </a:lnTo>
                      <a:lnTo>
                        <a:pt x="742" y="2041"/>
                      </a:lnTo>
                      <a:lnTo>
                        <a:pt x="653" y="2049"/>
                      </a:lnTo>
                      <a:lnTo>
                        <a:pt x="508" y="2056"/>
                      </a:lnTo>
                      <a:lnTo>
                        <a:pt x="365" y="2059"/>
                      </a:lnTo>
                      <a:lnTo>
                        <a:pt x="281" y="2041"/>
                      </a:lnTo>
                      <a:lnTo>
                        <a:pt x="235" y="20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6" name="Google Shape;2206;p144"/>
                <p:cNvSpPr/>
                <p:nvPr/>
              </p:nvSpPr>
              <p:spPr>
                <a:xfrm>
                  <a:off x="774" y="2466"/>
                  <a:ext cx="499" cy="109"/>
                </a:xfrm>
                <a:custGeom>
                  <a:rect b="b" l="l" r="r" t="t"/>
                  <a:pathLst>
                    <a:path extrusionOk="0" h="283" w="1130">
                      <a:moveTo>
                        <a:pt x="137" y="0"/>
                      </a:moveTo>
                      <a:lnTo>
                        <a:pt x="113" y="1"/>
                      </a:lnTo>
                      <a:lnTo>
                        <a:pt x="91" y="8"/>
                      </a:lnTo>
                      <a:lnTo>
                        <a:pt x="70" y="17"/>
                      </a:lnTo>
                      <a:lnTo>
                        <a:pt x="50" y="29"/>
                      </a:lnTo>
                      <a:lnTo>
                        <a:pt x="33" y="46"/>
                      </a:lnTo>
                      <a:lnTo>
                        <a:pt x="19" y="64"/>
                      </a:lnTo>
                      <a:lnTo>
                        <a:pt x="9" y="87"/>
                      </a:lnTo>
                      <a:lnTo>
                        <a:pt x="3" y="108"/>
                      </a:lnTo>
                      <a:lnTo>
                        <a:pt x="0" y="131"/>
                      </a:lnTo>
                      <a:lnTo>
                        <a:pt x="0" y="134"/>
                      </a:lnTo>
                      <a:lnTo>
                        <a:pt x="2" y="158"/>
                      </a:lnTo>
                      <a:lnTo>
                        <a:pt x="7" y="179"/>
                      </a:lnTo>
                      <a:lnTo>
                        <a:pt x="17" y="200"/>
                      </a:lnTo>
                      <a:lnTo>
                        <a:pt x="30" y="220"/>
                      </a:lnTo>
                      <a:lnTo>
                        <a:pt x="46" y="236"/>
                      </a:lnTo>
                      <a:lnTo>
                        <a:pt x="66" y="251"/>
                      </a:lnTo>
                      <a:lnTo>
                        <a:pt x="87" y="260"/>
                      </a:lnTo>
                      <a:lnTo>
                        <a:pt x="109" y="265"/>
                      </a:lnTo>
                      <a:lnTo>
                        <a:pt x="133" y="268"/>
                      </a:lnTo>
                      <a:lnTo>
                        <a:pt x="992" y="283"/>
                      </a:lnTo>
                      <a:lnTo>
                        <a:pt x="1017" y="282"/>
                      </a:lnTo>
                      <a:lnTo>
                        <a:pt x="1039" y="276"/>
                      </a:lnTo>
                      <a:lnTo>
                        <a:pt x="1060" y="266"/>
                      </a:lnTo>
                      <a:lnTo>
                        <a:pt x="1080" y="255"/>
                      </a:lnTo>
                      <a:lnTo>
                        <a:pt x="1096" y="238"/>
                      </a:lnTo>
                      <a:lnTo>
                        <a:pt x="1111" y="219"/>
                      </a:lnTo>
                      <a:lnTo>
                        <a:pt x="1121" y="197"/>
                      </a:lnTo>
                      <a:lnTo>
                        <a:pt x="1127" y="176"/>
                      </a:lnTo>
                      <a:lnTo>
                        <a:pt x="1130" y="153"/>
                      </a:lnTo>
                      <a:lnTo>
                        <a:pt x="1130" y="150"/>
                      </a:lnTo>
                      <a:lnTo>
                        <a:pt x="1128" y="125"/>
                      </a:lnTo>
                      <a:lnTo>
                        <a:pt x="1123" y="104"/>
                      </a:lnTo>
                      <a:lnTo>
                        <a:pt x="1113" y="83"/>
                      </a:lnTo>
                      <a:lnTo>
                        <a:pt x="1100" y="63"/>
                      </a:lnTo>
                      <a:lnTo>
                        <a:pt x="1084" y="48"/>
                      </a:lnTo>
                      <a:lnTo>
                        <a:pt x="1064" y="33"/>
                      </a:lnTo>
                      <a:lnTo>
                        <a:pt x="1043" y="23"/>
                      </a:lnTo>
                      <a:lnTo>
                        <a:pt x="1021" y="18"/>
                      </a:lnTo>
                      <a:lnTo>
                        <a:pt x="997" y="15"/>
                      </a:lnTo>
                      <a:lnTo>
                        <a:pt x="137" y="0"/>
                      </a:lnTo>
                      <a:close/>
                    </a:path>
                  </a:pathLst>
                </a:custGeom>
                <a:solidFill>
                  <a:srgbClr val="996633"/>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144"/>
                <p:cNvSpPr/>
                <p:nvPr/>
              </p:nvSpPr>
              <p:spPr>
                <a:xfrm>
                  <a:off x="770" y="3319"/>
                  <a:ext cx="501" cy="92"/>
                </a:xfrm>
                <a:prstGeom prst="roundRect">
                  <a:avLst>
                    <a:gd fmla="val 49153" name="adj"/>
                  </a:avLst>
                </a:prstGeom>
                <a:solidFill>
                  <a:srgbClr val="996633"/>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08" name="Google Shape;2208;p144"/>
              <p:cNvGrpSpPr/>
              <p:nvPr/>
            </p:nvGrpSpPr>
            <p:grpSpPr>
              <a:xfrm>
                <a:off x="4871" y="2808"/>
                <a:ext cx="432" cy="674"/>
                <a:chOff x="851" y="2700"/>
                <a:chExt cx="667" cy="1154"/>
              </a:xfrm>
            </p:grpSpPr>
            <p:sp>
              <p:nvSpPr>
                <p:cNvPr id="2209" name="Google Shape;2209;p144"/>
                <p:cNvSpPr/>
                <p:nvPr/>
              </p:nvSpPr>
              <p:spPr>
                <a:xfrm>
                  <a:off x="966" y="2957"/>
                  <a:ext cx="241" cy="257"/>
                </a:xfrm>
                <a:custGeom>
                  <a:rect b="b" l="l" r="r" t="t"/>
                  <a:pathLst>
                    <a:path extrusionOk="0" h="515" w="483">
                      <a:moveTo>
                        <a:pt x="114" y="345"/>
                      </a:moveTo>
                      <a:lnTo>
                        <a:pt x="104" y="286"/>
                      </a:lnTo>
                      <a:lnTo>
                        <a:pt x="114" y="203"/>
                      </a:lnTo>
                      <a:lnTo>
                        <a:pt x="155" y="120"/>
                      </a:lnTo>
                      <a:lnTo>
                        <a:pt x="221" y="50"/>
                      </a:lnTo>
                      <a:lnTo>
                        <a:pt x="278" y="21"/>
                      </a:lnTo>
                      <a:lnTo>
                        <a:pt x="347" y="0"/>
                      </a:lnTo>
                      <a:lnTo>
                        <a:pt x="401" y="19"/>
                      </a:lnTo>
                      <a:lnTo>
                        <a:pt x="461" y="62"/>
                      </a:lnTo>
                      <a:lnTo>
                        <a:pt x="479" y="117"/>
                      </a:lnTo>
                      <a:lnTo>
                        <a:pt x="483" y="182"/>
                      </a:lnTo>
                      <a:lnTo>
                        <a:pt x="457" y="275"/>
                      </a:lnTo>
                      <a:lnTo>
                        <a:pt x="397" y="369"/>
                      </a:lnTo>
                      <a:lnTo>
                        <a:pt x="322" y="419"/>
                      </a:lnTo>
                      <a:lnTo>
                        <a:pt x="211" y="416"/>
                      </a:lnTo>
                      <a:lnTo>
                        <a:pt x="151" y="401"/>
                      </a:lnTo>
                      <a:lnTo>
                        <a:pt x="54" y="515"/>
                      </a:lnTo>
                      <a:lnTo>
                        <a:pt x="28" y="508"/>
                      </a:lnTo>
                      <a:lnTo>
                        <a:pt x="0" y="481"/>
                      </a:lnTo>
                      <a:lnTo>
                        <a:pt x="129" y="369"/>
                      </a:lnTo>
                      <a:lnTo>
                        <a:pt x="114" y="345"/>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0" name="Google Shape;2210;p144"/>
                <p:cNvSpPr/>
                <p:nvPr/>
              </p:nvSpPr>
              <p:spPr>
                <a:xfrm>
                  <a:off x="1169" y="3049"/>
                  <a:ext cx="242" cy="434"/>
                </a:xfrm>
                <a:custGeom>
                  <a:rect b="b" l="l" r="r" t="t"/>
                  <a:pathLst>
                    <a:path extrusionOk="0" h="870" w="483">
                      <a:moveTo>
                        <a:pt x="13" y="0"/>
                      </a:moveTo>
                      <a:lnTo>
                        <a:pt x="117" y="12"/>
                      </a:lnTo>
                      <a:lnTo>
                        <a:pt x="189" y="37"/>
                      </a:lnTo>
                      <a:lnTo>
                        <a:pt x="255" y="83"/>
                      </a:lnTo>
                      <a:lnTo>
                        <a:pt x="312" y="148"/>
                      </a:lnTo>
                      <a:lnTo>
                        <a:pt x="363" y="216"/>
                      </a:lnTo>
                      <a:lnTo>
                        <a:pt x="401" y="296"/>
                      </a:lnTo>
                      <a:lnTo>
                        <a:pt x="438" y="401"/>
                      </a:lnTo>
                      <a:lnTo>
                        <a:pt x="467" y="518"/>
                      </a:lnTo>
                      <a:lnTo>
                        <a:pt x="483" y="632"/>
                      </a:lnTo>
                      <a:lnTo>
                        <a:pt x="483" y="703"/>
                      </a:lnTo>
                      <a:lnTo>
                        <a:pt x="476" y="777"/>
                      </a:lnTo>
                      <a:lnTo>
                        <a:pt x="445" y="832"/>
                      </a:lnTo>
                      <a:lnTo>
                        <a:pt x="372" y="863"/>
                      </a:lnTo>
                      <a:lnTo>
                        <a:pt x="303" y="870"/>
                      </a:lnTo>
                      <a:lnTo>
                        <a:pt x="237" y="841"/>
                      </a:lnTo>
                      <a:lnTo>
                        <a:pt x="164" y="771"/>
                      </a:lnTo>
                      <a:lnTo>
                        <a:pt x="136" y="678"/>
                      </a:lnTo>
                      <a:lnTo>
                        <a:pt x="132" y="546"/>
                      </a:lnTo>
                      <a:lnTo>
                        <a:pt x="145" y="465"/>
                      </a:lnTo>
                      <a:lnTo>
                        <a:pt x="173" y="373"/>
                      </a:lnTo>
                      <a:lnTo>
                        <a:pt x="173" y="262"/>
                      </a:lnTo>
                      <a:lnTo>
                        <a:pt x="145" y="194"/>
                      </a:lnTo>
                      <a:lnTo>
                        <a:pt x="95" y="141"/>
                      </a:lnTo>
                      <a:lnTo>
                        <a:pt x="13" y="114"/>
                      </a:lnTo>
                      <a:lnTo>
                        <a:pt x="0" y="64"/>
                      </a:lnTo>
                      <a:lnTo>
                        <a:pt x="9" y="28"/>
                      </a:lnTo>
                      <a:lnTo>
                        <a:pt x="38" y="9"/>
                      </a:lnTo>
                      <a:lnTo>
                        <a:pt x="50" y="0"/>
                      </a:lnTo>
                      <a:lnTo>
                        <a:pt x="13" y="0"/>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1" name="Google Shape;2211;p144"/>
                <p:cNvSpPr/>
                <p:nvPr/>
              </p:nvSpPr>
              <p:spPr>
                <a:xfrm>
                  <a:off x="883" y="2700"/>
                  <a:ext cx="343" cy="365"/>
                </a:xfrm>
                <a:custGeom>
                  <a:rect b="b" l="l" r="r" t="t"/>
                  <a:pathLst>
                    <a:path extrusionOk="0" h="730" w="686">
                      <a:moveTo>
                        <a:pt x="676" y="718"/>
                      </a:moveTo>
                      <a:lnTo>
                        <a:pt x="599" y="730"/>
                      </a:lnTo>
                      <a:lnTo>
                        <a:pt x="514" y="675"/>
                      </a:lnTo>
                      <a:lnTo>
                        <a:pt x="409" y="601"/>
                      </a:lnTo>
                      <a:lnTo>
                        <a:pt x="295" y="469"/>
                      </a:lnTo>
                      <a:lnTo>
                        <a:pt x="222" y="343"/>
                      </a:lnTo>
                      <a:lnTo>
                        <a:pt x="165" y="235"/>
                      </a:lnTo>
                      <a:lnTo>
                        <a:pt x="143" y="152"/>
                      </a:lnTo>
                      <a:lnTo>
                        <a:pt x="96" y="78"/>
                      </a:lnTo>
                      <a:lnTo>
                        <a:pt x="19" y="41"/>
                      </a:lnTo>
                      <a:lnTo>
                        <a:pt x="0" y="13"/>
                      </a:lnTo>
                      <a:lnTo>
                        <a:pt x="28" y="0"/>
                      </a:lnTo>
                      <a:lnTo>
                        <a:pt x="96" y="10"/>
                      </a:lnTo>
                      <a:lnTo>
                        <a:pt x="133" y="41"/>
                      </a:lnTo>
                      <a:lnTo>
                        <a:pt x="181" y="84"/>
                      </a:lnTo>
                      <a:lnTo>
                        <a:pt x="200" y="133"/>
                      </a:lnTo>
                      <a:lnTo>
                        <a:pt x="193" y="179"/>
                      </a:lnTo>
                      <a:lnTo>
                        <a:pt x="193" y="207"/>
                      </a:lnTo>
                      <a:lnTo>
                        <a:pt x="228" y="278"/>
                      </a:lnTo>
                      <a:lnTo>
                        <a:pt x="267" y="348"/>
                      </a:lnTo>
                      <a:lnTo>
                        <a:pt x="314" y="407"/>
                      </a:lnTo>
                      <a:lnTo>
                        <a:pt x="371" y="460"/>
                      </a:lnTo>
                      <a:lnTo>
                        <a:pt x="438" y="524"/>
                      </a:lnTo>
                      <a:lnTo>
                        <a:pt x="533" y="570"/>
                      </a:lnTo>
                      <a:lnTo>
                        <a:pt x="599" y="616"/>
                      </a:lnTo>
                      <a:lnTo>
                        <a:pt x="648" y="653"/>
                      </a:lnTo>
                      <a:lnTo>
                        <a:pt x="686" y="699"/>
                      </a:lnTo>
                      <a:lnTo>
                        <a:pt x="676" y="718"/>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2" name="Google Shape;2212;p144"/>
                <p:cNvSpPr/>
                <p:nvPr/>
              </p:nvSpPr>
              <p:spPr>
                <a:xfrm>
                  <a:off x="851" y="3091"/>
                  <a:ext cx="386" cy="429"/>
                </a:xfrm>
                <a:custGeom>
                  <a:rect b="b" l="l" r="r" t="t"/>
                  <a:pathLst>
                    <a:path extrusionOk="0" h="858" w="772">
                      <a:moveTo>
                        <a:pt x="683" y="149"/>
                      </a:moveTo>
                      <a:lnTo>
                        <a:pt x="667" y="102"/>
                      </a:lnTo>
                      <a:lnTo>
                        <a:pt x="664" y="29"/>
                      </a:lnTo>
                      <a:lnTo>
                        <a:pt x="696" y="0"/>
                      </a:lnTo>
                      <a:lnTo>
                        <a:pt x="749" y="13"/>
                      </a:lnTo>
                      <a:lnTo>
                        <a:pt x="772" y="69"/>
                      </a:lnTo>
                      <a:lnTo>
                        <a:pt x="772" y="133"/>
                      </a:lnTo>
                      <a:lnTo>
                        <a:pt x="762" y="262"/>
                      </a:lnTo>
                      <a:lnTo>
                        <a:pt x="740" y="379"/>
                      </a:lnTo>
                      <a:lnTo>
                        <a:pt x="693" y="489"/>
                      </a:lnTo>
                      <a:lnTo>
                        <a:pt x="562" y="582"/>
                      </a:lnTo>
                      <a:lnTo>
                        <a:pt x="408" y="622"/>
                      </a:lnTo>
                      <a:lnTo>
                        <a:pt x="256" y="655"/>
                      </a:lnTo>
                      <a:lnTo>
                        <a:pt x="180" y="687"/>
                      </a:lnTo>
                      <a:lnTo>
                        <a:pt x="170" y="757"/>
                      </a:lnTo>
                      <a:lnTo>
                        <a:pt x="180" y="844"/>
                      </a:lnTo>
                      <a:lnTo>
                        <a:pt x="151" y="858"/>
                      </a:lnTo>
                      <a:lnTo>
                        <a:pt x="142" y="770"/>
                      </a:lnTo>
                      <a:lnTo>
                        <a:pt x="126" y="767"/>
                      </a:lnTo>
                      <a:lnTo>
                        <a:pt x="69" y="850"/>
                      </a:lnTo>
                      <a:lnTo>
                        <a:pt x="56" y="825"/>
                      </a:lnTo>
                      <a:lnTo>
                        <a:pt x="79" y="778"/>
                      </a:lnTo>
                      <a:lnTo>
                        <a:pt x="107" y="733"/>
                      </a:lnTo>
                      <a:lnTo>
                        <a:pt x="104" y="724"/>
                      </a:lnTo>
                      <a:lnTo>
                        <a:pt x="3" y="733"/>
                      </a:lnTo>
                      <a:lnTo>
                        <a:pt x="0" y="714"/>
                      </a:lnTo>
                      <a:lnTo>
                        <a:pt x="3" y="705"/>
                      </a:lnTo>
                      <a:lnTo>
                        <a:pt x="97" y="693"/>
                      </a:lnTo>
                      <a:lnTo>
                        <a:pt x="107" y="678"/>
                      </a:lnTo>
                      <a:lnTo>
                        <a:pt x="31" y="628"/>
                      </a:lnTo>
                      <a:lnTo>
                        <a:pt x="31" y="619"/>
                      </a:lnTo>
                      <a:lnTo>
                        <a:pt x="56" y="610"/>
                      </a:lnTo>
                      <a:lnTo>
                        <a:pt x="116" y="650"/>
                      </a:lnTo>
                      <a:lnTo>
                        <a:pt x="170" y="650"/>
                      </a:lnTo>
                      <a:lnTo>
                        <a:pt x="250" y="619"/>
                      </a:lnTo>
                      <a:lnTo>
                        <a:pt x="364" y="601"/>
                      </a:lnTo>
                      <a:lnTo>
                        <a:pt x="502" y="564"/>
                      </a:lnTo>
                      <a:lnTo>
                        <a:pt x="589" y="502"/>
                      </a:lnTo>
                      <a:lnTo>
                        <a:pt x="639" y="438"/>
                      </a:lnTo>
                      <a:lnTo>
                        <a:pt x="674" y="326"/>
                      </a:lnTo>
                      <a:lnTo>
                        <a:pt x="683" y="216"/>
                      </a:lnTo>
                      <a:lnTo>
                        <a:pt x="683" y="123"/>
                      </a:lnTo>
                      <a:lnTo>
                        <a:pt x="677" y="115"/>
                      </a:lnTo>
                      <a:lnTo>
                        <a:pt x="683" y="149"/>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144"/>
                <p:cNvSpPr/>
                <p:nvPr/>
              </p:nvSpPr>
              <p:spPr>
                <a:xfrm>
                  <a:off x="1326" y="3378"/>
                  <a:ext cx="192" cy="476"/>
                </a:xfrm>
                <a:custGeom>
                  <a:rect b="b" l="l" r="r" t="t"/>
                  <a:pathLst>
                    <a:path extrusionOk="0" h="953" w="383">
                      <a:moveTo>
                        <a:pt x="32" y="136"/>
                      </a:moveTo>
                      <a:lnTo>
                        <a:pt x="0" y="47"/>
                      </a:lnTo>
                      <a:lnTo>
                        <a:pt x="41" y="0"/>
                      </a:lnTo>
                      <a:lnTo>
                        <a:pt x="98" y="10"/>
                      </a:lnTo>
                      <a:lnTo>
                        <a:pt x="190" y="112"/>
                      </a:lnTo>
                      <a:lnTo>
                        <a:pt x="265" y="229"/>
                      </a:lnTo>
                      <a:lnTo>
                        <a:pt x="316" y="331"/>
                      </a:lnTo>
                      <a:lnTo>
                        <a:pt x="335" y="399"/>
                      </a:lnTo>
                      <a:lnTo>
                        <a:pt x="332" y="463"/>
                      </a:lnTo>
                      <a:lnTo>
                        <a:pt x="284" y="589"/>
                      </a:lnTo>
                      <a:lnTo>
                        <a:pt x="227" y="667"/>
                      </a:lnTo>
                      <a:lnTo>
                        <a:pt x="199" y="728"/>
                      </a:lnTo>
                      <a:lnTo>
                        <a:pt x="190" y="793"/>
                      </a:lnTo>
                      <a:lnTo>
                        <a:pt x="227" y="812"/>
                      </a:lnTo>
                      <a:lnTo>
                        <a:pt x="344" y="852"/>
                      </a:lnTo>
                      <a:lnTo>
                        <a:pt x="383" y="898"/>
                      </a:lnTo>
                      <a:lnTo>
                        <a:pt x="369" y="932"/>
                      </a:lnTo>
                      <a:lnTo>
                        <a:pt x="335" y="953"/>
                      </a:lnTo>
                      <a:lnTo>
                        <a:pt x="303" y="916"/>
                      </a:lnTo>
                      <a:lnTo>
                        <a:pt x="256" y="886"/>
                      </a:lnTo>
                      <a:lnTo>
                        <a:pt x="193" y="843"/>
                      </a:lnTo>
                      <a:lnTo>
                        <a:pt x="133" y="830"/>
                      </a:lnTo>
                      <a:lnTo>
                        <a:pt x="98" y="821"/>
                      </a:lnTo>
                      <a:lnTo>
                        <a:pt x="98" y="784"/>
                      </a:lnTo>
                      <a:lnTo>
                        <a:pt x="142" y="741"/>
                      </a:lnTo>
                      <a:lnTo>
                        <a:pt x="183" y="639"/>
                      </a:lnTo>
                      <a:lnTo>
                        <a:pt x="227" y="565"/>
                      </a:lnTo>
                      <a:lnTo>
                        <a:pt x="256" y="488"/>
                      </a:lnTo>
                      <a:lnTo>
                        <a:pt x="259" y="426"/>
                      </a:lnTo>
                      <a:lnTo>
                        <a:pt x="250" y="377"/>
                      </a:lnTo>
                      <a:lnTo>
                        <a:pt x="202" y="287"/>
                      </a:lnTo>
                      <a:lnTo>
                        <a:pt x="142" y="223"/>
                      </a:lnTo>
                      <a:lnTo>
                        <a:pt x="104" y="182"/>
                      </a:lnTo>
                      <a:lnTo>
                        <a:pt x="32" y="136"/>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4" name="Google Shape;2214;p144"/>
                <p:cNvSpPr/>
                <p:nvPr/>
              </p:nvSpPr>
              <p:spPr>
                <a:xfrm>
                  <a:off x="1118" y="3400"/>
                  <a:ext cx="190" cy="403"/>
                </a:xfrm>
                <a:custGeom>
                  <a:rect b="b" l="l" r="r" t="t"/>
                  <a:pathLst>
                    <a:path extrusionOk="0" h="806" w="378">
                      <a:moveTo>
                        <a:pt x="199" y="166"/>
                      </a:moveTo>
                      <a:lnTo>
                        <a:pt x="255" y="64"/>
                      </a:lnTo>
                      <a:lnTo>
                        <a:pt x="312" y="0"/>
                      </a:lnTo>
                      <a:lnTo>
                        <a:pt x="347" y="0"/>
                      </a:lnTo>
                      <a:lnTo>
                        <a:pt x="378" y="18"/>
                      </a:lnTo>
                      <a:lnTo>
                        <a:pt x="375" y="76"/>
                      </a:lnTo>
                      <a:lnTo>
                        <a:pt x="337" y="131"/>
                      </a:lnTo>
                      <a:lnTo>
                        <a:pt x="281" y="184"/>
                      </a:lnTo>
                      <a:lnTo>
                        <a:pt x="246" y="279"/>
                      </a:lnTo>
                      <a:lnTo>
                        <a:pt x="233" y="316"/>
                      </a:lnTo>
                      <a:lnTo>
                        <a:pt x="237" y="390"/>
                      </a:lnTo>
                      <a:lnTo>
                        <a:pt x="293" y="535"/>
                      </a:lnTo>
                      <a:lnTo>
                        <a:pt x="337" y="664"/>
                      </a:lnTo>
                      <a:lnTo>
                        <a:pt x="375" y="722"/>
                      </a:lnTo>
                      <a:lnTo>
                        <a:pt x="369" y="765"/>
                      </a:lnTo>
                      <a:lnTo>
                        <a:pt x="331" y="774"/>
                      </a:lnTo>
                      <a:lnTo>
                        <a:pt x="246" y="760"/>
                      </a:lnTo>
                      <a:lnTo>
                        <a:pt x="205" y="760"/>
                      </a:lnTo>
                      <a:lnTo>
                        <a:pt x="139" y="787"/>
                      </a:lnTo>
                      <a:lnTo>
                        <a:pt x="72" y="806"/>
                      </a:lnTo>
                      <a:lnTo>
                        <a:pt x="35" y="797"/>
                      </a:lnTo>
                      <a:lnTo>
                        <a:pt x="0" y="760"/>
                      </a:lnTo>
                      <a:lnTo>
                        <a:pt x="72" y="738"/>
                      </a:lnTo>
                      <a:lnTo>
                        <a:pt x="151" y="722"/>
                      </a:lnTo>
                      <a:lnTo>
                        <a:pt x="233" y="722"/>
                      </a:lnTo>
                      <a:lnTo>
                        <a:pt x="281" y="728"/>
                      </a:lnTo>
                      <a:lnTo>
                        <a:pt x="309" y="728"/>
                      </a:lnTo>
                      <a:lnTo>
                        <a:pt x="303" y="691"/>
                      </a:lnTo>
                      <a:lnTo>
                        <a:pt x="252" y="565"/>
                      </a:lnTo>
                      <a:lnTo>
                        <a:pt x="205" y="436"/>
                      </a:lnTo>
                      <a:lnTo>
                        <a:pt x="186" y="362"/>
                      </a:lnTo>
                      <a:lnTo>
                        <a:pt x="180" y="279"/>
                      </a:lnTo>
                      <a:lnTo>
                        <a:pt x="186" y="220"/>
                      </a:lnTo>
                      <a:lnTo>
                        <a:pt x="199" y="166"/>
                      </a:lnTo>
                      <a:close/>
                    </a:path>
                  </a:pathLst>
                </a:custGeom>
                <a:solidFill>
                  <a:schemeClr val="accent1"/>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sp>
        <p:nvSpPr>
          <p:cNvPr id="2215" name="Google Shape;2215;p144"/>
          <p:cNvSpPr/>
          <p:nvPr/>
        </p:nvSpPr>
        <p:spPr>
          <a:xfrm>
            <a:off x="2714612" y="3143248"/>
            <a:ext cx="3571900" cy="2928958"/>
          </a:xfrm>
          <a:prstGeom prst="triangle">
            <a:avLst>
              <a:gd fmla="val 50000"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2000"/>
                                        <p:tgtEl>
                                          <p:spTgt spid="2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2000"/>
                                        <p:tgtEl>
                                          <p:spTgt spid="2172"/>
                                        </p:tgtEl>
                                      </p:cBhvr>
                                    </p:animEffect>
                                  </p:childTnLst>
                                </p:cTn>
                              </p:par>
                              <p:par>
                                <p:cTn fill="hold" nodeType="with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2000"/>
                                        <p:tgtEl>
                                          <p:spTgt spid="2196"/>
                                        </p:tgtEl>
                                      </p:cBhvr>
                                    </p:animEffect>
                                  </p:childTnLst>
                                </p:cTn>
                              </p:par>
                              <p:par>
                                <p:cTn fill="hold" nodeType="with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20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2000"/>
                                        <p:tgtEl>
                                          <p:spTgt spid="2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Relations between Requirements, Customer and the System</a:t>
            </a:r>
            <a:endParaRPr sz="3600"/>
          </a:p>
        </p:txBody>
      </p:sp>
      <p:grpSp>
        <p:nvGrpSpPr>
          <p:cNvPr id="2222" name="Google Shape;2222;p145"/>
          <p:cNvGrpSpPr/>
          <p:nvPr/>
        </p:nvGrpSpPr>
        <p:grpSpPr>
          <a:xfrm>
            <a:off x="284149" y="1722437"/>
            <a:ext cx="1922462" cy="1358900"/>
            <a:chOff x="156" y="1056"/>
            <a:chExt cx="1211" cy="856"/>
          </a:xfrm>
        </p:grpSpPr>
        <p:grpSp>
          <p:nvGrpSpPr>
            <p:cNvPr id="2223" name="Google Shape;2223;p145"/>
            <p:cNvGrpSpPr/>
            <p:nvPr/>
          </p:nvGrpSpPr>
          <p:grpSpPr>
            <a:xfrm>
              <a:off x="156" y="1141"/>
              <a:ext cx="678" cy="771"/>
              <a:chOff x="156" y="1304"/>
              <a:chExt cx="678" cy="771"/>
            </a:xfrm>
          </p:grpSpPr>
          <p:sp>
            <p:nvSpPr>
              <p:cNvPr id="2224" name="Google Shape;2224;p145"/>
              <p:cNvSpPr/>
              <p:nvPr/>
            </p:nvSpPr>
            <p:spPr>
              <a:xfrm>
                <a:off x="393" y="1304"/>
                <a:ext cx="151" cy="194"/>
              </a:xfrm>
              <a:custGeom>
                <a:rect b="b" l="l" r="r" t="t"/>
                <a:pathLst>
                  <a:path extrusionOk="0" h="582" w="453">
                    <a:moveTo>
                      <a:pt x="116" y="268"/>
                    </a:moveTo>
                    <a:lnTo>
                      <a:pt x="151" y="152"/>
                    </a:lnTo>
                    <a:lnTo>
                      <a:pt x="209" y="58"/>
                    </a:lnTo>
                    <a:lnTo>
                      <a:pt x="267" y="12"/>
                    </a:lnTo>
                    <a:lnTo>
                      <a:pt x="337" y="0"/>
                    </a:lnTo>
                    <a:lnTo>
                      <a:pt x="384" y="12"/>
                    </a:lnTo>
                    <a:lnTo>
                      <a:pt x="442" y="47"/>
                    </a:lnTo>
                    <a:lnTo>
                      <a:pt x="453" y="128"/>
                    </a:lnTo>
                    <a:lnTo>
                      <a:pt x="453" y="244"/>
                    </a:lnTo>
                    <a:lnTo>
                      <a:pt x="406" y="372"/>
                    </a:lnTo>
                    <a:lnTo>
                      <a:pt x="337" y="454"/>
                    </a:lnTo>
                    <a:lnTo>
                      <a:pt x="302" y="501"/>
                    </a:lnTo>
                    <a:lnTo>
                      <a:pt x="244" y="535"/>
                    </a:lnTo>
                    <a:lnTo>
                      <a:pt x="197" y="523"/>
                    </a:lnTo>
                    <a:lnTo>
                      <a:pt x="163" y="512"/>
                    </a:lnTo>
                    <a:lnTo>
                      <a:pt x="128" y="477"/>
                    </a:lnTo>
                    <a:lnTo>
                      <a:pt x="23" y="582"/>
                    </a:lnTo>
                    <a:lnTo>
                      <a:pt x="0" y="512"/>
                    </a:lnTo>
                    <a:lnTo>
                      <a:pt x="105" y="407"/>
                    </a:lnTo>
                    <a:lnTo>
                      <a:pt x="116" y="268"/>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5" name="Google Shape;2225;p145"/>
              <p:cNvSpPr/>
              <p:nvPr/>
            </p:nvSpPr>
            <p:spPr>
              <a:xfrm>
                <a:off x="431" y="1502"/>
                <a:ext cx="97" cy="259"/>
              </a:xfrm>
              <a:custGeom>
                <a:rect b="b" l="l" r="r" t="t"/>
                <a:pathLst>
                  <a:path extrusionOk="0" h="779" w="291">
                    <a:moveTo>
                      <a:pt x="94" y="23"/>
                    </a:moveTo>
                    <a:lnTo>
                      <a:pt x="152" y="0"/>
                    </a:lnTo>
                    <a:lnTo>
                      <a:pt x="222" y="23"/>
                    </a:lnTo>
                    <a:lnTo>
                      <a:pt x="269" y="105"/>
                    </a:lnTo>
                    <a:lnTo>
                      <a:pt x="291" y="233"/>
                    </a:lnTo>
                    <a:lnTo>
                      <a:pt x="291" y="430"/>
                    </a:lnTo>
                    <a:lnTo>
                      <a:pt x="256" y="581"/>
                    </a:lnTo>
                    <a:lnTo>
                      <a:pt x="222" y="698"/>
                    </a:lnTo>
                    <a:lnTo>
                      <a:pt x="128" y="779"/>
                    </a:lnTo>
                    <a:lnTo>
                      <a:pt x="47" y="767"/>
                    </a:lnTo>
                    <a:lnTo>
                      <a:pt x="0" y="662"/>
                    </a:lnTo>
                    <a:lnTo>
                      <a:pt x="36" y="546"/>
                    </a:lnTo>
                    <a:lnTo>
                      <a:pt x="70" y="441"/>
                    </a:lnTo>
                    <a:lnTo>
                      <a:pt x="81" y="337"/>
                    </a:lnTo>
                    <a:lnTo>
                      <a:pt x="70" y="197"/>
                    </a:lnTo>
                    <a:lnTo>
                      <a:pt x="70" y="70"/>
                    </a:lnTo>
                    <a:lnTo>
                      <a:pt x="94" y="23"/>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6" name="Google Shape;2226;p145"/>
              <p:cNvSpPr/>
              <p:nvPr/>
            </p:nvSpPr>
            <p:spPr>
              <a:xfrm>
                <a:off x="156" y="1505"/>
                <a:ext cx="314" cy="198"/>
              </a:xfrm>
              <a:custGeom>
                <a:rect b="b" l="l" r="r" t="t"/>
                <a:pathLst>
                  <a:path extrusionOk="0" h="593" w="942">
                    <a:moveTo>
                      <a:pt x="767" y="93"/>
                    </a:moveTo>
                    <a:lnTo>
                      <a:pt x="837" y="23"/>
                    </a:lnTo>
                    <a:lnTo>
                      <a:pt x="895" y="0"/>
                    </a:lnTo>
                    <a:lnTo>
                      <a:pt x="930" y="12"/>
                    </a:lnTo>
                    <a:lnTo>
                      <a:pt x="942" y="58"/>
                    </a:lnTo>
                    <a:lnTo>
                      <a:pt x="930" y="104"/>
                    </a:lnTo>
                    <a:lnTo>
                      <a:pt x="906" y="116"/>
                    </a:lnTo>
                    <a:lnTo>
                      <a:pt x="791" y="186"/>
                    </a:lnTo>
                    <a:lnTo>
                      <a:pt x="675" y="267"/>
                    </a:lnTo>
                    <a:lnTo>
                      <a:pt x="581" y="325"/>
                    </a:lnTo>
                    <a:lnTo>
                      <a:pt x="465" y="372"/>
                    </a:lnTo>
                    <a:lnTo>
                      <a:pt x="325" y="419"/>
                    </a:lnTo>
                    <a:lnTo>
                      <a:pt x="302" y="442"/>
                    </a:lnTo>
                    <a:lnTo>
                      <a:pt x="337" y="569"/>
                    </a:lnTo>
                    <a:lnTo>
                      <a:pt x="314" y="569"/>
                    </a:lnTo>
                    <a:lnTo>
                      <a:pt x="267" y="477"/>
                    </a:lnTo>
                    <a:lnTo>
                      <a:pt x="244" y="477"/>
                    </a:lnTo>
                    <a:lnTo>
                      <a:pt x="186" y="593"/>
                    </a:lnTo>
                    <a:lnTo>
                      <a:pt x="151" y="593"/>
                    </a:lnTo>
                    <a:lnTo>
                      <a:pt x="198" y="477"/>
                    </a:lnTo>
                    <a:lnTo>
                      <a:pt x="186" y="442"/>
                    </a:lnTo>
                    <a:lnTo>
                      <a:pt x="0" y="453"/>
                    </a:lnTo>
                    <a:lnTo>
                      <a:pt x="0" y="419"/>
                    </a:lnTo>
                    <a:lnTo>
                      <a:pt x="175" y="395"/>
                    </a:lnTo>
                    <a:lnTo>
                      <a:pt x="186" y="372"/>
                    </a:lnTo>
                    <a:lnTo>
                      <a:pt x="93" y="303"/>
                    </a:lnTo>
                    <a:lnTo>
                      <a:pt x="128" y="290"/>
                    </a:lnTo>
                    <a:lnTo>
                      <a:pt x="244" y="348"/>
                    </a:lnTo>
                    <a:lnTo>
                      <a:pt x="314" y="348"/>
                    </a:lnTo>
                    <a:lnTo>
                      <a:pt x="430" y="337"/>
                    </a:lnTo>
                    <a:lnTo>
                      <a:pt x="500" y="303"/>
                    </a:lnTo>
                    <a:lnTo>
                      <a:pt x="616" y="244"/>
                    </a:lnTo>
                    <a:lnTo>
                      <a:pt x="709" y="151"/>
                    </a:lnTo>
                    <a:lnTo>
                      <a:pt x="767" y="93"/>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7" name="Google Shape;2227;p145"/>
              <p:cNvSpPr/>
              <p:nvPr/>
            </p:nvSpPr>
            <p:spPr>
              <a:xfrm>
                <a:off x="485" y="1428"/>
                <a:ext cx="349" cy="109"/>
              </a:xfrm>
              <a:custGeom>
                <a:rect b="b" l="l" r="r" t="t"/>
                <a:pathLst>
                  <a:path extrusionOk="0" h="326" w="1046">
                    <a:moveTo>
                      <a:pt x="0" y="256"/>
                    </a:moveTo>
                    <a:lnTo>
                      <a:pt x="12" y="210"/>
                    </a:lnTo>
                    <a:lnTo>
                      <a:pt x="163" y="151"/>
                    </a:lnTo>
                    <a:lnTo>
                      <a:pt x="326" y="93"/>
                    </a:lnTo>
                    <a:lnTo>
                      <a:pt x="582" y="58"/>
                    </a:lnTo>
                    <a:lnTo>
                      <a:pt x="814" y="69"/>
                    </a:lnTo>
                    <a:lnTo>
                      <a:pt x="896" y="69"/>
                    </a:lnTo>
                    <a:lnTo>
                      <a:pt x="1023" y="0"/>
                    </a:lnTo>
                    <a:lnTo>
                      <a:pt x="1046" y="23"/>
                    </a:lnTo>
                    <a:lnTo>
                      <a:pt x="931" y="116"/>
                    </a:lnTo>
                    <a:lnTo>
                      <a:pt x="837" y="210"/>
                    </a:lnTo>
                    <a:lnTo>
                      <a:pt x="779" y="303"/>
                    </a:lnTo>
                    <a:lnTo>
                      <a:pt x="745" y="268"/>
                    </a:lnTo>
                    <a:lnTo>
                      <a:pt x="756" y="210"/>
                    </a:lnTo>
                    <a:lnTo>
                      <a:pt x="768" y="140"/>
                    </a:lnTo>
                    <a:lnTo>
                      <a:pt x="709" y="128"/>
                    </a:lnTo>
                    <a:lnTo>
                      <a:pt x="582" y="116"/>
                    </a:lnTo>
                    <a:lnTo>
                      <a:pt x="477" y="116"/>
                    </a:lnTo>
                    <a:lnTo>
                      <a:pt x="314" y="163"/>
                    </a:lnTo>
                    <a:lnTo>
                      <a:pt x="151" y="256"/>
                    </a:lnTo>
                    <a:lnTo>
                      <a:pt x="0" y="326"/>
                    </a:lnTo>
                    <a:lnTo>
                      <a:pt x="0" y="256"/>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8" name="Google Shape;2228;p145"/>
              <p:cNvSpPr/>
              <p:nvPr/>
            </p:nvSpPr>
            <p:spPr>
              <a:xfrm>
                <a:off x="450" y="1691"/>
                <a:ext cx="105" cy="349"/>
              </a:xfrm>
              <a:custGeom>
                <a:rect b="b" l="l" r="r" t="t"/>
                <a:pathLst>
                  <a:path extrusionOk="0" h="1045" w="314">
                    <a:moveTo>
                      <a:pt x="93" y="0"/>
                    </a:moveTo>
                    <a:lnTo>
                      <a:pt x="151" y="23"/>
                    </a:lnTo>
                    <a:lnTo>
                      <a:pt x="198" y="139"/>
                    </a:lnTo>
                    <a:lnTo>
                      <a:pt x="222" y="267"/>
                    </a:lnTo>
                    <a:lnTo>
                      <a:pt x="233" y="441"/>
                    </a:lnTo>
                    <a:lnTo>
                      <a:pt x="187" y="627"/>
                    </a:lnTo>
                    <a:lnTo>
                      <a:pt x="117" y="789"/>
                    </a:lnTo>
                    <a:lnTo>
                      <a:pt x="128" y="847"/>
                    </a:lnTo>
                    <a:lnTo>
                      <a:pt x="292" y="929"/>
                    </a:lnTo>
                    <a:lnTo>
                      <a:pt x="314" y="975"/>
                    </a:lnTo>
                    <a:lnTo>
                      <a:pt x="222" y="1045"/>
                    </a:lnTo>
                    <a:lnTo>
                      <a:pt x="175" y="1010"/>
                    </a:lnTo>
                    <a:lnTo>
                      <a:pt x="82" y="905"/>
                    </a:lnTo>
                    <a:lnTo>
                      <a:pt x="0" y="847"/>
                    </a:lnTo>
                    <a:lnTo>
                      <a:pt x="0" y="813"/>
                    </a:lnTo>
                    <a:lnTo>
                      <a:pt x="46" y="743"/>
                    </a:lnTo>
                    <a:lnTo>
                      <a:pt x="117" y="638"/>
                    </a:lnTo>
                    <a:lnTo>
                      <a:pt x="164" y="475"/>
                    </a:lnTo>
                    <a:lnTo>
                      <a:pt x="164" y="267"/>
                    </a:lnTo>
                    <a:lnTo>
                      <a:pt x="128" y="150"/>
                    </a:lnTo>
                    <a:lnTo>
                      <a:pt x="82" y="92"/>
                    </a:lnTo>
                    <a:lnTo>
                      <a:pt x="93" y="0"/>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9" name="Google Shape;2229;p145"/>
              <p:cNvSpPr/>
              <p:nvPr/>
            </p:nvSpPr>
            <p:spPr>
              <a:xfrm>
                <a:off x="326" y="1695"/>
                <a:ext cx="140" cy="380"/>
              </a:xfrm>
              <a:custGeom>
                <a:rect b="b" l="l" r="r" t="t"/>
                <a:pathLst>
                  <a:path extrusionOk="0" h="1139" w="420">
                    <a:moveTo>
                      <a:pt x="222" y="139"/>
                    </a:moveTo>
                    <a:lnTo>
                      <a:pt x="269" y="35"/>
                    </a:lnTo>
                    <a:lnTo>
                      <a:pt x="385" y="0"/>
                    </a:lnTo>
                    <a:lnTo>
                      <a:pt x="420" y="57"/>
                    </a:lnTo>
                    <a:lnTo>
                      <a:pt x="338" y="151"/>
                    </a:lnTo>
                    <a:lnTo>
                      <a:pt x="291" y="209"/>
                    </a:lnTo>
                    <a:lnTo>
                      <a:pt x="280" y="325"/>
                    </a:lnTo>
                    <a:lnTo>
                      <a:pt x="257" y="522"/>
                    </a:lnTo>
                    <a:lnTo>
                      <a:pt x="269" y="778"/>
                    </a:lnTo>
                    <a:lnTo>
                      <a:pt x="280" y="894"/>
                    </a:lnTo>
                    <a:lnTo>
                      <a:pt x="304" y="941"/>
                    </a:lnTo>
                    <a:lnTo>
                      <a:pt x="291" y="987"/>
                    </a:lnTo>
                    <a:lnTo>
                      <a:pt x="210" y="1023"/>
                    </a:lnTo>
                    <a:lnTo>
                      <a:pt x="83" y="1139"/>
                    </a:lnTo>
                    <a:lnTo>
                      <a:pt x="36" y="1139"/>
                    </a:lnTo>
                    <a:lnTo>
                      <a:pt x="0" y="1046"/>
                    </a:lnTo>
                    <a:lnTo>
                      <a:pt x="83" y="987"/>
                    </a:lnTo>
                    <a:lnTo>
                      <a:pt x="187" y="952"/>
                    </a:lnTo>
                    <a:lnTo>
                      <a:pt x="233" y="929"/>
                    </a:lnTo>
                    <a:lnTo>
                      <a:pt x="222" y="824"/>
                    </a:lnTo>
                    <a:lnTo>
                      <a:pt x="199" y="592"/>
                    </a:lnTo>
                    <a:lnTo>
                      <a:pt x="187" y="395"/>
                    </a:lnTo>
                    <a:lnTo>
                      <a:pt x="199" y="232"/>
                    </a:lnTo>
                    <a:lnTo>
                      <a:pt x="222" y="139"/>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30" name="Google Shape;2230;p145"/>
            <p:cNvGrpSpPr/>
            <p:nvPr/>
          </p:nvGrpSpPr>
          <p:grpSpPr>
            <a:xfrm>
              <a:off x="645" y="1056"/>
              <a:ext cx="722" cy="817"/>
              <a:chOff x="645" y="1219"/>
              <a:chExt cx="722" cy="817"/>
            </a:xfrm>
          </p:grpSpPr>
          <p:sp>
            <p:nvSpPr>
              <p:cNvPr id="2231" name="Google Shape;2231;p145"/>
              <p:cNvSpPr/>
              <p:nvPr/>
            </p:nvSpPr>
            <p:spPr>
              <a:xfrm>
                <a:off x="645" y="1219"/>
                <a:ext cx="722" cy="817"/>
              </a:xfrm>
              <a:custGeom>
                <a:rect b="b" l="l" r="r" t="t"/>
                <a:pathLst>
                  <a:path extrusionOk="0" h="2451" w="2164">
                    <a:moveTo>
                      <a:pt x="756" y="454"/>
                    </a:moveTo>
                    <a:lnTo>
                      <a:pt x="629" y="570"/>
                    </a:lnTo>
                    <a:lnTo>
                      <a:pt x="477" y="686"/>
                    </a:lnTo>
                    <a:lnTo>
                      <a:pt x="315" y="872"/>
                    </a:lnTo>
                    <a:lnTo>
                      <a:pt x="140" y="1116"/>
                    </a:lnTo>
                    <a:lnTo>
                      <a:pt x="47" y="1324"/>
                    </a:lnTo>
                    <a:lnTo>
                      <a:pt x="0" y="1487"/>
                    </a:lnTo>
                    <a:lnTo>
                      <a:pt x="0" y="1591"/>
                    </a:lnTo>
                    <a:lnTo>
                      <a:pt x="12" y="1812"/>
                    </a:lnTo>
                    <a:lnTo>
                      <a:pt x="47" y="1975"/>
                    </a:lnTo>
                    <a:lnTo>
                      <a:pt x="140" y="2079"/>
                    </a:lnTo>
                    <a:lnTo>
                      <a:pt x="326" y="2208"/>
                    </a:lnTo>
                    <a:lnTo>
                      <a:pt x="501" y="2289"/>
                    </a:lnTo>
                    <a:lnTo>
                      <a:pt x="721" y="2370"/>
                    </a:lnTo>
                    <a:lnTo>
                      <a:pt x="849" y="2416"/>
                    </a:lnTo>
                    <a:lnTo>
                      <a:pt x="1070" y="2451"/>
                    </a:lnTo>
                    <a:lnTo>
                      <a:pt x="1407" y="2416"/>
                    </a:lnTo>
                    <a:lnTo>
                      <a:pt x="1698" y="2335"/>
                    </a:lnTo>
                    <a:lnTo>
                      <a:pt x="1884" y="2219"/>
                    </a:lnTo>
                    <a:lnTo>
                      <a:pt x="2001" y="2092"/>
                    </a:lnTo>
                    <a:lnTo>
                      <a:pt x="2070" y="1964"/>
                    </a:lnTo>
                    <a:lnTo>
                      <a:pt x="2140" y="1801"/>
                    </a:lnTo>
                    <a:lnTo>
                      <a:pt x="2164" y="1615"/>
                    </a:lnTo>
                    <a:lnTo>
                      <a:pt x="2164" y="1360"/>
                    </a:lnTo>
                    <a:lnTo>
                      <a:pt x="2117" y="1197"/>
                    </a:lnTo>
                    <a:lnTo>
                      <a:pt x="2024" y="1022"/>
                    </a:lnTo>
                    <a:lnTo>
                      <a:pt x="1896" y="860"/>
                    </a:lnTo>
                    <a:lnTo>
                      <a:pt x="1756" y="732"/>
                    </a:lnTo>
                    <a:lnTo>
                      <a:pt x="1617" y="628"/>
                    </a:lnTo>
                    <a:lnTo>
                      <a:pt x="1419" y="535"/>
                    </a:lnTo>
                    <a:lnTo>
                      <a:pt x="1407" y="476"/>
                    </a:lnTo>
                    <a:lnTo>
                      <a:pt x="1582" y="291"/>
                    </a:lnTo>
                    <a:lnTo>
                      <a:pt x="1593" y="174"/>
                    </a:lnTo>
                    <a:lnTo>
                      <a:pt x="1396" y="291"/>
                    </a:lnTo>
                    <a:lnTo>
                      <a:pt x="1465" y="82"/>
                    </a:lnTo>
                    <a:lnTo>
                      <a:pt x="1443" y="71"/>
                    </a:lnTo>
                    <a:lnTo>
                      <a:pt x="1373" y="71"/>
                    </a:lnTo>
                    <a:lnTo>
                      <a:pt x="1256" y="210"/>
                    </a:lnTo>
                    <a:lnTo>
                      <a:pt x="1187" y="291"/>
                    </a:lnTo>
                    <a:lnTo>
                      <a:pt x="1210" y="140"/>
                    </a:lnTo>
                    <a:lnTo>
                      <a:pt x="1256" y="24"/>
                    </a:lnTo>
                    <a:lnTo>
                      <a:pt x="1221" y="0"/>
                    </a:lnTo>
                    <a:lnTo>
                      <a:pt x="1140" y="71"/>
                    </a:lnTo>
                    <a:lnTo>
                      <a:pt x="1059" y="244"/>
                    </a:lnTo>
                    <a:lnTo>
                      <a:pt x="1024" y="152"/>
                    </a:lnTo>
                    <a:lnTo>
                      <a:pt x="954" y="116"/>
                    </a:lnTo>
                    <a:lnTo>
                      <a:pt x="907" y="232"/>
                    </a:lnTo>
                    <a:lnTo>
                      <a:pt x="896" y="302"/>
                    </a:lnTo>
                    <a:lnTo>
                      <a:pt x="768" y="140"/>
                    </a:lnTo>
                    <a:lnTo>
                      <a:pt x="605" y="12"/>
                    </a:lnTo>
                    <a:lnTo>
                      <a:pt x="559" y="35"/>
                    </a:lnTo>
                    <a:lnTo>
                      <a:pt x="547" y="105"/>
                    </a:lnTo>
                    <a:lnTo>
                      <a:pt x="605" y="210"/>
                    </a:lnTo>
                    <a:lnTo>
                      <a:pt x="674" y="337"/>
                    </a:lnTo>
                    <a:lnTo>
                      <a:pt x="849" y="558"/>
                    </a:lnTo>
                    <a:lnTo>
                      <a:pt x="826" y="604"/>
                    </a:lnTo>
                    <a:lnTo>
                      <a:pt x="791" y="628"/>
                    </a:lnTo>
                    <a:lnTo>
                      <a:pt x="815" y="674"/>
                    </a:lnTo>
                    <a:lnTo>
                      <a:pt x="965" y="732"/>
                    </a:lnTo>
                    <a:lnTo>
                      <a:pt x="1210" y="732"/>
                    </a:lnTo>
                    <a:lnTo>
                      <a:pt x="1419" y="709"/>
                    </a:lnTo>
                    <a:lnTo>
                      <a:pt x="1489" y="639"/>
                    </a:lnTo>
                    <a:lnTo>
                      <a:pt x="1443" y="617"/>
                    </a:lnTo>
                    <a:lnTo>
                      <a:pt x="1396" y="651"/>
                    </a:lnTo>
                    <a:lnTo>
                      <a:pt x="1268" y="662"/>
                    </a:lnTo>
                    <a:lnTo>
                      <a:pt x="1140" y="686"/>
                    </a:lnTo>
                    <a:lnTo>
                      <a:pt x="1001" y="662"/>
                    </a:lnTo>
                    <a:lnTo>
                      <a:pt x="1210" y="639"/>
                    </a:lnTo>
                    <a:lnTo>
                      <a:pt x="1349" y="593"/>
                    </a:lnTo>
                    <a:lnTo>
                      <a:pt x="1373" y="570"/>
                    </a:lnTo>
                    <a:lnTo>
                      <a:pt x="1315" y="546"/>
                    </a:lnTo>
                    <a:lnTo>
                      <a:pt x="1245" y="581"/>
                    </a:lnTo>
                    <a:lnTo>
                      <a:pt x="1082" y="604"/>
                    </a:lnTo>
                    <a:lnTo>
                      <a:pt x="965" y="593"/>
                    </a:lnTo>
                    <a:lnTo>
                      <a:pt x="907" y="570"/>
                    </a:lnTo>
                    <a:lnTo>
                      <a:pt x="931" y="512"/>
                    </a:lnTo>
                    <a:lnTo>
                      <a:pt x="826" y="431"/>
                    </a:lnTo>
                    <a:lnTo>
                      <a:pt x="721" y="326"/>
                    </a:lnTo>
                    <a:lnTo>
                      <a:pt x="663" y="221"/>
                    </a:lnTo>
                    <a:lnTo>
                      <a:pt x="640" y="152"/>
                    </a:lnTo>
                    <a:lnTo>
                      <a:pt x="640" y="129"/>
                    </a:lnTo>
                    <a:lnTo>
                      <a:pt x="663" y="129"/>
                    </a:lnTo>
                    <a:lnTo>
                      <a:pt x="721" y="174"/>
                    </a:lnTo>
                    <a:lnTo>
                      <a:pt x="802" y="279"/>
                    </a:lnTo>
                    <a:lnTo>
                      <a:pt x="907" y="407"/>
                    </a:lnTo>
                    <a:lnTo>
                      <a:pt x="931" y="442"/>
                    </a:lnTo>
                    <a:lnTo>
                      <a:pt x="977" y="418"/>
                    </a:lnTo>
                    <a:lnTo>
                      <a:pt x="954" y="349"/>
                    </a:lnTo>
                    <a:lnTo>
                      <a:pt x="965" y="302"/>
                    </a:lnTo>
                    <a:lnTo>
                      <a:pt x="977" y="244"/>
                    </a:lnTo>
                    <a:lnTo>
                      <a:pt x="1001" y="244"/>
                    </a:lnTo>
                    <a:lnTo>
                      <a:pt x="1024" y="314"/>
                    </a:lnTo>
                    <a:lnTo>
                      <a:pt x="1035" y="360"/>
                    </a:lnTo>
                    <a:lnTo>
                      <a:pt x="1070" y="373"/>
                    </a:lnTo>
                    <a:lnTo>
                      <a:pt x="1117" y="268"/>
                    </a:lnTo>
                    <a:lnTo>
                      <a:pt x="1140" y="232"/>
                    </a:lnTo>
                    <a:lnTo>
                      <a:pt x="1152" y="291"/>
                    </a:lnTo>
                    <a:lnTo>
                      <a:pt x="1152" y="384"/>
                    </a:lnTo>
                    <a:lnTo>
                      <a:pt x="1187" y="407"/>
                    </a:lnTo>
                    <a:lnTo>
                      <a:pt x="1245" y="326"/>
                    </a:lnTo>
                    <a:lnTo>
                      <a:pt x="1303" y="221"/>
                    </a:lnTo>
                    <a:lnTo>
                      <a:pt x="1361" y="198"/>
                    </a:lnTo>
                    <a:lnTo>
                      <a:pt x="1361" y="210"/>
                    </a:lnTo>
                    <a:lnTo>
                      <a:pt x="1326" y="279"/>
                    </a:lnTo>
                    <a:lnTo>
                      <a:pt x="1291" y="384"/>
                    </a:lnTo>
                    <a:lnTo>
                      <a:pt x="1326" y="395"/>
                    </a:lnTo>
                    <a:lnTo>
                      <a:pt x="1512" y="268"/>
                    </a:lnTo>
                    <a:lnTo>
                      <a:pt x="1535" y="268"/>
                    </a:lnTo>
                    <a:lnTo>
                      <a:pt x="1361" y="442"/>
                    </a:lnTo>
                    <a:lnTo>
                      <a:pt x="1326" y="476"/>
                    </a:lnTo>
                    <a:lnTo>
                      <a:pt x="1315" y="535"/>
                    </a:lnTo>
                    <a:lnTo>
                      <a:pt x="1349" y="558"/>
                    </a:lnTo>
                    <a:lnTo>
                      <a:pt x="1454" y="604"/>
                    </a:lnTo>
                    <a:lnTo>
                      <a:pt x="1629" y="697"/>
                    </a:lnTo>
                    <a:lnTo>
                      <a:pt x="1745" y="790"/>
                    </a:lnTo>
                    <a:lnTo>
                      <a:pt x="1884" y="930"/>
                    </a:lnTo>
                    <a:lnTo>
                      <a:pt x="1989" y="1081"/>
                    </a:lnTo>
                    <a:lnTo>
                      <a:pt x="2059" y="1243"/>
                    </a:lnTo>
                    <a:lnTo>
                      <a:pt x="2106" y="1452"/>
                    </a:lnTo>
                    <a:lnTo>
                      <a:pt x="2093" y="1604"/>
                    </a:lnTo>
                    <a:lnTo>
                      <a:pt x="2082" y="1766"/>
                    </a:lnTo>
                    <a:lnTo>
                      <a:pt x="2012" y="1940"/>
                    </a:lnTo>
                    <a:lnTo>
                      <a:pt x="1943" y="2068"/>
                    </a:lnTo>
                    <a:lnTo>
                      <a:pt x="1861" y="2137"/>
                    </a:lnTo>
                    <a:lnTo>
                      <a:pt x="1768" y="2231"/>
                    </a:lnTo>
                    <a:lnTo>
                      <a:pt x="1593" y="2300"/>
                    </a:lnTo>
                    <a:lnTo>
                      <a:pt x="1384" y="2358"/>
                    </a:lnTo>
                    <a:lnTo>
                      <a:pt x="1279" y="2370"/>
                    </a:lnTo>
                    <a:lnTo>
                      <a:pt x="1082" y="2370"/>
                    </a:lnTo>
                    <a:lnTo>
                      <a:pt x="896" y="2347"/>
                    </a:lnTo>
                    <a:lnTo>
                      <a:pt x="674" y="2289"/>
                    </a:lnTo>
                    <a:lnTo>
                      <a:pt x="465" y="2195"/>
                    </a:lnTo>
                    <a:lnTo>
                      <a:pt x="302" y="2103"/>
                    </a:lnTo>
                    <a:lnTo>
                      <a:pt x="163" y="1998"/>
                    </a:lnTo>
                    <a:lnTo>
                      <a:pt x="105" y="1917"/>
                    </a:lnTo>
                    <a:lnTo>
                      <a:pt x="93" y="1835"/>
                    </a:lnTo>
                    <a:lnTo>
                      <a:pt x="70" y="1591"/>
                    </a:lnTo>
                    <a:lnTo>
                      <a:pt x="82" y="1429"/>
                    </a:lnTo>
                    <a:lnTo>
                      <a:pt x="152" y="1255"/>
                    </a:lnTo>
                    <a:lnTo>
                      <a:pt x="244" y="1058"/>
                    </a:lnTo>
                    <a:lnTo>
                      <a:pt x="407" y="883"/>
                    </a:lnTo>
                    <a:lnTo>
                      <a:pt x="559" y="686"/>
                    </a:lnTo>
                    <a:lnTo>
                      <a:pt x="698" y="581"/>
                    </a:lnTo>
                    <a:lnTo>
                      <a:pt x="779" y="512"/>
                    </a:lnTo>
                    <a:lnTo>
                      <a:pt x="756" y="454"/>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2" name="Google Shape;2232;p145"/>
              <p:cNvSpPr/>
              <p:nvPr/>
            </p:nvSpPr>
            <p:spPr>
              <a:xfrm>
                <a:off x="929" y="1540"/>
                <a:ext cx="147" cy="252"/>
              </a:xfrm>
              <a:custGeom>
                <a:rect b="b" l="l" r="r" t="t"/>
                <a:pathLst>
                  <a:path extrusionOk="0" h="755" w="442">
                    <a:moveTo>
                      <a:pt x="267" y="139"/>
                    </a:moveTo>
                    <a:lnTo>
                      <a:pt x="348" y="151"/>
                    </a:lnTo>
                    <a:lnTo>
                      <a:pt x="418" y="209"/>
                    </a:lnTo>
                    <a:lnTo>
                      <a:pt x="442" y="267"/>
                    </a:lnTo>
                    <a:lnTo>
                      <a:pt x="360" y="290"/>
                    </a:lnTo>
                    <a:lnTo>
                      <a:pt x="313" y="243"/>
                    </a:lnTo>
                    <a:lnTo>
                      <a:pt x="256" y="220"/>
                    </a:lnTo>
                    <a:lnTo>
                      <a:pt x="198" y="209"/>
                    </a:lnTo>
                    <a:lnTo>
                      <a:pt x="104" y="232"/>
                    </a:lnTo>
                    <a:lnTo>
                      <a:pt x="81" y="290"/>
                    </a:lnTo>
                    <a:lnTo>
                      <a:pt x="128" y="337"/>
                    </a:lnTo>
                    <a:lnTo>
                      <a:pt x="243" y="371"/>
                    </a:lnTo>
                    <a:lnTo>
                      <a:pt x="360" y="371"/>
                    </a:lnTo>
                    <a:lnTo>
                      <a:pt x="395" y="406"/>
                    </a:lnTo>
                    <a:lnTo>
                      <a:pt x="418" y="464"/>
                    </a:lnTo>
                    <a:lnTo>
                      <a:pt x="406" y="534"/>
                    </a:lnTo>
                    <a:lnTo>
                      <a:pt x="337" y="581"/>
                    </a:lnTo>
                    <a:lnTo>
                      <a:pt x="256" y="581"/>
                    </a:lnTo>
                    <a:lnTo>
                      <a:pt x="198" y="581"/>
                    </a:lnTo>
                    <a:lnTo>
                      <a:pt x="174" y="639"/>
                    </a:lnTo>
                    <a:lnTo>
                      <a:pt x="185" y="742"/>
                    </a:lnTo>
                    <a:lnTo>
                      <a:pt x="104" y="755"/>
                    </a:lnTo>
                    <a:lnTo>
                      <a:pt x="93" y="673"/>
                    </a:lnTo>
                    <a:lnTo>
                      <a:pt x="115" y="581"/>
                    </a:lnTo>
                    <a:lnTo>
                      <a:pt x="46" y="545"/>
                    </a:lnTo>
                    <a:lnTo>
                      <a:pt x="0" y="511"/>
                    </a:lnTo>
                    <a:lnTo>
                      <a:pt x="70" y="441"/>
                    </a:lnTo>
                    <a:lnTo>
                      <a:pt x="104" y="487"/>
                    </a:lnTo>
                    <a:lnTo>
                      <a:pt x="162" y="499"/>
                    </a:lnTo>
                    <a:lnTo>
                      <a:pt x="243" y="511"/>
                    </a:lnTo>
                    <a:lnTo>
                      <a:pt x="313" y="511"/>
                    </a:lnTo>
                    <a:lnTo>
                      <a:pt x="348" y="499"/>
                    </a:lnTo>
                    <a:lnTo>
                      <a:pt x="325" y="453"/>
                    </a:lnTo>
                    <a:lnTo>
                      <a:pt x="267" y="441"/>
                    </a:lnTo>
                    <a:lnTo>
                      <a:pt x="162" y="418"/>
                    </a:lnTo>
                    <a:lnTo>
                      <a:pt x="57" y="383"/>
                    </a:lnTo>
                    <a:lnTo>
                      <a:pt x="23" y="325"/>
                    </a:lnTo>
                    <a:lnTo>
                      <a:pt x="11" y="256"/>
                    </a:lnTo>
                    <a:lnTo>
                      <a:pt x="70" y="185"/>
                    </a:lnTo>
                    <a:lnTo>
                      <a:pt x="151" y="128"/>
                    </a:lnTo>
                    <a:lnTo>
                      <a:pt x="209" y="128"/>
                    </a:lnTo>
                    <a:lnTo>
                      <a:pt x="232" y="0"/>
                    </a:lnTo>
                    <a:lnTo>
                      <a:pt x="302" y="12"/>
                    </a:lnTo>
                    <a:lnTo>
                      <a:pt x="267" y="139"/>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3" name="Google Shape;2233;p145"/>
              <p:cNvSpPr/>
              <p:nvPr/>
            </p:nvSpPr>
            <p:spPr>
              <a:xfrm>
                <a:off x="793" y="1529"/>
                <a:ext cx="62" cy="89"/>
              </a:xfrm>
              <a:custGeom>
                <a:rect b="b" l="l" r="r" t="t"/>
                <a:pathLst>
                  <a:path extrusionOk="0" h="268" w="186">
                    <a:moveTo>
                      <a:pt x="0" y="210"/>
                    </a:moveTo>
                    <a:lnTo>
                      <a:pt x="81" y="70"/>
                    </a:lnTo>
                    <a:lnTo>
                      <a:pt x="186" y="0"/>
                    </a:lnTo>
                    <a:lnTo>
                      <a:pt x="186" y="35"/>
                    </a:lnTo>
                    <a:lnTo>
                      <a:pt x="115" y="116"/>
                    </a:lnTo>
                    <a:lnTo>
                      <a:pt x="34" y="268"/>
                    </a:lnTo>
                    <a:lnTo>
                      <a:pt x="0" y="210"/>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4" name="Google Shape;2234;p145"/>
              <p:cNvSpPr/>
              <p:nvPr/>
            </p:nvSpPr>
            <p:spPr>
              <a:xfrm>
                <a:off x="1208" y="1753"/>
                <a:ext cx="38" cy="62"/>
              </a:xfrm>
              <a:custGeom>
                <a:rect b="b" l="l" r="r" t="t"/>
                <a:pathLst>
                  <a:path extrusionOk="0" h="185" w="116">
                    <a:moveTo>
                      <a:pt x="116" y="0"/>
                    </a:moveTo>
                    <a:lnTo>
                      <a:pt x="35" y="115"/>
                    </a:lnTo>
                    <a:lnTo>
                      <a:pt x="0" y="162"/>
                    </a:lnTo>
                    <a:lnTo>
                      <a:pt x="47" y="185"/>
                    </a:lnTo>
                    <a:lnTo>
                      <a:pt x="81" y="162"/>
                    </a:lnTo>
                    <a:lnTo>
                      <a:pt x="116" y="81"/>
                    </a:lnTo>
                    <a:lnTo>
                      <a:pt x="116" y="45"/>
                    </a:lnTo>
                    <a:lnTo>
                      <a:pt x="116" y="0"/>
                    </a:lnTo>
                    <a:close/>
                  </a:path>
                </a:pathLst>
              </a:custGeom>
              <a:solidFill>
                <a:srgbClr val="00CC66"/>
              </a:solidFill>
              <a:ln cap="flat" cmpd="sng" w="9525">
                <a:solidFill>
                  <a:srgbClr val="00CC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235" name="Google Shape;2235;p145"/>
          <p:cNvSpPr/>
          <p:nvPr/>
        </p:nvSpPr>
        <p:spPr>
          <a:xfrm>
            <a:off x="6900849" y="4675187"/>
            <a:ext cx="1949450"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Goal</a:t>
            </a:r>
            <a:endParaRPr/>
          </a:p>
        </p:txBody>
      </p:sp>
      <p:sp>
        <p:nvSpPr>
          <p:cNvPr id="2236" name="Google Shape;2236;p145"/>
          <p:cNvSpPr/>
          <p:nvPr/>
        </p:nvSpPr>
        <p:spPr>
          <a:xfrm>
            <a:off x="273036" y="4675187"/>
            <a:ext cx="2146300" cy="83163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Requirements Verification</a:t>
            </a:r>
            <a:endParaRPr/>
          </a:p>
        </p:txBody>
      </p:sp>
      <p:sp>
        <p:nvSpPr>
          <p:cNvPr id="2237" name="Google Shape;2237;p145"/>
          <p:cNvSpPr/>
          <p:nvPr/>
        </p:nvSpPr>
        <p:spPr>
          <a:xfrm>
            <a:off x="579537" y="3143248"/>
            <a:ext cx="1521250"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Customer</a:t>
            </a:r>
            <a:endParaRPr sz="2000">
              <a:solidFill>
                <a:schemeClr val="dk1"/>
              </a:solidFill>
              <a:latin typeface="Arial"/>
              <a:ea typeface="Arial"/>
              <a:cs typeface="Arial"/>
              <a:sym typeface="Arial"/>
            </a:endParaRPr>
          </a:p>
        </p:txBody>
      </p:sp>
      <p:sp>
        <p:nvSpPr>
          <p:cNvPr id="2238" name="Google Shape;2238;p145"/>
          <p:cNvSpPr/>
          <p:nvPr/>
        </p:nvSpPr>
        <p:spPr>
          <a:xfrm>
            <a:off x="6034232" y="3116116"/>
            <a:ext cx="2673809"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System to be Built</a:t>
            </a:r>
            <a:endParaRPr/>
          </a:p>
        </p:txBody>
      </p:sp>
      <p:grpSp>
        <p:nvGrpSpPr>
          <p:cNvPr id="2239" name="Google Shape;2239;p145"/>
          <p:cNvGrpSpPr/>
          <p:nvPr/>
        </p:nvGrpSpPr>
        <p:grpSpPr>
          <a:xfrm>
            <a:off x="7240574" y="1571625"/>
            <a:ext cx="1468437" cy="1477962"/>
            <a:chOff x="4547" y="708"/>
            <a:chExt cx="925" cy="931"/>
          </a:xfrm>
        </p:grpSpPr>
        <p:sp>
          <p:nvSpPr>
            <p:cNvPr id="2240" name="Google Shape;2240;p145"/>
            <p:cNvSpPr/>
            <p:nvPr/>
          </p:nvSpPr>
          <p:spPr>
            <a:xfrm>
              <a:off x="4547" y="708"/>
              <a:ext cx="897" cy="882"/>
            </a:xfrm>
            <a:prstGeom prst="ellipse">
              <a:avLst/>
            </a:prstGeom>
            <a:gradFill>
              <a:gsLst>
                <a:gs pos="0">
                  <a:srgbClr val="E49368"/>
                </a:gs>
                <a:gs pos="50000">
                  <a:schemeClr val="hlink"/>
                </a:gs>
                <a:gs pos="100000">
                  <a:srgbClr val="E49368"/>
                </a:gs>
              </a:gsLst>
              <a:lin ang="5400000" scaled="0"/>
            </a:gradFill>
            <a:ln>
              <a:noFill/>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241" name="Google Shape;2241;p145"/>
            <p:cNvGrpSpPr/>
            <p:nvPr/>
          </p:nvGrpSpPr>
          <p:grpSpPr>
            <a:xfrm>
              <a:off x="4749" y="889"/>
              <a:ext cx="723" cy="750"/>
              <a:chOff x="4586" y="849"/>
              <a:chExt cx="835" cy="898"/>
            </a:xfrm>
          </p:grpSpPr>
          <p:sp>
            <p:nvSpPr>
              <p:cNvPr id="2242" name="Google Shape;2242;p145"/>
              <p:cNvSpPr/>
              <p:nvPr/>
            </p:nvSpPr>
            <p:spPr>
              <a:xfrm>
                <a:off x="4596" y="854"/>
                <a:ext cx="598" cy="886"/>
              </a:xfrm>
              <a:custGeom>
                <a:rect b="b" l="l" r="r" t="t"/>
                <a:pathLst>
                  <a:path extrusionOk="0" h="2656" w="1795">
                    <a:moveTo>
                      <a:pt x="1721" y="159"/>
                    </a:moveTo>
                    <a:lnTo>
                      <a:pt x="1261" y="33"/>
                    </a:lnTo>
                    <a:lnTo>
                      <a:pt x="460" y="0"/>
                    </a:lnTo>
                    <a:lnTo>
                      <a:pt x="56" y="89"/>
                    </a:lnTo>
                    <a:lnTo>
                      <a:pt x="52" y="738"/>
                    </a:lnTo>
                    <a:lnTo>
                      <a:pt x="181" y="1273"/>
                    </a:lnTo>
                    <a:lnTo>
                      <a:pt x="301" y="1301"/>
                    </a:lnTo>
                    <a:lnTo>
                      <a:pt x="181" y="1662"/>
                    </a:lnTo>
                    <a:lnTo>
                      <a:pt x="293" y="2062"/>
                    </a:lnTo>
                    <a:lnTo>
                      <a:pt x="163" y="2075"/>
                    </a:lnTo>
                    <a:lnTo>
                      <a:pt x="0" y="2572"/>
                    </a:lnTo>
                    <a:lnTo>
                      <a:pt x="84" y="2642"/>
                    </a:lnTo>
                    <a:lnTo>
                      <a:pt x="1721" y="2656"/>
                    </a:lnTo>
                    <a:lnTo>
                      <a:pt x="1795" y="2549"/>
                    </a:lnTo>
                    <a:lnTo>
                      <a:pt x="1563" y="2062"/>
                    </a:lnTo>
                    <a:lnTo>
                      <a:pt x="1433" y="2062"/>
                    </a:lnTo>
                    <a:lnTo>
                      <a:pt x="1608" y="1685"/>
                    </a:lnTo>
                    <a:lnTo>
                      <a:pt x="1437" y="1416"/>
                    </a:lnTo>
                    <a:lnTo>
                      <a:pt x="1466" y="1324"/>
                    </a:lnTo>
                    <a:lnTo>
                      <a:pt x="1567" y="1295"/>
                    </a:lnTo>
                    <a:lnTo>
                      <a:pt x="1692" y="767"/>
                    </a:lnTo>
                    <a:lnTo>
                      <a:pt x="1721" y="15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3" name="Google Shape;2243;p145"/>
              <p:cNvSpPr/>
              <p:nvPr/>
            </p:nvSpPr>
            <p:spPr>
              <a:xfrm>
                <a:off x="4608" y="875"/>
                <a:ext cx="588" cy="863"/>
              </a:xfrm>
              <a:custGeom>
                <a:rect b="b" l="l" r="r" t="t"/>
                <a:pathLst>
                  <a:path extrusionOk="0" h="2587" w="1763">
                    <a:moveTo>
                      <a:pt x="50" y="78"/>
                    </a:moveTo>
                    <a:lnTo>
                      <a:pt x="468" y="0"/>
                    </a:lnTo>
                    <a:lnTo>
                      <a:pt x="1187" y="19"/>
                    </a:lnTo>
                    <a:lnTo>
                      <a:pt x="1660" y="91"/>
                    </a:lnTo>
                    <a:lnTo>
                      <a:pt x="1678" y="529"/>
                    </a:lnTo>
                    <a:lnTo>
                      <a:pt x="1524" y="1249"/>
                    </a:lnTo>
                    <a:lnTo>
                      <a:pt x="1415" y="1284"/>
                    </a:lnTo>
                    <a:lnTo>
                      <a:pt x="1565" y="1644"/>
                    </a:lnTo>
                    <a:lnTo>
                      <a:pt x="1415" y="2011"/>
                    </a:lnTo>
                    <a:lnTo>
                      <a:pt x="1535" y="2017"/>
                    </a:lnTo>
                    <a:lnTo>
                      <a:pt x="1763" y="2431"/>
                    </a:lnTo>
                    <a:lnTo>
                      <a:pt x="1733" y="2545"/>
                    </a:lnTo>
                    <a:lnTo>
                      <a:pt x="55" y="2587"/>
                    </a:lnTo>
                    <a:lnTo>
                      <a:pt x="0" y="2481"/>
                    </a:lnTo>
                    <a:lnTo>
                      <a:pt x="167" y="2040"/>
                    </a:lnTo>
                    <a:lnTo>
                      <a:pt x="358" y="2022"/>
                    </a:lnTo>
                    <a:lnTo>
                      <a:pt x="191" y="1636"/>
                    </a:lnTo>
                    <a:lnTo>
                      <a:pt x="594" y="1641"/>
                    </a:lnTo>
                    <a:lnTo>
                      <a:pt x="210" y="1566"/>
                    </a:lnTo>
                    <a:lnTo>
                      <a:pt x="277" y="1218"/>
                    </a:lnTo>
                    <a:lnTo>
                      <a:pt x="169" y="1188"/>
                    </a:lnTo>
                    <a:lnTo>
                      <a:pt x="67" y="601"/>
                    </a:lnTo>
                    <a:lnTo>
                      <a:pt x="50" y="78"/>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4" name="Google Shape;2244;p145"/>
              <p:cNvSpPr/>
              <p:nvPr/>
            </p:nvSpPr>
            <p:spPr>
              <a:xfrm>
                <a:off x="5260" y="1614"/>
                <a:ext cx="151" cy="117"/>
              </a:xfrm>
              <a:custGeom>
                <a:rect b="b" l="l" r="r" t="t"/>
                <a:pathLst>
                  <a:path extrusionOk="0" h="353" w="455">
                    <a:moveTo>
                      <a:pt x="293" y="53"/>
                    </a:moveTo>
                    <a:lnTo>
                      <a:pt x="239" y="0"/>
                    </a:lnTo>
                    <a:lnTo>
                      <a:pt x="41" y="18"/>
                    </a:lnTo>
                    <a:lnTo>
                      <a:pt x="0" y="83"/>
                    </a:lnTo>
                    <a:lnTo>
                      <a:pt x="60" y="264"/>
                    </a:lnTo>
                    <a:lnTo>
                      <a:pt x="227" y="353"/>
                    </a:lnTo>
                    <a:lnTo>
                      <a:pt x="413" y="300"/>
                    </a:lnTo>
                    <a:lnTo>
                      <a:pt x="455" y="197"/>
                    </a:lnTo>
                    <a:lnTo>
                      <a:pt x="293" y="53"/>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5" name="Google Shape;2245;p145"/>
              <p:cNvSpPr/>
              <p:nvPr/>
            </p:nvSpPr>
            <p:spPr>
              <a:xfrm>
                <a:off x="4688" y="930"/>
                <a:ext cx="405" cy="304"/>
              </a:xfrm>
              <a:custGeom>
                <a:rect b="b" l="l" r="r" t="t"/>
                <a:pathLst>
                  <a:path extrusionOk="0" h="912" w="1215">
                    <a:moveTo>
                      <a:pt x="0" y="60"/>
                    </a:moveTo>
                    <a:lnTo>
                      <a:pt x="11" y="468"/>
                    </a:lnTo>
                    <a:lnTo>
                      <a:pt x="71" y="852"/>
                    </a:lnTo>
                    <a:lnTo>
                      <a:pt x="401" y="899"/>
                    </a:lnTo>
                    <a:lnTo>
                      <a:pt x="814" y="912"/>
                    </a:lnTo>
                    <a:lnTo>
                      <a:pt x="1109" y="882"/>
                    </a:lnTo>
                    <a:lnTo>
                      <a:pt x="1215" y="527"/>
                    </a:lnTo>
                    <a:lnTo>
                      <a:pt x="1198" y="53"/>
                    </a:lnTo>
                    <a:lnTo>
                      <a:pt x="839" y="18"/>
                    </a:lnTo>
                    <a:lnTo>
                      <a:pt x="293" y="0"/>
                    </a:lnTo>
                    <a:lnTo>
                      <a:pt x="0" y="60"/>
                    </a:lnTo>
                    <a:close/>
                  </a:path>
                </a:pathLst>
              </a:custGeom>
              <a:solidFill>
                <a:srgbClr val="E5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6" name="Google Shape;2246;p145"/>
              <p:cNvSpPr/>
              <p:nvPr/>
            </p:nvSpPr>
            <p:spPr>
              <a:xfrm>
                <a:off x="4666" y="1416"/>
                <a:ext cx="490" cy="204"/>
              </a:xfrm>
              <a:custGeom>
                <a:rect b="b" l="l" r="r" t="t"/>
                <a:pathLst>
                  <a:path extrusionOk="0" h="612" w="1469">
                    <a:moveTo>
                      <a:pt x="0" y="18"/>
                    </a:moveTo>
                    <a:lnTo>
                      <a:pt x="85" y="378"/>
                    </a:lnTo>
                    <a:lnTo>
                      <a:pt x="450" y="461"/>
                    </a:lnTo>
                    <a:lnTo>
                      <a:pt x="1302" y="468"/>
                    </a:lnTo>
                    <a:lnTo>
                      <a:pt x="1469" y="612"/>
                    </a:lnTo>
                    <a:lnTo>
                      <a:pt x="1337" y="383"/>
                    </a:lnTo>
                    <a:lnTo>
                      <a:pt x="1211" y="372"/>
                    </a:lnTo>
                    <a:lnTo>
                      <a:pt x="1391" y="0"/>
                    </a:lnTo>
                    <a:lnTo>
                      <a:pt x="528" y="83"/>
                    </a:lnTo>
                    <a:lnTo>
                      <a:pt x="463" y="317"/>
                    </a:lnTo>
                    <a:lnTo>
                      <a:pt x="426" y="42"/>
                    </a:lnTo>
                    <a:lnTo>
                      <a:pt x="0" y="18"/>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7" name="Google Shape;2247;p145"/>
              <p:cNvSpPr/>
              <p:nvPr/>
            </p:nvSpPr>
            <p:spPr>
              <a:xfrm>
                <a:off x="4602" y="1678"/>
                <a:ext cx="590" cy="60"/>
              </a:xfrm>
              <a:custGeom>
                <a:rect b="b" l="l" r="r" t="t"/>
                <a:pathLst>
                  <a:path extrusionOk="0" h="180" w="1768">
                    <a:moveTo>
                      <a:pt x="0" y="72"/>
                    </a:moveTo>
                    <a:lnTo>
                      <a:pt x="114" y="102"/>
                    </a:lnTo>
                    <a:lnTo>
                      <a:pt x="1690" y="95"/>
                    </a:lnTo>
                    <a:lnTo>
                      <a:pt x="1768" y="0"/>
                    </a:lnTo>
                    <a:lnTo>
                      <a:pt x="1750" y="150"/>
                    </a:lnTo>
                    <a:lnTo>
                      <a:pt x="1660" y="180"/>
                    </a:lnTo>
                    <a:lnTo>
                      <a:pt x="54" y="173"/>
                    </a:lnTo>
                    <a:lnTo>
                      <a:pt x="0" y="72"/>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8" name="Google Shape;2248;p145"/>
              <p:cNvSpPr/>
              <p:nvPr/>
            </p:nvSpPr>
            <p:spPr>
              <a:xfrm>
                <a:off x="4648" y="898"/>
                <a:ext cx="527" cy="482"/>
              </a:xfrm>
              <a:custGeom>
                <a:rect b="b" l="l" r="r" t="t"/>
                <a:pathLst>
                  <a:path extrusionOk="0" h="1446" w="1580">
                    <a:moveTo>
                      <a:pt x="30" y="114"/>
                    </a:moveTo>
                    <a:lnTo>
                      <a:pt x="0" y="534"/>
                    </a:lnTo>
                    <a:lnTo>
                      <a:pt x="42" y="1121"/>
                    </a:lnTo>
                    <a:lnTo>
                      <a:pt x="431" y="1224"/>
                    </a:lnTo>
                    <a:lnTo>
                      <a:pt x="761" y="1440"/>
                    </a:lnTo>
                    <a:lnTo>
                      <a:pt x="1210" y="1446"/>
                    </a:lnTo>
                    <a:lnTo>
                      <a:pt x="1325" y="1176"/>
                    </a:lnTo>
                    <a:lnTo>
                      <a:pt x="1408" y="1164"/>
                    </a:lnTo>
                    <a:lnTo>
                      <a:pt x="1539" y="630"/>
                    </a:lnTo>
                    <a:lnTo>
                      <a:pt x="1580" y="52"/>
                    </a:lnTo>
                    <a:lnTo>
                      <a:pt x="1118" y="0"/>
                    </a:lnTo>
                    <a:lnTo>
                      <a:pt x="349" y="47"/>
                    </a:lnTo>
                    <a:lnTo>
                      <a:pt x="1322" y="163"/>
                    </a:lnTo>
                    <a:lnTo>
                      <a:pt x="1282" y="1032"/>
                    </a:lnTo>
                    <a:lnTo>
                      <a:pt x="718" y="1073"/>
                    </a:lnTo>
                    <a:lnTo>
                      <a:pt x="156" y="1008"/>
                    </a:lnTo>
                    <a:lnTo>
                      <a:pt x="102" y="186"/>
                    </a:lnTo>
                    <a:lnTo>
                      <a:pt x="30" y="114"/>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9" name="Google Shape;2249;p145"/>
              <p:cNvSpPr/>
              <p:nvPr/>
            </p:nvSpPr>
            <p:spPr>
              <a:xfrm>
                <a:off x="4752" y="930"/>
                <a:ext cx="330" cy="305"/>
              </a:xfrm>
              <a:custGeom>
                <a:rect b="b" l="l" r="r" t="t"/>
                <a:pathLst>
                  <a:path extrusionOk="0" h="917" w="988">
                    <a:moveTo>
                      <a:pt x="976" y="53"/>
                    </a:moveTo>
                    <a:lnTo>
                      <a:pt x="988" y="564"/>
                    </a:lnTo>
                    <a:lnTo>
                      <a:pt x="928" y="876"/>
                    </a:lnTo>
                    <a:lnTo>
                      <a:pt x="617" y="917"/>
                    </a:lnTo>
                    <a:lnTo>
                      <a:pt x="239" y="917"/>
                    </a:lnTo>
                    <a:lnTo>
                      <a:pt x="0" y="869"/>
                    </a:lnTo>
                    <a:lnTo>
                      <a:pt x="431" y="810"/>
                    </a:lnTo>
                    <a:lnTo>
                      <a:pt x="784" y="575"/>
                    </a:lnTo>
                    <a:lnTo>
                      <a:pt x="754" y="210"/>
                    </a:lnTo>
                    <a:lnTo>
                      <a:pt x="137" y="0"/>
                    </a:lnTo>
                    <a:lnTo>
                      <a:pt x="976" y="53"/>
                    </a:lnTo>
                    <a:close/>
                  </a:path>
                </a:pathLst>
              </a:custGeom>
              <a:solidFill>
                <a:srgbClr val="B8B8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0" name="Google Shape;2250;p145"/>
              <p:cNvSpPr/>
              <p:nvPr/>
            </p:nvSpPr>
            <p:spPr>
              <a:xfrm>
                <a:off x="4936" y="1451"/>
                <a:ext cx="149" cy="34"/>
              </a:xfrm>
              <a:custGeom>
                <a:rect b="b" l="l" r="r" t="t"/>
                <a:pathLst>
                  <a:path extrusionOk="0" h="104" w="446">
                    <a:moveTo>
                      <a:pt x="56" y="11"/>
                    </a:moveTo>
                    <a:lnTo>
                      <a:pt x="0" y="99"/>
                    </a:lnTo>
                    <a:lnTo>
                      <a:pt x="384" y="104"/>
                    </a:lnTo>
                    <a:lnTo>
                      <a:pt x="446" y="0"/>
                    </a:lnTo>
                    <a:lnTo>
                      <a:pt x="56" y="11"/>
                    </a:lnTo>
                    <a:close/>
                  </a:path>
                </a:pathLst>
              </a:custGeom>
              <a:solidFill>
                <a:srgbClr val="7568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1" name="Google Shape;2251;p145"/>
              <p:cNvSpPr/>
              <p:nvPr/>
            </p:nvSpPr>
            <p:spPr>
              <a:xfrm>
                <a:off x="5286" y="1617"/>
                <a:ext cx="132" cy="118"/>
              </a:xfrm>
              <a:custGeom>
                <a:rect b="b" l="l" r="r" t="t"/>
                <a:pathLst>
                  <a:path extrusionOk="0" h="353" w="396">
                    <a:moveTo>
                      <a:pt x="0" y="179"/>
                    </a:moveTo>
                    <a:lnTo>
                      <a:pt x="126" y="257"/>
                    </a:lnTo>
                    <a:lnTo>
                      <a:pt x="265" y="250"/>
                    </a:lnTo>
                    <a:lnTo>
                      <a:pt x="234" y="142"/>
                    </a:lnTo>
                    <a:lnTo>
                      <a:pt x="66" y="76"/>
                    </a:lnTo>
                    <a:lnTo>
                      <a:pt x="187" y="53"/>
                    </a:lnTo>
                    <a:lnTo>
                      <a:pt x="13" y="23"/>
                    </a:lnTo>
                    <a:lnTo>
                      <a:pt x="139" y="0"/>
                    </a:lnTo>
                    <a:lnTo>
                      <a:pt x="192" y="11"/>
                    </a:lnTo>
                    <a:lnTo>
                      <a:pt x="396" y="214"/>
                    </a:lnTo>
                    <a:lnTo>
                      <a:pt x="330" y="323"/>
                    </a:lnTo>
                    <a:lnTo>
                      <a:pt x="85" y="353"/>
                    </a:lnTo>
                    <a:lnTo>
                      <a:pt x="0" y="179"/>
                    </a:lnTo>
                    <a:close/>
                  </a:path>
                </a:pathLst>
              </a:custGeom>
              <a:solidFill>
                <a:srgbClr val="A3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2" name="Google Shape;2252;p145"/>
              <p:cNvSpPr/>
              <p:nvPr/>
            </p:nvSpPr>
            <p:spPr>
              <a:xfrm>
                <a:off x="4650" y="1584"/>
                <a:ext cx="360" cy="99"/>
              </a:xfrm>
              <a:custGeom>
                <a:rect b="b" l="l" r="r" t="t"/>
                <a:pathLst>
                  <a:path extrusionOk="0" h="299" w="1080">
                    <a:moveTo>
                      <a:pt x="60" y="0"/>
                    </a:moveTo>
                    <a:lnTo>
                      <a:pt x="1032" y="17"/>
                    </a:lnTo>
                    <a:lnTo>
                      <a:pt x="1080" y="294"/>
                    </a:lnTo>
                    <a:lnTo>
                      <a:pt x="0" y="299"/>
                    </a:lnTo>
                    <a:lnTo>
                      <a:pt x="60" y="0"/>
                    </a:lnTo>
                    <a:close/>
                  </a:path>
                </a:pathLst>
              </a:custGeom>
              <a:solidFill>
                <a:srgbClr val="FFED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3" name="Google Shape;2253;p145"/>
              <p:cNvSpPr/>
              <p:nvPr/>
            </p:nvSpPr>
            <p:spPr>
              <a:xfrm>
                <a:off x="5038" y="1579"/>
                <a:ext cx="102" cy="100"/>
              </a:xfrm>
              <a:custGeom>
                <a:rect b="b" l="l" r="r" t="t"/>
                <a:pathLst>
                  <a:path extrusionOk="0" h="300" w="305">
                    <a:moveTo>
                      <a:pt x="203" y="55"/>
                    </a:moveTo>
                    <a:lnTo>
                      <a:pt x="156" y="0"/>
                    </a:lnTo>
                    <a:lnTo>
                      <a:pt x="0" y="13"/>
                    </a:lnTo>
                    <a:lnTo>
                      <a:pt x="90" y="300"/>
                    </a:lnTo>
                    <a:lnTo>
                      <a:pt x="305" y="289"/>
                    </a:lnTo>
                    <a:lnTo>
                      <a:pt x="203" y="55"/>
                    </a:lnTo>
                    <a:close/>
                  </a:path>
                </a:pathLst>
              </a:custGeom>
              <a:solidFill>
                <a:srgbClr val="FFED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4" name="Google Shape;2254;p145"/>
              <p:cNvSpPr/>
              <p:nvPr/>
            </p:nvSpPr>
            <p:spPr>
              <a:xfrm>
                <a:off x="5264" y="1624"/>
                <a:ext cx="71" cy="59"/>
              </a:xfrm>
              <a:custGeom>
                <a:rect b="b" l="l" r="r" t="t"/>
                <a:pathLst>
                  <a:path extrusionOk="0" h="179" w="215">
                    <a:moveTo>
                      <a:pt x="41" y="0"/>
                    </a:moveTo>
                    <a:lnTo>
                      <a:pt x="0" y="30"/>
                    </a:lnTo>
                    <a:lnTo>
                      <a:pt x="29" y="144"/>
                    </a:lnTo>
                    <a:lnTo>
                      <a:pt x="215" y="179"/>
                    </a:lnTo>
                    <a:lnTo>
                      <a:pt x="48" y="53"/>
                    </a:lnTo>
                    <a:lnTo>
                      <a:pt x="41" y="0"/>
                    </a:lnTo>
                    <a:close/>
                  </a:path>
                </a:pathLst>
              </a:custGeom>
              <a:solidFill>
                <a:srgbClr val="FFED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5" name="Google Shape;2255;p145"/>
              <p:cNvSpPr/>
              <p:nvPr/>
            </p:nvSpPr>
            <p:spPr>
              <a:xfrm>
                <a:off x="4656" y="914"/>
                <a:ext cx="469" cy="334"/>
              </a:xfrm>
              <a:custGeom>
                <a:rect b="b" l="l" r="r" t="t"/>
                <a:pathLst>
                  <a:path extrusionOk="0" h="1002" w="1407">
                    <a:moveTo>
                      <a:pt x="0" y="66"/>
                    </a:moveTo>
                    <a:lnTo>
                      <a:pt x="306" y="0"/>
                    </a:lnTo>
                    <a:lnTo>
                      <a:pt x="1049" y="18"/>
                    </a:lnTo>
                    <a:lnTo>
                      <a:pt x="1407" y="89"/>
                    </a:lnTo>
                    <a:lnTo>
                      <a:pt x="1366" y="197"/>
                    </a:lnTo>
                    <a:lnTo>
                      <a:pt x="1366" y="552"/>
                    </a:lnTo>
                    <a:lnTo>
                      <a:pt x="1264" y="1002"/>
                    </a:lnTo>
                    <a:lnTo>
                      <a:pt x="1186" y="935"/>
                    </a:lnTo>
                    <a:lnTo>
                      <a:pt x="1264" y="618"/>
                    </a:lnTo>
                    <a:lnTo>
                      <a:pt x="1240" y="132"/>
                    </a:lnTo>
                    <a:lnTo>
                      <a:pt x="857" y="71"/>
                    </a:lnTo>
                    <a:lnTo>
                      <a:pt x="533" y="59"/>
                    </a:lnTo>
                    <a:lnTo>
                      <a:pt x="162" y="108"/>
                    </a:lnTo>
                    <a:lnTo>
                      <a:pt x="132" y="522"/>
                    </a:lnTo>
                    <a:lnTo>
                      <a:pt x="174" y="894"/>
                    </a:lnTo>
                    <a:lnTo>
                      <a:pt x="114" y="960"/>
                    </a:lnTo>
                    <a:lnTo>
                      <a:pt x="24" y="534"/>
                    </a:lnTo>
                    <a:lnTo>
                      <a:pt x="36" y="114"/>
                    </a:lnTo>
                    <a:lnTo>
                      <a:pt x="0" y="6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6" name="Google Shape;2256;p145"/>
              <p:cNvSpPr/>
              <p:nvPr/>
            </p:nvSpPr>
            <p:spPr>
              <a:xfrm>
                <a:off x="4636" y="849"/>
                <a:ext cx="508" cy="52"/>
              </a:xfrm>
              <a:custGeom>
                <a:rect b="b" l="l" r="r" t="t"/>
                <a:pathLst>
                  <a:path extrusionOk="0" h="156" w="1522">
                    <a:moveTo>
                      <a:pt x="0" y="91"/>
                    </a:moveTo>
                    <a:lnTo>
                      <a:pt x="348" y="0"/>
                    </a:lnTo>
                    <a:lnTo>
                      <a:pt x="1144" y="30"/>
                    </a:lnTo>
                    <a:lnTo>
                      <a:pt x="1522" y="156"/>
                    </a:lnTo>
                    <a:lnTo>
                      <a:pt x="1073" y="60"/>
                    </a:lnTo>
                    <a:lnTo>
                      <a:pt x="426" y="37"/>
                    </a:lnTo>
                    <a:lnTo>
                      <a:pt x="0" y="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7" name="Google Shape;2257;p145"/>
              <p:cNvSpPr/>
              <p:nvPr/>
            </p:nvSpPr>
            <p:spPr>
              <a:xfrm>
                <a:off x="4610" y="942"/>
                <a:ext cx="562" cy="387"/>
              </a:xfrm>
              <a:custGeom>
                <a:rect b="b" l="l" r="r" t="t"/>
                <a:pathLst>
                  <a:path extrusionOk="0" h="1163" w="1684">
                    <a:moveTo>
                      <a:pt x="1684" y="60"/>
                    </a:moveTo>
                    <a:lnTo>
                      <a:pt x="1660" y="576"/>
                    </a:lnTo>
                    <a:lnTo>
                      <a:pt x="1558" y="1026"/>
                    </a:lnTo>
                    <a:lnTo>
                      <a:pt x="1517" y="1062"/>
                    </a:lnTo>
                    <a:lnTo>
                      <a:pt x="1378" y="1092"/>
                    </a:lnTo>
                    <a:lnTo>
                      <a:pt x="1343" y="1163"/>
                    </a:lnTo>
                    <a:lnTo>
                      <a:pt x="360" y="1145"/>
                    </a:lnTo>
                    <a:lnTo>
                      <a:pt x="300" y="1050"/>
                    </a:lnTo>
                    <a:lnTo>
                      <a:pt x="138" y="1044"/>
                    </a:lnTo>
                    <a:lnTo>
                      <a:pt x="60" y="803"/>
                    </a:lnTo>
                    <a:lnTo>
                      <a:pt x="0" y="503"/>
                    </a:lnTo>
                    <a:lnTo>
                      <a:pt x="6" y="0"/>
                    </a:lnTo>
                    <a:lnTo>
                      <a:pt x="43" y="486"/>
                    </a:lnTo>
                    <a:lnTo>
                      <a:pt x="167" y="984"/>
                    </a:lnTo>
                    <a:lnTo>
                      <a:pt x="456" y="1037"/>
                    </a:lnTo>
                    <a:lnTo>
                      <a:pt x="1265" y="1067"/>
                    </a:lnTo>
                    <a:lnTo>
                      <a:pt x="1486" y="1032"/>
                    </a:lnTo>
                    <a:lnTo>
                      <a:pt x="1642" y="456"/>
                    </a:lnTo>
                    <a:lnTo>
                      <a:pt x="1684" y="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8" name="Google Shape;2258;p145"/>
              <p:cNvSpPr/>
              <p:nvPr/>
            </p:nvSpPr>
            <p:spPr>
              <a:xfrm>
                <a:off x="4713" y="1313"/>
                <a:ext cx="479" cy="373"/>
              </a:xfrm>
              <a:custGeom>
                <a:rect b="b" l="l" r="r" t="t"/>
                <a:pathLst>
                  <a:path extrusionOk="0" h="1117" w="1435">
                    <a:moveTo>
                      <a:pt x="1099" y="0"/>
                    </a:moveTo>
                    <a:lnTo>
                      <a:pt x="1291" y="295"/>
                    </a:lnTo>
                    <a:lnTo>
                      <a:pt x="1140" y="660"/>
                    </a:lnTo>
                    <a:lnTo>
                      <a:pt x="1225" y="672"/>
                    </a:lnTo>
                    <a:lnTo>
                      <a:pt x="1435" y="1117"/>
                    </a:lnTo>
                    <a:lnTo>
                      <a:pt x="1183" y="720"/>
                    </a:lnTo>
                    <a:lnTo>
                      <a:pt x="0" y="694"/>
                    </a:lnTo>
                    <a:lnTo>
                      <a:pt x="1039" y="667"/>
                    </a:lnTo>
                    <a:lnTo>
                      <a:pt x="1219" y="343"/>
                    </a:lnTo>
                    <a:lnTo>
                      <a:pt x="890" y="355"/>
                    </a:lnTo>
                    <a:lnTo>
                      <a:pt x="560" y="229"/>
                    </a:lnTo>
                    <a:lnTo>
                      <a:pt x="165" y="217"/>
                    </a:lnTo>
                    <a:lnTo>
                      <a:pt x="99" y="156"/>
                    </a:lnTo>
                    <a:lnTo>
                      <a:pt x="165" y="61"/>
                    </a:lnTo>
                    <a:lnTo>
                      <a:pt x="158" y="145"/>
                    </a:lnTo>
                    <a:lnTo>
                      <a:pt x="901" y="163"/>
                    </a:lnTo>
                    <a:lnTo>
                      <a:pt x="883" y="73"/>
                    </a:lnTo>
                    <a:lnTo>
                      <a:pt x="1052" y="67"/>
                    </a:lnTo>
                    <a:lnTo>
                      <a:pt x="109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9" name="Google Shape;2259;p145"/>
              <p:cNvSpPr/>
              <p:nvPr/>
            </p:nvSpPr>
            <p:spPr>
              <a:xfrm>
                <a:off x="4816" y="1332"/>
                <a:ext cx="142" cy="20"/>
              </a:xfrm>
              <a:custGeom>
                <a:rect b="b" l="l" r="r" t="t"/>
                <a:pathLst>
                  <a:path extrusionOk="0" h="60" w="426">
                    <a:moveTo>
                      <a:pt x="0" y="0"/>
                    </a:moveTo>
                    <a:lnTo>
                      <a:pt x="84" y="48"/>
                    </a:lnTo>
                    <a:lnTo>
                      <a:pt x="360" y="60"/>
                    </a:lnTo>
                    <a:lnTo>
                      <a:pt x="42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0" name="Google Shape;2260;p145"/>
              <p:cNvSpPr/>
              <p:nvPr/>
            </p:nvSpPr>
            <p:spPr>
              <a:xfrm>
                <a:off x="4642" y="1302"/>
                <a:ext cx="180" cy="230"/>
              </a:xfrm>
              <a:custGeom>
                <a:rect b="b" l="l" r="r" t="t"/>
                <a:pathLst>
                  <a:path extrusionOk="0" h="690" w="539">
                    <a:moveTo>
                      <a:pt x="149" y="0"/>
                    </a:moveTo>
                    <a:lnTo>
                      <a:pt x="0" y="317"/>
                    </a:lnTo>
                    <a:lnTo>
                      <a:pt x="156" y="690"/>
                    </a:lnTo>
                    <a:lnTo>
                      <a:pt x="107" y="399"/>
                    </a:lnTo>
                    <a:lnTo>
                      <a:pt x="383" y="408"/>
                    </a:lnTo>
                    <a:lnTo>
                      <a:pt x="504" y="599"/>
                    </a:lnTo>
                    <a:lnTo>
                      <a:pt x="530" y="677"/>
                    </a:lnTo>
                    <a:lnTo>
                      <a:pt x="539" y="372"/>
                    </a:lnTo>
                    <a:lnTo>
                      <a:pt x="46" y="330"/>
                    </a:lnTo>
                    <a:lnTo>
                      <a:pt x="14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1" name="Google Shape;2261;p145"/>
              <p:cNvSpPr/>
              <p:nvPr/>
            </p:nvSpPr>
            <p:spPr>
              <a:xfrm>
                <a:off x="4586" y="1548"/>
                <a:ext cx="606" cy="196"/>
              </a:xfrm>
              <a:custGeom>
                <a:rect b="b" l="l" r="r" t="t"/>
                <a:pathLst>
                  <a:path extrusionOk="0" h="588" w="1816">
                    <a:moveTo>
                      <a:pt x="198" y="0"/>
                    </a:moveTo>
                    <a:lnTo>
                      <a:pt x="0" y="480"/>
                    </a:lnTo>
                    <a:lnTo>
                      <a:pt x="19" y="528"/>
                    </a:lnTo>
                    <a:lnTo>
                      <a:pt x="95" y="581"/>
                    </a:lnTo>
                    <a:lnTo>
                      <a:pt x="1750" y="588"/>
                    </a:lnTo>
                    <a:lnTo>
                      <a:pt x="1816" y="551"/>
                    </a:lnTo>
                    <a:lnTo>
                      <a:pt x="1816" y="468"/>
                    </a:lnTo>
                    <a:lnTo>
                      <a:pt x="1756" y="528"/>
                    </a:lnTo>
                    <a:lnTo>
                      <a:pt x="126" y="540"/>
                    </a:lnTo>
                    <a:lnTo>
                      <a:pt x="67" y="450"/>
                    </a:lnTo>
                    <a:lnTo>
                      <a:pt x="19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2" name="Google Shape;2262;p145"/>
              <p:cNvSpPr/>
              <p:nvPr/>
            </p:nvSpPr>
            <p:spPr>
              <a:xfrm>
                <a:off x="4634" y="1579"/>
                <a:ext cx="58" cy="113"/>
              </a:xfrm>
              <a:custGeom>
                <a:rect b="b" l="l" r="r" t="t"/>
                <a:pathLst>
                  <a:path extrusionOk="0" h="337" w="174">
                    <a:moveTo>
                      <a:pt x="108" y="0"/>
                    </a:moveTo>
                    <a:lnTo>
                      <a:pt x="0" y="337"/>
                    </a:lnTo>
                    <a:lnTo>
                      <a:pt x="174" y="337"/>
                    </a:lnTo>
                    <a:lnTo>
                      <a:pt x="73" y="265"/>
                    </a:lnTo>
                    <a:lnTo>
                      <a:pt x="10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3" name="Google Shape;2263;p145"/>
              <p:cNvSpPr/>
              <p:nvPr/>
            </p:nvSpPr>
            <p:spPr>
              <a:xfrm>
                <a:off x="4738" y="1585"/>
                <a:ext cx="308" cy="109"/>
              </a:xfrm>
              <a:custGeom>
                <a:rect b="b" l="l" r="r" t="t"/>
                <a:pathLst>
                  <a:path extrusionOk="0" h="325" w="923">
                    <a:moveTo>
                      <a:pt x="0" y="312"/>
                    </a:moveTo>
                    <a:lnTo>
                      <a:pt x="923" y="325"/>
                    </a:lnTo>
                    <a:lnTo>
                      <a:pt x="761" y="0"/>
                    </a:lnTo>
                    <a:lnTo>
                      <a:pt x="761" y="49"/>
                    </a:lnTo>
                    <a:lnTo>
                      <a:pt x="648" y="49"/>
                    </a:lnTo>
                    <a:lnTo>
                      <a:pt x="618" y="90"/>
                    </a:lnTo>
                    <a:lnTo>
                      <a:pt x="756" y="90"/>
                    </a:lnTo>
                    <a:lnTo>
                      <a:pt x="779" y="145"/>
                    </a:lnTo>
                    <a:lnTo>
                      <a:pt x="690" y="138"/>
                    </a:lnTo>
                    <a:lnTo>
                      <a:pt x="648" y="186"/>
                    </a:lnTo>
                    <a:lnTo>
                      <a:pt x="612" y="145"/>
                    </a:lnTo>
                    <a:lnTo>
                      <a:pt x="486" y="145"/>
                    </a:lnTo>
                    <a:lnTo>
                      <a:pt x="444" y="199"/>
                    </a:lnTo>
                    <a:lnTo>
                      <a:pt x="768" y="223"/>
                    </a:lnTo>
                    <a:lnTo>
                      <a:pt x="719" y="264"/>
                    </a:lnTo>
                    <a:lnTo>
                      <a:pt x="635" y="241"/>
                    </a:lnTo>
                    <a:lnTo>
                      <a:pt x="534" y="253"/>
                    </a:lnTo>
                    <a:lnTo>
                      <a:pt x="468" y="277"/>
                    </a:lnTo>
                    <a:lnTo>
                      <a:pt x="426" y="241"/>
                    </a:lnTo>
                    <a:lnTo>
                      <a:pt x="247" y="253"/>
                    </a:lnTo>
                    <a:lnTo>
                      <a:pt x="199" y="289"/>
                    </a:lnTo>
                    <a:lnTo>
                      <a:pt x="156" y="247"/>
                    </a:lnTo>
                    <a:lnTo>
                      <a:pt x="55" y="259"/>
                    </a:lnTo>
                    <a:lnTo>
                      <a:pt x="0" y="3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4" name="Google Shape;2264;p145"/>
              <p:cNvSpPr/>
              <p:nvPr/>
            </p:nvSpPr>
            <p:spPr>
              <a:xfrm>
                <a:off x="4694" y="1626"/>
                <a:ext cx="158" cy="18"/>
              </a:xfrm>
              <a:custGeom>
                <a:rect b="b" l="l" r="r" t="t"/>
                <a:pathLst>
                  <a:path extrusionOk="0" h="54" w="474">
                    <a:moveTo>
                      <a:pt x="0" y="54"/>
                    </a:moveTo>
                    <a:lnTo>
                      <a:pt x="474" y="54"/>
                    </a:lnTo>
                    <a:lnTo>
                      <a:pt x="401" y="6"/>
                    </a:lnTo>
                    <a:lnTo>
                      <a:pt x="252" y="0"/>
                    </a:lnTo>
                    <a:lnTo>
                      <a:pt x="197" y="35"/>
                    </a:lnTo>
                    <a:lnTo>
                      <a:pt x="156" y="0"/>
                    </a:lnTo>
                    <a:lnTo>
                      <a:pt x="48" y="0"/>
                    </a:lnTo>
                    <a:lnTo>
                      <a:pt x="0"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5" name="Google Shape;2265;p145"/>
              <p:cNvSpPr/>
              <p:nvPr/>
            </p:nvSpPr>
            <p:spPr>
              <a:xfrm>
                <a:off x="5064" y="1588"/>
                <a:ext cx="102" cy="98"/>
              </a:xfrm>
              <a:custGeom>
                <a:rect b="b" l="l" r="r" t="t"/>
                <a:pathLst>
                  <a:path extrusionOk="0" h="294" w="305">
                    <a:moveTo>
                      <a:pt x="119" y="0"/>
                    </a:moveTo>
                    <a:lnTo>
                      <a:pt x="305" y="294"/>
                    </a:lnTo>
                    <a:lnTo>
                      <a:pt x="23" y="287"/>
                    </a:lnTo>
                    <a:lnTo>
                      <a:pt x="53" y="222"/>
                    </a:lnTo>
                    <a:lnTo>
                      <a:pt x="173" y="246"/>
                    </a:lnTo>
                    <a:lnTo>
                      <a:pt x="197" y="174"/>
                    </a:lnTo>
                    <a:lnTo>
                      <a:pt x="12" y="174"/>
                    </a:lnTo>
                    <a:lnTo>
                      <a:pt x="41" y="131"/>
                    </a:lnTo>
                    <a:lnTo>
                      <a:pt x="143" y="126"/>
                    </a:lnTo>
                    <a:lnTo>
                      <a:pt x="113" y="66"/>
                    </a:lnTo>
                    <a:lnTo>
                      <a:pt x="0" y="66"/>
                    </a:lnTo>
                    <a:lnTo>
                      <a:pt x="30" y="12"/>
                    </a:lnTo>
                    <a:lnTo>
                      <a:pt x="11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6" name="Google Shape;2266;p145"/>
              <p:cNvSpPr/>
              <p:nvPr/>
            </p:nvSpPr>
            <p:spPr>
              <a:xfrm>
                <a:off x="5151" y="1396"/>
                <a:ext cx="138" cy="219"/>
              </a:xfrm>
              <a:custGeom>
                <a:rect b="b" l="l" r="r" t="t"/>
                <a:pathLst>
                  <a:path extrusionOk="0" h="659" w="414">
                    <a:moveTo>
                      <a:pt x="0" y="0"/>
                    </a:moveTo>
                    <a:lnTo>
                      <a:pt x="234" y="102"/>
                    </a:lnTo>
                    <a:lnTo>
                      <a:pt x="289" y="198"/>
                    </a:lnTo>
                    <a:lnTo>
                      <a:pt x="96" y="312"/>
                    </a:lnTo>
                    <a:lnTo>
                      <a:pt x="78" y="384"/>
                    </a:lnTo>
                    <a:lnTo>
                      <a:pt x="414" y="588"/>
                    </a:lnTo>
                    <a:lnTo>
                      <a:pt x="366" y="659"/>
                    </a:lnTo>
                    <a:lnTo>
                      <a:pt x="330" y="599"/>
                    </a:lnTo>
                    <a:lnTo>
                      <a:pt x="19" y="377"/>
                    </a:lnTo>
                    <a:lnTo>
                      <a:pt x="25" y="287"/>
                    </a:lnTo>
                    <a:lnTo>
                      <a:pt x="234" y="186"/>
                    </a:lnTo>
                    <a:lnTo>
                      <a:pt x="181" y="96"/>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7" name="Google Shape;2267;p145"/>
              <p:cNvSpPr/>
              <p:nvPr/>
            </p:nvSpPr>
            <p:spPr>
              <a:xfrm>
                <a:off x="4938" y="1446"/>
                <a:ext cx="148" cy="32"/>
              </a:xfrm>
              <a:custGeom>
                <a:rect b="b" l="l" r="r" t="t"/>
                <a:pathLst>
                  <a:path extrusionOk="0" h="96" w="443">
                    <a:moveTo>
                      <a:pt x="0" y="96"/>
                    </a:moveTo>
                    <a:lnTo>
                      <a:pt x="35" y="0"/>
                    </a:lnTo>
                    <a:lnTo>
                      <a:pt x="443" y="6"/>
                    </a:lnTo>
                    <a:lnTo>
                      <a:pt x="390" y="96"/>
                    </a:lnTo>
                    <a:lnTo>
                      <a:pt x="371" y="48"/>
                    </a:lnTo>
                    <a:lnTo>
                      <a:pt x="126" y="36"/>
                    </a:lnTo>
                    <a:lnTo>
                      <a:pt x="0"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8" name="Google Shape;2268;p145"/>
              <p:cNvSpPr/>
              <p:nvPr/>
            </p:nvSpPr>
            <p:spPr>
              <a:xfrm>
                <a:off x="4915" y="1491"/>
                <a:ext cx="142" cy="33"/>
              </a:xfrm>
              <a:custGeom>
                <a:rect b="b" l="l" r="r" t="t"/>
                <a:pathLst>
                  <a:path extrusionOk="0" h="97" w="425">
                    <a:moveTo>
                      <a:pt x="41" y="43"/>
                    </a:moveTo>
                    <a:lnTo>
                      <a:pt x="167" y="37"/>
                    </a:lnTo>
                    <a:lnTo>
                      <a:pt x="197" y="0"/>
                    </a:lnTo>
                    <a:lnTo>
                      <a:pt x="329" y="0"/>
                    </a:lnTo>
                    <a:lnTo>
                      <a:pt x="359" y="37"/>
                    </a:lnTo>
                    <a:lnTo>
                      <a:pt x="425" y="37"/>
                    </a:lnTo>
                    <a:lnTo>
                      <a:pt x="395" y="67"/>
                    </a:lnTo>
                    <a:lnTo>
                      <a:pt x="353" y="73"/>
                    </a:lnTo>
                    <a:lnTo>
                      <a:pt x="275" y="97"/>
                    </a:lnTo>
                    <a:lnTo>
                      <a:pt x="180" y="97"/>
                    </a:lnTo>
                    <a:lnTo>
                      <a:pt x="150" y="67"/>
                    </a:lnTo>
                    <a:lnTo>
                      <a:pt x="0" y="73"/>
                    </a:lnTo>
                    <a:lnTo>
                      <a:pt x="41" y="4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9" name="Google Shape;2269;p145"/>
              <p:cNvSpPr/>
              <p:nvPr/>
            </p:nvSpPr>
            <p:spPr>
              <a:xfrm>
                <a:off x="4854" y="1423"/>
                <a:ext cx="76" cy="98"/>
              </a:xfrm>
              <a:custGeom>
                <a:rect b="b" l="l" r="r" t="t"/>
                <a:pathLst>
                  <a:path extrusionOk="0" h="294" w="227">
                    <a:moveTo>
                      <a:pt x="0" y="0"/>
                    </a:moveTo>
                    <a:lnTo>
                      <a:pt x="227" y="25"/>
                    </a:lnTo>
                    <a:lnTo>
                      <a:pt x="149" y="294"/>
                    </a:lnTo>
                    <a:lnTo>
                      <a:pt x="126" y="55"/>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0" name="Google Shape;2270;p145"/>
              <p:cNvSpPr/>
              <p:nvPr/>
            </p:nvSpPr>
            <p:spPr>
              <a:xfrm>
                <a:off x="5255" y="1624"/>
                <a:ext cx="166" cy="123"/>
              </a:xfrm>
              <a:custGeom>
                <a:rect b="b" l="l" r="r" t="t"/>
                <a:pathLst>
                  <a:path extrusionOk="0" h="371" w="497">
                    <a:moveTo>
                      <a:pt x="6" y="60"/>
                    </a:moveTo>
                    <a:lnTo>
                      <a:pt x="0" y="162"/>
                    </a:lnTo>
                    <a:lnTo>
                      <a:pt x="114" y="348"/>
                    </a:lnTo>
                    <a:lnTo>
                      <a:pt x="330" y="371"/>
                    </a:lnTo>
                    <a:lnTo>
                      <a:pt x="479" y="282"/>
                    </a:lnTo>
                    <a:lnTo>
                      <a:pt x="497" y="162"/>
                    </a:lnTo>
                    <a:lnTo>
                      <a:pt x="295" y="0"/>
                    </a:lnTo>
                    <a:lnTo>
                      <a:pt x="102" y="53"/>
                    </a:lnTo>
                    <a:lnTo>
                      <a:pt x="306" y="53"/>
                    </a:lnTo>
                    <a:lnTo>
                      <a:pt x="444" y="179"/>
                    </a:lnTo>
                    <a:lnTo>
                      <a:pt x="353" y="264"/>
                    </a:lnTo>
                    <a:lnTo>
                      <a:pt x="180" y="270"/>
                    </a:lnTo>
                    <a:lnTo>
                      <a:pt x="6" y="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1" name="Google Shape;2271;p145"/>
              <p:cNvSpPr/>
              <p:nvPr/>
            </p:nvSpPr>
            <p:spPr>
              <a:xfrm>
                <a:off x="4691" y="1594"/>
                <a:ext cx="207" cy="20"/>
              </a:xfrm>
              <a:custGeom>
                <a:rect b="b" l="l" r="r" t="t"/>
                <a:pathLst>
                  <a:path extrusionOk="0" h="60" w="620">
                    <a:moveTo>
                      <a:pt x="25" y="12"/>
                    </a:moveTo>
                    <a:lnTo>
                      <a:pt x="0" y="60"/>
                    </a:lnTo>
                    <a:lnTo>
                      <a:pt x="620" y="57"/>
                    </a:lnTo>
                    <a:lnTo>
                      <a:pt x="590" y="24"/>
                    </a:lnTo>
                    <a:lnTo>
                      <a:pt x="474" y="18"/>
                    </a:lnTo>
                    <a:lnTo>
                      <a:pt x="441" y="42"/>
                    </a:lnTo>
                    <a:lnTo>
                      <a:pt x="388" y="9"/>
                    </a:lnTo>
                    <a:lnTo>
                      <a:pt x="288" y="9"/>
                    </a:lnTo>
                    <a:lnTo>
                      <a:pt x="265" y="33"/>
                    </a:lnTo>
                    <a:lnTo>
                      <a:pt x="240" y="9"/>
                    </a:lnTo>
                    <a:lnTo>
                      <a:pt x="144" y="5"/>
                    </a:lnTo>
                    <a:lnTo>
                      <a:pt x="124" y="35"/>
                    </a:lnTo>
                    <a:lnTo>
                      <a:pt x="100" y="0"/>
                    </a:lnTo>
                    <a:lnTo>
                      <a:pt x="25"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272" name="Google Shape;2272;p145"/>
          <p:cNvSpPr/>
          <p:nvPr/>
        </p:nvSpPr>
        <p:spPr>
          <a:xfrm>
            <a:off x="3761145" y="6000768"/>
            <a:ext cx="2104743" cy="46230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Requirements</a:t>
            </a:r>
            <a:endParaRPr/>
          </a:p>
        </p:txBody>
      </p:sp>
      <p:grpSp>
        <p:nvGrpSpPr>
          <p:cNvPr id="2273" name="Google Shape;2273;p145"/>
          <p:cNvGrpSpPr/>
          <p:nvPr/>
        </p:nvGrpSpPr>
        <p:grpSpPr>
          <a:xfrm>
            <a:off x="3592499" y="3268662"/>
            <a:ext cx="2244725" cy="2643188"/>
            <a:chOff x="2249" y="1750"/>
            <a:chExt cx="1414" cy="1665"/>
          </a:xfrm>
        </p:grpSpPr>
        <p:sp>
          <p:nvSpPr>
            <p:cNvPr id="2274" name="Google Shape;2274;p145"/>
            <p:cNvSpPr/>
            <p:nvPr/>
          </p:nvSpPr>
          <p:spPr>
            <a:xfrm>
              <a:off x="2249" y="1750"/>
              <a:ext cx="1414" cy="1665"/>
            </a:xfrm>
            <a:prstGeom prst="rect">
              <a:avLst/>
            </a:prstGeom>
            <a:solidFill>
              <a:srgbClr val="92D050"/>
            </a:solidFill>
            <a:ln cap="flat" cmpd="sng" w="28575">
              <a:solidFill>
                <a:srgbClr val="0066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5" name="Google Shape;2275;p145"/>
            <p:cNvSpPr/>
            <p:nvPr/>
          </p:nvSpPr>
          <p:spPr>
            <a:xfrm>
              <a:off x="2856" y="2692"/>
              <a:ext cx="380" cy="177"/>
            </a:xfrm>
            <a:custGeom>
              <a:rect b="b" l="l" r="r" t="t"/>
              <a:pathLst>
                <a:path extrusionOk="0" h="165" w="352">
                  <a:moveTo>
                    <a:pt x="176" y="0"/>
                  </a:moveTo>
                  <a:lnTo>
                    <a:pt x="184" y="0"/>
                  </a:lnTo>
                  <a:lnTo>
                    <a:pt x="191" y="0"/>
                  </a:lnTo>
                  <a:lnTo>
                    <a:pt x="203" y="0"/>
                  </a:lnTo>
                  <a:lnTo>
                    <a:pt x="211" y="0"/>
                  </a:lnTo>
                  <a:lnTo>
                    <a:pt x="218" y="0"/>
                  </a:lnTo>
                  <a:lnTo>
                    <a:pt x="226" y="4"/>
                  </a:lnTo>
                  <a:lnTo>
                    <a:pt x="233" y="4"/>
                  </a:lnTo>
                  <a:lnTo>
                    <a:pt x="241" y="4"/>
                  </a:lnTo>
                  <a:lnTo>
                    <a:pt x="249" y="8"/>
                  </a:lnTo>
                  <a:lnTo>
                    <a:pt x="256" y="8"/>
                  </a:lnTo>
                  <a:lnTo>
                    <a:pt x="264" y="13"/>
                  </a:lnTo>
                  <a:lnTo>
                    <a:pt x="272" y="13"/>
                  </a:lnTo>
                  <a:lnTo>
                    <a:pt x="279" y="17"/>
                  </a:lnTo>
                  <a:lnTo>
                    <a:pt x="287" y="17"/>
                  </a:lnTo>
                  <a:lnTo>
                    <a:pt x="291" y="21"/>
                  </a:lnTo>
                  <a:lnTo>
                    <a:pt x="298" y="21"/>
                  </a:lnTo>
                  <a:lnTo>
                    <a:pt x="306" y="26"/>
                  </a:lnTo>
                  <a:lnTo>
                    <a:pt x="310" y="30"/>
                  </a:lnTo>
                  <a:lnTo>
                    <a:pt x="314" y="30"/>
                  </a:lnTo>
                  <a:lnTo>
                    <a:pt x="321" y="35"/>
                  </a:lnTo>
                  <a:lnTo>
                    <a:pt x="325" y="39"/>
                  </a:lnTo>
                  <a:lnTo>
                    <a:pt x="329" y="43"/>
                  </a:lnTo>
                  <a:lnTo>
                    <a:pt x="333" y="48"/>
                  </a:lnTo>
                  <a:lnTo>
                    <a:pt x="337" y="48"/>
                  </a:lnTo>
                  <a:lnTo>
                    <a:pt x="341" y="52"/>
                  </a:lnTo>
                  <a:lnTo>
                    <a:pt x="341" y="56"/>
                  </a:lnTo>
                  <a:lnTo>
                    <a:pt x="344" y="61"/>
                  </a:lnTo>
                  <a:lnTo>
                    <a:pt x="348" y="65"/>
                  </a:lnTo>
                  <a:lnTo>
                    <a:pt x="348" y="69"/>
                  </a:lnTo>
                  <a:lnTo>
                    <a:pt x="348" y="74"/>
                  </a:lnTo>
                  <a:lnTo>
                    <a:pt x="352" y="78"/>
                  </a:lnTo>
                  <a:lnTo>
                    <a:pt x="352" y="82"/>
                  </a:lnTo>
                  <a:lnTo>
                    <a:pt x="352" y="87"/>
                  </a:lnTo>
                  <a:lnTo>
                    <a:pt x="348" y="91"/>
                  </a:lnTo>
                  <a:lnTo>
                    <a:pt x="348" y="96"/>
                  </a:lnTo>
                  <a:lnTo>
                    <a:pt x="348" y="100"/>
                  </a:lnTo>
                  <a:lnTo>
                    <a:pt x="344" y="104"/>
                  </a:lnTo>
                  <a:lnTo>
                    <a:pt x="341" y="104"/>
                  </a:lnTo>
                  <a:lnTo>
                    <a:pt x="341" y="109"/>
                  </a:lnTo>
                  <a:lnTo>
                    <a:pt x="337" y="113"/>
                  </a:lnTo>
                  <a:lnTo>
                    <a:pt x="333" y="117"/>
                  </a:lnTo>
                  <a:lnTo>
                    <a:pt x="329" y="122"/>
                  </a:lnTo>
                  <a:lnTo>
                    <a:pt x="325" y="126"/>
                  </a:lnTo>
                  <a:lnTo>
                    <a:pt x="321" y="126"/>
                  </a:lnTo>
                  <a:lnTo>
                    <a:pt x="314" y="130"/>
                  </a:lnTo>
                  <a:lnTo>
                    <a:pt x="310" y="135"/>
                  </a:lnTo>
                  <a:lnTo>
                    <a:pt x="306" y="139"/>
                  </a:lnTo>
                  <a:lnTo>
                    <a:pt x="298" y="139"/>
                  </a:lnTo>
                  <a:lnTo>
                    <a:pt x="291" y="143"/>
                  </a:lnTo>
                  <a:lnTo>
                    <a:pt x="287" y="143"/>
                  </a:lnTo>
                  <a:lnTo>
                    <a:pt x="279" y="148"/>
                  </a:lnTo>
                  <a:lnTo>
                    <a:pt x="272" y="152"/>
                  </a:lnTo>
                  <a:lnTo>
                    <a:pt x="264" y="152"/>
                  </a:lnTo>
                  <a:lnTo>
                    <a:pt x="256" y="157"/>
                  </a:lnTo>
                  <a:lnTo>
                    <a:pt x="249" y="157"/>
                  </a:lnTo>
                  <a:lnTo>
                    <a:pt x="241" y="157"/>
                  </a:lnTo>
                  <a:lnTo>
                    <a:pt x="233" y="161"/>
                  </a:lnTo>
                  <a:lnTo>
                    <a:pt x="226" y="161"/>
                  </a:lnTo>
                  <a:lnTo>
                    <a:pt x="218" y="161"/>
                  </a:lnTo>
                  <a:lnTo>
                    <a:pt x="211" y="161"/>
                  </a:lnTo>
                  <a:lnTo>
                    <a:pt x="203" y="165"/>
                  </a:lnTo>
                  <a:lnTo>
                    <a:pt x="191" y="165"/>
                  </a:lnTo>
                  <a:lnTo>
                    <a:pt x="184" y="165"/>
                  </a:lnTo>
                  <a:lnTo>
                    <a:pt x="176" y="165"/>
                  </a:lnTo>
                  <a:lnTo>
                    <a:pt x="165" y="165"/>
                  </a:lnTo>
                  <a:lnTo>
                    <a:pt x="157" y="165"/>
                  </a:lnTo>
                  <a:lnTo>
                    <a:pt x="149" y="165"/>
                  </a:lnTo>
                  <a:lnTo>
                    <a:pt x="138" y="161"/>
                  </a:lnTo>
                  <a:lnTo>
                    <a:pt x="130" y="161"/>
                  </a:lnTo>
                  <a:lnTo>
                    <a:pt x="123" y="161"/>
                  </a:lnTo>
                  <a:lnTo>
                    <a:pt x="115" y="161"/>
                  </a:lnTo>
                  <a:lnTo>
                    <a:pt x="107" y="157"/>
                  </a:lnTo>
                  <a:lnTo>
                    <a:pt x="100" y="157"/>
                  </a:lnTo>
                  <a:lnTo>
                    <a:pt x="92" y="157"/>
                  </a:lnTo>
                  <a:lnTo>
                    <a:pt x="84" y="152"/>
                  </a:lnTo>
                  <a:lnTo>
                    <a:pt x="77" y="152"/>
                  </a:lnTo>
                  <a:lnTo>
                    <a:pt x="69" y="148"/>
                  </a:lnTo>
                  <a:lnTo>
                    <a:pt x="61" y="143"/>
                  </a:lnTo>
                  <a:lnTo>
                    <a:pt x="58" y="143"/>
                  </a:lnTo>
                  <a:lnTo>
                    <a:pt x="50" y="139"/>
                  </a:lnTo>
                  <a:lnTo>
                    <a:pt x="46" y="139"/>
                  </a:lnTo>
                  <a:lnTo>
                    <a:pt x="38" y="135"/>
                  </a:lnTo>
                  <a:lnTo>
                    <a:pt x="35" y="130"/>
                  </a:lnTo>
                  <a:lnTo>
                    <a:pt x="27" y="126"/>
                  </a:lnTo>
                  <a:lnTo>
                    <a:pt x="23" y="126"/>
                  </a:lnTo>
                  <a:lnTo>
                    <a:pt x="19" y="122"/>
                  </a:lnTo>
                  <a:lnTo>
                    <a:pt x="16" y="117"/>
                  </a:lnTo>
                  <a:lnTo>
                    <a:pt x="12" y="113"/>
                  </a:lnTo>
                  <a:lnTo>
                    <a:pt x="8" y="109"/>
                  </a:lnTo>
                  <a:lnTo>
                    <a:pt x="8" y="104"/>
                  </a:lnTo>
                  <a:lnTo>
                    <a:pt x="4" y="104"/>
                  </a:lnTo>
                  <a:lnTo>
                    <a:pt x="4" y="100"/>
                  </a:lnTo>
                  <a:lnTo>
                    <a:pt x="0" y="96"/>
                  </a:lnTo>
                  <a:lnTo>
                    <a:pt x="0" y="91"/>
                  </a:lnTo>
                  <a:lnTo>
                    <a:pt x="0" y="87"/>
                  </a:lnTo>
                  <a:lnTo>
                    <a:pt x="0" y="82"/>
                  </a:lnTo>
                  <a:lnTo>
                    <a:pt x="0" y="78"/>
                  </a:lnTo>
                  <a:lnTo>
                    <a:pt x="0" y="74"/>
                  </a:lnTo>
                  <a:lnTo>
                    <a:pt x="0" y="69"/>
                  </a:lnTo>
                  <a:lnTo>
                    <a:pt x="4" y="65"/>
                  </a:lnTo>
                  <a:lnTo>
                    <a:pt x="4" y="61"/>
                  </a:lnTo>
                  <a:lnTo>
                    <a:pt x="8" y="56"/>
                  </a:lnTo>
                  <a:lnTo>
                    <a:pt x="8" y="52"/>
                  </a:lnTo>
                  <a:lnTo>
                    <a:pt x="12" y="48"/>
                  </a:lnTo>
                  <a:lnTo>
                    <a:pt x="16" y="48"/>
                  </a:lnTo>
                  <a:lnTo>
                    <a:pt x="19" y="43"/>
                  </a:lnTo>
                  <a:lnTo>
                    <a:pt x="23" y="39"/>
                  </a:lnTo>
                  <a:lnTo>
                    <a:pt x="27" y="35"/>
                  </a:lnTo>
                  <a:lnTo>
                    <a:pt x="35" y="30"/>
                  </a:lnTo>
                  <a:lnTo>
                    <a:pt x="38" y="30"/>
                  </a:lnTo>
                  <a:lnTo>
                    <a:pt x="46" y="26"/>
                  </a:lnTo>
                  <a:lnTo>
                    <a:pt x="50" y="21"/>
                  </a:lnTo>
                  <a:lnTo>
                    <a:pt x="58" y="21"/>
                  </a:lnTo>
                  <a:lnTo>
                    <a:pt x="61" y="17"/>
                  </a:lnTo>
                  <a:lnTo>
                    <a:pt x="69" y="17"/>
                  </a:lnTo>
                  <a:lnTo>
                    <a:pt x="77" y="13"/>
                  </a:lnTo>
                  <a:lnTo>
                    <a:pt x="84" y="13"/>
                  </a:lnTo>
                  <a:lnTo>
                    <a:pt x="92" y="8"/>
                  </a:lnTo>
                  <a:lnTo>
                    <a:pt x="100" y="8"/>
                  </a:lnTo>
                  <a:lnTo>
                    <a:pt x="107" y="4"/>
                  </a:lnTo>
                  <a:lnTo>
                    <a:pt x="115" y="4"/>
                  </a:lnTo>
                  <a:lnTo>
                    <a:pt x="123" y="4"/>
                  </a:lnTo>
                  <a:lnTo>
                    <a:pt x="130" y="0"/>
                  </a:lnTo>
                  <a:lnTo>
                    <a:pt x="138" y="0"/>
                  </a:lnTo>
                  <a:lnTo>
                    <a:pt x="149" y="0"/>
                  </a:lnTo>
                  <a:lnTo>
                    <a:pt x="157" y="0"/>
                  </a:lnTo>
                  <a:lnTo>
                    <a:pt x="165" y="0"/>
                  </a:lnTo>
                  <a:lnTo>
                    <a:pt x="176"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6" name="Google Shape;2276;p145"/>
            <p:cNvSpPr/>
            <p:nvPr/>
          </p:nvSpPr>
          <p:spPr>
            <a:xfrm>
              <a:off x="2856" y="2692"/>
              <a:ext cx="380" cy="177"/>
            </a:xfrm>
            <a:custGeom>
              <a:rect b="b" l="l" r="r" t="t"/>
              <a:pathLst>
                <a:path extrusionOk="0" h="165" w="352">
                  <a:moveTo>
                    <a:pt x="176" y="0"/>
                  </a:moveTo>
                  <a:lnTo>
                    <a:pt x="211" y="0"/>
                  </a:lnTo>
                  <a:lnTo>
                    <a:pt x="241" y="4"/>
                  </a:lnTo>
                  <a:lnTo>
                    <a:pt x="272" y="13"/>
                  </a:lnTo>
                  <a:lnTo>
                    <a:pt x="298" y="21"/>
                  </a:lnTo>
                  <a:lnTo>
                    <a:pt x="321" y="35"/>
                  </a:lnTo>
                  <a:lnTo>
                    <a:pt x="337" y="48"/>
                  </a:lnTo>
                  <a:lnTo>
                    <a:pt x="348" y="65"/>
                  </a:lnTo>
                  <a:lnTo>
                    <a:pt x="352" y="82"/>
                  </a:lnTo>
                  <a:lnTo>
                    <a:pt x="348" y="100"/>
                  </a:lnTo>
                  <a:lnTo>
                    <a:pt x="337" y="113"/>
                  </a:lnTo>
                  <a:lnTo>
                    <a:pt x="321" y="126"/>
                  </a:lnTo>
                  <a:lnTo>
                    <a:pt x="298" y="139"/>
                  </a:lnTo>
                  <a:lnTo>
                    <a:pt x="272" y="152"/>
                  </a:lnTo>
                  <a:lnTo>
                    <a:pt x="241" y="157"/>
                  </a:lnTo>
                  <a:lnTo>
                    <a:pt x="211" y="161"/>
                  </a:lnTo>
                  <a:lnTo>
                    <a:pt x="176" y="165"/>
                  </a:lnTo>
                  <a:lnTo>
                    <a:pt x="138" y="161"/>
                  </a:lnTo>
                  <a:lnTo>
                    <a:pt x="107" y="157"/>
                  </a:lnTo>
                  <a:lnTo>
                    <a:pt x="77" y="152"/>
                  </a:lnTo>
                  <a:lnTo>
                    <a:pt x="50" y="139"/>
                  </a:lnTo>
                  <a:lnTo>
                    <a:pt x="31" y="126"/>
                  </a:lnTo>
                  <a:lnTo>
                    <a:pt x="12" y="113"/>
                  </a:lnTo>
                  <a:lnTo>
                    <a:pt x="4" y="100"/>
                  </a:lnTo>
                  <a:lnTo>
                    <a:pt x="0" y="82"/>
                  </a:lnTo>
                  <a:lnTo>
                    <a:pt x="4" y="65"/>
                  </a:lnTo>
                  <a:lnTo>
                    <a:pt x="12" y="48"/>
                  </a:lnTo>
                  <a:lnTo>
                    <a:pt x="31" y="35"/>
                  </a:lnTo>
                  <a:lnTo>
                    <a:pt x="50" y="21"/>
                  </a:lnTo>
                  <a:lnTo>
                    <a:pt x="77" y="13"/>
                  </a:lnTo>
                  <a:lnTo>
                    <a:pt x="107" y="4"/>
                  </a:lnTo>
                  <a:lnTo>
                    <a:pt x="138" y="0"/>
                  </a:lnTo>
                  <a:lnTo>
                    <a:pt x="176"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7" name="Google Shape;2277;p145"/>
            <p:cNvSpPr/>
            <p:nvPr/>
          </p:nvSpPr>
          <p:spPr>
            <a:xfrm>
              <a:off x="2543" y="3060"/>
              <a:ext cx="376" cy="176"/>
            </a:xfrm>
            <a:custGeom>
              <a:rect b="b" l="l" r="r" t="t"/>
              <a:pathLst>
                <a:path extrusionOk="0" h="165" w="348">
                  <a:moveTo>
                    <a:pt x="172" y="0"/>
                  </a:moveTo>
                  <a:lnTo>
                    <a:pt x="184" y="0"/>
                  </a:lnTo>
                  <a:lnTo>
                    <a:pt x="191" y="0"/>
                  </a:lnTo>
                  <a:lnTo>
                    <a:pt x="199" y="4"/>
                  </a:lnTo>
                  <a:lnTo>
                    <a:pt x="210" y="4"/>
                  </a:lnTo>
                  <a:lnTo>
                    <a:pt x="218" y="4"/>
                  </a:lnTo>
                  <a:lnTo>
                    <a:pt x="226" y="4"/>
                  </a:lnTo>
                  <a:lnTo>
                    <a:pt x="233" y="9"/>
                  </a:lnTo>
                  <a:lnTo>
                    <a:pt x="241" y="9"/>
                  </a:lnTo>
                  <a:lnTo>
                    <a:pt x="249" y="9"/>
                  </a:lnTo>
                  <a:lnTo>
                    <a:pt x="256" y="13"/>
                  </a:lnTo>
                  <a:lnTo>
                    <a:pt x="264" y="13"/>
                  </a:lnTo>
                  <a:lnTo>
                    <a:pt x="272" y="17"/>
                  </a:lnTo>
                  <a:lnTo>
                    <a:pt x="279" y="17"/>
                  </a:lnTo>
                  <a:lnTo>
                    <a:pt x="287" y="22"/>
                  </a:lnTo>
                  <a:lnTo>
                    <a:pt x="291" y="22"/>
                  </a:lnTo>
                  <a:lnTo>
                    <a:pt x="298" y="26"/>
                  </a:lnTo>
                  <a:lnTo>
                    <a:pt x="302" y="30"/>
                  </a:lnTo>
                  <a:lnTo>
                    <a:pt x="310" y="30"/>
                  </a:lnTo>
                  <a:lnTo>
                    <a:pt x="314" y="35"/>
                  </a:lnTo>
                  <a:lnTo>
                    <a:pt x="321" y="39"/>
                  </a:lnTo>
                  <a:lnTo>
                    <a:pt x="325" y="39"/>
                  </a:lnTo>
                  <a:lnTo>
                    <a:pt x="329" y="43"/>
                  </a:lnTo>
                  <a:lnTo>
                    <a:pt x="333" y="48"/>
                  </a:lnTo>
                  <a:lnTo>
                    <a:pt x="337" y="52"/>
                  </a:lnTo>
                  <a:lnTo>
                    <a:pt x="340" y="57"/>
                  </a:lnTo>
                  <a:lnTo>
                    <a:pt x="340" y="61"/>
                  </a:lnTo>
                  <a:lnTo>
                    <a:pt x="344" y="65"/>
                  </a:lnTo>
                  <a:lnTo>
                    <a:pt x="344" y="70"/>
                  </a:lnTo>
                  <a:lnTo>
                    <a:pt x="348" y="70"/>
                  </a:lnTo>
                  <a:lnTo>
                    <a:pt x="348" y="74"/>
                  </a:lnTo>
                  <a:lnTo>
                    <a:pt x="348" y="78"/>
                  </a:lnTo>
                  <a:lnTo>
                    <a:pt x="348" y="83"/>
                  </a:lnTo>
                  <a:lnTo>
                    <a:pt x="348" y="87"/>
                  </a:lnTo>
                  <a:lnTo>
                    <a:pt x="348" y="91"/>
                  </a:lnTo>
                  <a:lnTo>
                    <a:pt x="348" y="96"/>
                  </a:lnTo>
                  <a:lnTo>
                    <a:pt x="344" y="100"/>
                  </a:lnTo>
                  <a:lnTo>
                    <a:pt x="344" y="104"/>
                  </a:lnTo>
                  <a:lnTo>
                    <a:pt x="340" y="109"/>
                  </a:lnTo>
                  <a:lnTo>
                    <a:pt x="340" y="113"/>
                  </a:lnTo>
                  <a:lnTo>
                    <a:pt x="337" y="118"/>
                  </a:lnTo>
                  <a:lnTo>
                    <a:pt x="333" y="122"/>
                  </a:lnTo>
                  <a:lnTo>
                    <a:pt x="329" y="122"/>
                  </a:lnTo>
                  <a:lnTo>
                    <a:pt x="325" y="126"/>
                  </a:lnTo>
                  <a:lnTo>
                    <a:pt x="321" y="131"/>
                  </a:lnTo>
                  <a:lnTo>
                    <a:pt x="314" y="135"/>
                  </a:lnTo>
                  <a:lnTo>
                    <a:pt x="310" y="135"/>
                  </a:lnTo>
                  <a:lnTo>
                    <a:pt x="302" y="139"/>
                  </a:lnTo>
                  <a:lnTo>
                    <a:pt x="298" y="144"/>
                  </a:lnTo>
                  <a:lnTo>
                    <a:pt x="291" y="144"/>
                  </a:lnTo>
                  <a:lnTo>
                    <a:pt x="287" y="148"/>
                  </a:lnTo>
                  <a:lnTo>
                    <a:pt x="279" y="152"/>
                  </a:lnTo>
                  <a:lnTo>
                    <a:pt x="272" y="152"/>
                  </a:lnTo>
                  <a:lnTo>
                    <a:pt x="264" y="157"/>
                  </a:lnTo>
                  <a:lnTo>
                    <a:pt x="256" y="157"/>
                  </a:lnTo>
                  <a:lnTo>
                    <a:pt x="249" y="157"/>
                  </a:lnTo>
                  <a:lnTo>
                    <a:pt x="241" y="161"/>
                  </a:lnTo>
                  <a:lnTo>
                    <a:pt x="233" y="161"/>
                  </a:lnTo>
                  <a:lnTo>
                    <a:pt x="226" y="161"/>
                  </a:lnTo>
                  <a:lnTo>
                    <a:pt x="218" y="165"/>
                  </a:lnTo>
                  <a:lnTo>
                    <a:pt x="210" y="165"/>
                  </a:lnTo>
                  <a:lnTo>
                    <a:pt x="199" y="165"/>
                  </a:lnTo>
                  <a:lnTo>
                    <a:pt x="191" y="165"/>
                  </a:lnTo>
                  <a:lnTo>
                    <a:pt x="184" y="165"/>
                  </a:lnTo>
                  <a:lnTo>
                    <a:pt x="172" y="165"/>
                  </a:lnTo>
                  <a:lnTo>
                    <a:pt x="165" y="165"/>
                  </a:lnTo>
                  <a:lnTo>
                    <a:pt x="157" y="165"/>
                  </a:lnTo>
                  <a:lnTo>
                    <a:pt x="145" y="165"/>
                  </a:lnTo>
                  <a:lnTo>
                    <a:pt x="138" y="165"/>
                  </a:lnTo>
                  <a:lnTo>
                    <a:pt x="130" y="165"/>
                  </a:lnTo>
                  <a:lnTo>
                    <a:pt x="122" y="161"/>
                  </a:lnTo>
                  <a:lnTo>
                    <a:pt x="115" y="161"/>
                  </a:lnTo>
                  <a:lnTo>
                    <a:pt x="107" y="161"/>
                  </a:lnTo>
                  <a:lnTo>
                    <a:pt x="100" y="157"/>
                  </a:lnTo>
                  <a:lnTo>
                    <a:pt x="92" y="157"/>
                  </a:lnTo>
                  <a:lnTo>
                    <a:pt x="84" y="157"/>
                  </a:lnTo>
                  <a:lnTo>
                    <a:pt x="77" y="152"/>
                  </a:lnTo>
                  <a:lnTo>
                    <a:pt x="69" y="152"/>
                  </a:lnTo>
                  <a:lnTo>
                    <a:pt x="61" y="148"/>
                  </a:lnTo>
                  <a:lnTo>
                    <a:pt x="57" y="144"/>
                  </a:lnTo>
                  <a:lnTo>
                    <a:pt x="50" y="144"/>
                  </a:lnTo>
                  <a:lnTo>
                    <a:pt x="42" y="139"/>
                  </a:lnTo>
                  <a:lnTo>
                    <a:pt x="38" y="135"/>
                  </a:lnTo>
                  <a:lnTo>
                    <a:pt x="35" y="135"/>
                  </a:lnTo>
                  <a:lnTo>
                    <a:pt x="27" y="131"/>
                  </a:lnTo>
                  <a:lnTo>
                    <a:pt x="23" y="126"/>
                  </a:lnTo>
                  <a:lnTo>
                    <a:pt x="19" y="122"/>
                  </a:lnTo>
                  <a:lnTo>
                    <a:pt x="15" y="122"/>
                  </a:lnTo>
                  <a:lnTo>
                    <a:pt x="12" y="118"/>
                  </a:lnTo>
                  <a:lnTo>
                    <a:pt x="8" y="113"/>
                  </a:lnTo>
                  <a:lnTo>
                    <a:pt x="8" y="109"/>
                  </a:lnTo>
                  <a:lnTo>
                    <a:pt x="4" y="104"/>
                  </a:lnTo>
                  <a:lnTo>
                    <a:pt x="0" y="100"/>
                  </a:lnTo>
                  <a:lnTo>
                    <a:pt x="0" y="96"/>
                  </a:lnTo>
                  <a:lnTo>
                    <a:pt x="0" y="91"/>
                  </a:lnTo>
                  <a:lnTo>
                    <a:pt x="0" y="87"/>
                  </a:lnTo>
                  <a:lnTo>
                    <a:pt x="0" y="83"/>
                  </a:lnTo>
                  <a:lnTo>
                    <a:pt x="0" y="78"/>
                  </a:lnTo>
                  <a:lnTo>
                    <a:pt x="0" y="74"/>
                  </a:lnTo>
                  <a:lnTo>
                    <a:pt x="0" y="70"/>
                  </a:lnTo>
                  <a:lnTo>
                    <a:pt x="4" y="65"/>
                  </a:lnTo>
                  <a:lnTo>
                    <a:pt x="8" y="61"/>
                  </a:lnTo>
                  <a:lnTo>
                    <a:pt x="8" y="57"/>
                  </a:lnTo>
                  <a:lnTo>
                    <a:pt x="12" y="52"/>
                  </a:lnTo>
                  <a:lnTo>
                    <a:pt x="15" y="48"/>
                  </a:lnTo>
                  <a:lnTo>
                    <a:pt x="19" y="43"/>
                  </a:lnTo>
                  <a:lnTo>
                    <a:pt x="23" y="39"/>
                  </a:lnTo>
                  <a:lnTo>
                    <a:pt x="27" y="39"/>
                  </a:lnTo>
                  <a:lnTo>
                    <a:pt x="35" y="35"/>
                  </a:lnTo>
                  <a:lnTo>
                    <a:pt x="38" y="30"/>
                  </a:lnTo>
                  <a:lnTo>
                    <a:pt x="42" y="30"/>
                  </a:lnTo>
                  <a:lnTo>
                    <a:pt x="50" y="26"/>
                  </a:lnTo>
                  <a:lnTo>
                    <a:pt x="57" y="22"/>
                  </a:lnTo>
                  <a:lnTo>
                    <a:pt x="61" y="22"/>
                  </a:lnTo>
                  <a:lnTo>
                    <a:pt x="69" y="17"/>
                  </a:lnTo>
                  <a:lnTo>
                    <a:pt x="77" y="17"/>
                  </a:lnTo>
                  <a:lnTo>
                    <a:pt x="84" y="13"/>
                  </a:lnTo>
                  <a:lnTo>
                    <a:pt x="92" y="13"/>
                  </a:lnTo>
                  <a:lnTo>
                    <a:pt x="100" y="9"/>
                  </a:lnTo>
                  <a:lnTo>
                    <a:pt x="107" y="9"/>
                  </a:lnTo>
                  <a:lnTo>
                    <a:pt x="115" y="9"/>
                  </a:lnTo>
                  <a:lnTo>
                    <a:pt x="122" y="4"/>
                  </a:lnTo>
                  <a:lnTo>
                    <a:pt x="130" y="4"/>
                  </a:lnTo>
                  <a:lnTo>
                    <a:pt x="138" y="4"/>
                  </a:lnTo>
                  <a:lnTo>
                    <a:pt x="145" y="4"/>
                  </a:lnTo>
                  <a:lnTo>
                    <a:pt x="157" y="0"/>
                  </a:lnTo>
                  <a:lnTo>
                    <a:pt x="165" y="0"/>
                  </a:lnTo>
                  <a:lnTo>
                    <a:pt x="172"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8" name="Google Shape;2278;p145"/>
            <p:cNvSpPr/>
            <p:nvPr/>
          </p:nvSpPr>
          <p:spPr>
            <a:xfrm>
              <a:off x="2543" y="3060"/>
              <a:ext cx="376" cy="176"/>
            </a:xfrm>
            <a:custGeom>
              <a:rect b="b" l="l" r="r" t="t"/>
              <a:pathLst>
                <a:path extrusionOk="0" h="165" w="348">
                  <a:moveTo>
                    <a:pt x="172" y="0"/>
                  </a:moveTo>
                  <a:lnTo>
                    <a:pt x="210" y="4"/>
                  </a:lnTo>
                  <a:lnTo>
                    <a:pt x="241" y="9"/>
                  </a:lnTo>
                  <a:lnTo>
                    <a:pt x="272" y="17"/>
                  </a:lnTo>
                  <a:lnTo>
                    <a:pt x="298" y="26"/>
                  </a:lnTo>
                  <a:lnTo>
                    <a:pt x="321" y="39"/>
                  </a:lnTo>
                  <a:lnTo>
                    <a:pt x="337" y="52"/>
                  </a:lnTo>
                  <a:lnTo>
                    <a:pt x="344" y="70"/>
                  </a:lnTo>
                  <a:lnTo>
                    <a:pt x="348" y="83"/>
                  </a:lnTo>
                  <a:lnTo>
                    <a:pt x="344" y="100"/>
                  </a:lnTo>
                  <a:lnTo>
                    <a:pt x="337" y="118"/>
                  </a:lnTo>
                  <a:lnTo>
                    <a:pt x="321" y="131"/>
                  </a:lnTo>
                  <a:lnTo>
                    <a:pt x="298" y="144"/>
                  </a:lnTo>
                  <a:lnTo>
                    <a:pt x="272" y="152"/>
                  </a:lnTo>
                  <a:lnTo>
                    <a:pt x="241" y="161"/>
                  </a:lnTo>
                  <a:lnTo>
                    <a:pt x="210" y="165"/>
                  </a:lnTo>
                  <a:lnTo>
                    <a:pt x="172" y="165"/>
                  </a:lnTo>
                  <a:lnTo>
                    <a:pt x="138" y="165"/>
                  </a:lnTo>
                  <a:lnTo>
                    <a:pt x="107" y="161"/>
                  </a:lnTo>
                  <a:lnTo>
                    <a:pt x="77" y="152"/>
                  </a:lnTo>
                  <a:lnTo>
                    <a:pt x="50" y="144"/>
                  </a:lnTo>
                  <a:lnTo>
                    <a:pt x="27" y="131"/>
                  </a:lnTo>
                  <a:lnTo>
                    <a:pt x="12" y="118"/>
                  </a:lnTo>
                  <a:lnTo>
                    <a:pt x="0" y="100"/>
                  </a:lnTo>
                  <a:lnTo>
                    <a:pt x="0" y="83"/>
                  </a:lnTo>
                  <a:lnTo>
                    <a:pt x="0" y="70"/>
                  </a:lnTo>
                  <a:lnTo>
                    <a:pt x="12" y="52"/>
                  </a:lnTo>
                  <a:lnTo>
                    <a:pt x="27" y="39"/>
                  </a:lnTo>
                  <a:lnTo>
                    <a:pt x="50" y="26"/>
                  </a:lnTo>
                  <a:lnTo>
                    <a:pt x="77" y="17"/>
                  </a:lnTo>
                  <a:lnTo>
                    <a:pt x="107" y="9"/>
                  </a:lnTo>
                  <a:lnTo>
                    <a:pt x="138" y="4"/>
                  </a:lnTo>
                  <a:lnTo>
                    <a:pt x="172"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9" name="Google Shape;2279;p145"/>
            <p:cNvSpPr/>
            <p:nvPr/>
          </p:nvSpPr>
          <p:spPr>
            <a:xfrm>
              <a:off x="2455" y="2655"/>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0" name="Google Shape;2280;p145"/>
            <p:cNvSpPr/>
            <p:nvPr/>
          </p:nvSpPr>
          <p:spPr>
            <a:xfrm>
              <a:off x="2455" y="2655"/>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81" name="Google Shape;2281;p145"/>
            <p:cNvCxnSpPr/>
            <p:nvPr/>
          </p:nvCxnSpPr>
          <p:spPr>
            <a:xfrm>
              <a:off x="2439" y="2776"/>
              <a:ext cx="116"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282" name="Google Shape;2282;p145"/>
            <p:cNvSpPr/>
            <p:nvPr/>
          </p:nvSpPr>
          <p:spPr>
            <a:xfrm>
              <a:off x="2407" y="2748"/>
              <a:ext cx="90"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83" name="Google Shape;2283;p145"/>
            <p:cNvCxnSpPr/>
            <p:nvPr/>
          </p:nvCxnSpPr>
          <p:spPr>
            <a:xfrm>
              <a:off x="2497" y="2831"/>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84" name="Google Shape;2284;p145"/>
            <p:cNvCxnSpPr/>
            <p:nvPr/>
          </p:nvCxnSpPr>
          <p:spPr>
            <a:xfrm>
              <a:off x="2575" y="2780"/>
              <a:ext cx="265" cy="1"/>
            </a:xfrm>
            <a:prstGeom prst="straightConnector1">
              <a:avLst/>
            </a:prstGeom>
            <a:solidFill>
              <a:srgbClr val="92D050"/>
            </a:solidFill>
            <a:ln cap="flat" cmpd="sng" w="9525">
              <a:solidFill>
                <a:srgbClr val="0066CC"/>
              </a:solidFill>
              <a:prstDash val="solid"/>
              <a:round/>
              <a:headEnd len="med" w="med" type="none"/>
              <a:tailEnd len="med" w="med" type="none"/>
            </a:ln>
          </p:spPr>
        </p:cxnSp>
        <p:grpSp>
          <p:nvGrpSpPr>
            <p:cNvPr id="2285" name="Google Shape;2285;p145"/>
            <p:cNvGrpSpPr/>
            <p:nvPr/>
          </p:nvGrpSpPr>
          <p:grpSpPr>
            <a:xfrm>
              <a:off x="2674" y="1813"/>
              <a:ext cx="566" cy="732"/>
              <a:chOff x="2371" y="789"/>
              <a:chExt cx="184" cy="241"/>
            </a:xfrm>
          </p:grpSpPr>
          <p:sp>
            <p:nvSpPr>
              <p:cNvPr id="2286" name="Google Shape;2286;p145"/>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7" name="Google Shape;2287;p145"/>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8" name="Google Shape;2288;p145"/>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9" name="Google Shape;2289;p145"/>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0" name="Google Shape;2290;p145"/>
              <p:cNvSpPr/>
              <p:nvPr/>
            </p:nvSpPr>
            <p:spPr>
              <a:xfrm>
                <a:off x="2507" y="789"/>
                <a:ext cx="39" cy="41"/>
              </a:xfrm>
              <a:custGeom>
                <a:rect b="b" l="l" r="r" t="t"/>
                <a:pathLst>
                  <a:path extrusionOk="0" h="41" w="39">
                    <a:moveTo>
                      <a:pt x="0" y="0"/>
                    </a:moveTo>
                    <a:lnTo>
                      <a:pt x="0" y="41"/>
                    </a:lnTo>
                    <a:lnTo>
                      <a:pt x="39" y="41"/>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91" name="Google Shape;2291;p145"/>
              <p:cNvCxnSpPr/>
              <p:nvPr/>
            </p:nvCxnSpPr>
            <p:spPr>
              <a:xfrm>
                <a:off x="2414" y="832"/>
                <a:ext cx="7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2" name="Google Shape;2292;p145"/>
              <p:cNvCxnSpPr/>
              <p:nvPr/>
            </p:nvCxnSpPr>
            <p:spPr>
              <a:xfrm>
                <a:off x="2414" y="85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3" name="Google Shape;2293;p145"/>
              <p:cNvCxnSpPr/>
              <p:nvPr/>
            </p:nvCxnSpPr>
            <p:spPr>
              <a:xfrm>
                <a:off x="2414" y="86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4" name="Google Shape;2294;p145"/>
              <p:cNvCxnSpPr/>
              <p:nvPr/>
            </p:nvCxnSpPr>
            <p:spPr>
              <a:xfrm>
                <a:off x="2414" y="87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5" name="Google Shape;2295;p145"/>
              <p:cNvCxnSpPr/>
              <p:nvPr/>
            </p:nvCxnSpPr>
            <p:spPr>
              <a:xfrm>
                <a:off x="2414" y="893"/>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6" name="Google Shape;2296;p145"/>
              <p:cNvCxnSpPr/>
              <p:nvPr/>
            </p:nvCxnSpPr>
            <p:spPr>
              <a:xfrm>
                <a:off x="2414" y="906"/>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7" name="Google Shape;2297;p145"/>
              <p:cNvCxnSpPr/>
              <p:nvPr/>
            </p:nvCxnSpPr>
            <p:spPr>
              <a:xfrm>
                <a:off x="2414" y="919"/>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8" name="Google Shape;2298;p145"/>
              <p:cNvCxnSpPr/>
              <p:nvPr/>
            </p:nvCxnSpPr>
            <p:spPr>
              <a:xfrm>
                <a:off x="2414" y="93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299" name="Google Shape;2299;p145"/>
              <p:cNvCxnSpPr/>
              <p:nvPr/>
            </p:nvCxnSpPr>
            <p:spPr>
              <a:xfrm>
                <a:off x="2414" y="94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0" name="Google Shape;2300;p145"/>
              <p:cNvCxnSpPr/>
              <p:nvPr/>
            </p:nvCxnSpPr>
            <p:spPr>
              <a:xfrm>
                <a:off x="2414" y="95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1" name="Google Shape;2301;p145"/>
              <p:cNvCxnSpPr/>
              <p:nvPr/>
            </p:nvCxnSpPr>
            <p:spPr>
              <a:xfrm>
                <a:off x="2414" y="970"/>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2" name="Google Shape;2302;p145"/>
              <p:cNvCxnSpPr/>
              <p:nvPr/>
            </p:nvCxnSpPr>
            <p:spPr>
              <a:xfrm>
                <a:off x="2414" y="98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03" name="Google Shape;2303;p145"/>
              <p:cNvCxnSpPr/>
              <p:nvPr/>
            </p:nvCxnSpPr>
            <p:spPr>
              <a:xfrm>
                <a:off x="2414" y="99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04" name="Google Shape;2304;p145"/>
              <p:cNvSpPr/>
              <p:nvPr/>
            </p:nvSpPr>
            <p:spPr>
              <a:xfrm>
                <a:off x="2381" y="928"/>
                <a:ext cx="16" cy="18"/>
              </a:xfrm>
              <a:custGeom>
                <a:rect b="b" l="l" r="r" t="t"/>
                <a:pathLst>
                  <a:path extrusionOk="0" h="18" w="16">
                    <a:moveTo>
                      <a:pt x="0" y="13"/>
                    </a:moveTo>
                    <a:lnTo>
                      <a:pt x="9" y="18"/>
                    </a:lnTo>
                    <a:lnTo>
                      <a:pt x="9" y="17"/>
                    </a:lnTo>
                    <a:lnTo>
                      <a:pt x="9" y="15"/>
                    </a:lnTo>
                    <a:lnTo>
                      <a:pt x="11" y="15"/>
                    </a:lnTo>
                    <a:lnTo>
                      <a:pt x="11" y="13"/>
                    </a:lnTo>
                    <a:lnTo>
                      <a:pt x="11" y="11"/>
                    </a:lnTo>
                    <a:lnTo>
                      <a:pt x="11" y="13"/>
                    </a:lnTo>
                    <a:lnTo>
                      <a:pt x="11" y="11"/>
                    </a:lnTo>
                    <a:lnTo>
                      <a:pt x="11" y="9"/>
                    </a:lnTo>
                    <a:lnTo>
                      <a:pt x="12" y="7"/>
                    </a:lnTo>
                    <a:lnTo>
                      <a:pt x="12" y="6"/>
                    </a:lnTo>
                    <a:lnTo>
                      <a:pt x="12" y="4"/>
                    </a:lnTo>
                    <a:lnTo>
                      <a:pt x="14" y="4"/>
                    </a:lnTo>
                    <a:lnTo>
                      <a:pt x="14" y="2"/>
                    </a:lnTo>
                    <a:lnTo>
                      <a:pt x="16" y="2"/>
                    </a:lnTo>
                    <a:lnTo>
                      <a:pt x="16" y="0"/>
                    </a:lnTo>
                    <a:lnTo>
                      <a:pt x="14" y="0"/>
                    </a:lnTo>
                    <a:lnTo>
                      <a:pt x="14" y="2"/>
                    </a:lnTo>
                    <a:lnTo>
                      <a:pt x="12" y="2"/>
                    </a:lnTo>
                    <a:lnTo>
                      <a:pt x="12" y="4"/>
                    </a:lnTo>
                    <a:lnTo>
                      <a:pt x="11" y="4"/>
                    </a:lnTo>
                    <a:lnTo>
                      <a:pt x="11" y="6"/>
                    </a:lnTo>
                    <a:lnTo>
                      <a:pt x="11" y="7"/>
                    </a:lnTo>
                    <a:lnTo>
                      <a:pt x="9" y="9"/>
                    </a:lnTo>
                    <a:lnTo>
                      <a:pt x="9" y="11"/>
                    </a:lnTo>
                    <a:lnTo>
                      <a:pt x="9" y="13"/>
                    </a:lnTo>
                    <a:lnTo>
                      <a:pt x="7" y="13"/>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5" name="Google Shape;2305;p145"/>
              <p:cNvSpPr/>
              <p:nvPr/>
            </p:nvSpPr>
            <p:spPr>
              <a:xfrm>
                <a:off x="2381" y="928"/>
                <a:ext cx="16" cy="18"/>
              </a:xfrm>
              <a:custGeom>
                <a:rect b="b" l="l" r="r" t="t"/>
                <a:pathLst>
                  <a:path extrusionOk="0" h="18" w="16">
                    <a:moveTo>
                      <a:pt x="0" y="13"/>
                    </a:moveTo>
                    <a:lnTo>
                      <a:pt x="9" y="18"/>
                    </a:lnTo>
                    <a:lnTo>
                      <a:pt x="9" y="17"/>
                    </a:lnTo>
                    <a:lnTo>
                      <a:pt x="11" y="15"/>
                    </a:lnTo>
                    <a:lnTo>
                      <a:pt x="11" y="13"/>
                    </a:lnTo>
                    <a:lnTo>
                      <a:pt x="11" y="11"/>
                    </a:lnTo>
                    <a:lnTo>
                      <a:pt x="11" y="9"/>
                    </a:lnTo>
                    <a:lnTo>
                      <a:pt x="12" y="7"/>
                    </a:lnTo>
                    <a:lnTo>
                      <a:pt x="12" y="4"/>
                    </a:lnTo>
                    <a:lnTo>
                      <a:pt x="14" y="4"/>
                    </a:lnTo>
                    <a:lnTo>
                      <a:pt x="16" y="2"/>
                    </a:lnTo>
                    <a:lnTo>
                      <a:pt x="16" y="0"/>
                    </a:lnTo>
                    <a:lnTo>
                      <a:pt x="14" y="2"/>
                    </a:lnTo>
                    <a:lnTo>
                      <a:pt x="12" y="2"/>
                    </a:lnTo>
                    <a:lnTo>
                      <a:pt x="12" y="4"/>
                    </a:lnTo>
                    <a:lnTo>
                      <a:pt x="11" y="6"/>
                    </a:lnTo>
                    <a:lnTo>
                      <a:pt x="9" y="9"/>
                    </a:lnTo>
                    <a:lnTo>
                      <a:pt x="9" y="11"/>
                    </a:lnTo>
                    <a:lnTo>
                      <a:pt x="7"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6" name="Google Shape;2306;p145"/>
              <p:cNvSpPr/>
              <p:nvPr/>
            </p:nvSpPr>
            <p:spPr>
              <a:xfrm>
                <a:off x="2381" y="965"/>
                <a:ext cx="18" cy="18"/>
              </a:xfrm>
              <a:custGeom>
                <a:rect b="b" l="l" r="r" t="t"/>
                <a:pathLst>
                  <a:path extrusionOk="0" h="18" w="18">
                    <a:moveTo>
                      <a:pt x="0" y="13"/>
                    </a:moveTo>
                    <a:lnTo>
                      <a:pt x="9" y="18"/>
                    </a:lnTo>
                    <a:lnTo>
                      <a:pt x="11" y="18"/>
                    </a:lnTo>
                    <a:lnTo>
                      <a:pt x="11" y="17"/>
                    </a:lnTo>
                    <a:lnTo>
                      <a:pt x="11" y="15"/>
                    </a:lnTo>
                    <a:lnTo>
                      <a:pt x="11" y="13"/>
                    </a:lnTo>
                    <a:lnTo>
                      <a:pt x="11" y="11"/>
                    </a:lnTo>
                    <a:lnTo>
                      <a:pt x="12" y="11"/>
                    </a:lnTo>
                    <a:lnTo>
                      <a:pt x="12" y="9"/>
                    </a:lnTo>
                    <a:lnTo>
                      <a:pt x="12" y="7"/>
                    </a:lnTo>
                    <a:lnTo>
                      <a:pt x="12" y="5"/>
                    </a:lnTo>
                    <a:lnTo>
                      <a:pt x="14" y="5"/>
                    </a:lnTo>
                    <a:lnTo>
                      <a:pt x="14" y="4"/>
                    </a:lnTo>
                    <a:lnTo>
                      <a:pt x="14" y="2"/>
                    </a:lnTo>
                    <a:lnTo>
                      <a:pt x="16" y="2"/>
                    </a:lnTo>
                    <a:lnTo>
                      <a:pt x="16" y="0"/>
                    </a:lnTo>
                    <a:lnTo>
                      <a:pt x="18" y="0"/>
                    </a:lnTo>
                    <a:lnTo>
                      <a:pt x="16" y="0"/>
                    </a:lnTo>
                    <a:lnTo>
                      <a:pt x="16" y="2"/>
                    </a:lnTo>
                    <a:lnTo>
                      <a:pt x="14" y="2"/>
                    </a:lnTo>
                    <a:lnTo>
                      <a:pt x="12" y="4"/>
                    </a:lnTo>
                    <a:lnTo>
                      <a:pt x="12" y="5"/>
                    </a:lnTo>
                    <a:lnTo>
                      <a:pt x="11" y="5"/>
                    </a:lnTo>
                    <a:lnTo>
                      <a:pt x="11" y="7"/>
                    </a:lnTo>
                    <a:lnTo>
                      <a:pt x="11" y="9"/>
                    </a:lnTo>
                    <a:lnTo>
                      <a:pt x="9" y="11"/>
                    </a:lnTo>
                    <a:lnTo>
                      <a:pt x="9" y="13"/>
                    </a:lnTo>
                    <a:lnTo>
                      <a:pt x="9"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7" name="Google Shape;2307;p145"/>
              <p:cNvSpPr/>
              <p:nvPr/>
            </p:nvSpPr>
            <p:spPr>
              <a:xfrm>
                <a:off x="2381" y="965"/>
                <a:ext cx="18" cy="18"/>
              </a:xfrm>
              <a:custGeom>
                <a:rect b="b" l="l" r="r" t="t"/>
                <a:pathLst>
                  <a:path extrusionOk="0" h="18" w="18">
                    <a:moveTo>
                      <a:pt x="0" y="13"/>
                    </a:moveTo>
                    <a:lnTo>
                      <a:pt x="9" y="18"/>
                    </a:lnTo>
                    <a:lnTo>
                      <a:pt x="11" y="17"/>
                    </a:lnTo>
                    <a:lnTo>
                      <a:pt x="11" y="15"/>
                    </a:lnTo>
                    <a:lnTo>
                      <a:pt x="11" y="13"/>
                    </a:lnTo>
                    <a:lnTo>
                      <a:pt x="11" y="11"/>
                    </a:lnTo>
                    <a:lnTo>
                      <a:pt x="12" y="9"/>
                    </a:lnTo>
                    <a:lnTo>
                      <a:pt x="12" y="7"/>
                    </a:lnTo>
                    <a:lnTo>
                      <a:pt x="14" y="4"/>
                    </a:lnTo>
                    <a:lnTo>
                      <a:pt x="16" y="2"/>
                    </a:lnTo>
                    <a:lnTo>
                      <a:pt x="18" y="0"/>
                    </a:lnTo>
                    <a:lnTo>
                      <a:pt x="16" y="0"/>
                    </a:lnTo>
                    <a:lnTo>
                      <a:pt x="14" y="2"/>
                    </a:lnTo>
                    <a:lnTo>
                      <a:pt x="12" y="4"/>
                    </a:lnTo>
                    <a:lnTo>
                      <a:pt x="11" y="5"/>
                    </a:lnTo>
                    <a:lnTo>
                      <a:pt x="11" y="9"/>
                    </a:lnTo>
                    <a:lnTo>
                      <a:pt x="9" y="11"/>
                    </a:lnTo>
                    <a:lnTo>
                      <a:pt x="9" y="13"/>
                    </a:lnTo>
                    <a:lnTo>
                      <a:pt x="9"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8" name="Google Shape;2308;p145"/>
              <p:cNvSpPr/>
              <p:nvPr/>
            </p:nvSpPr>
            <p:spPr>
              <a:xfrm>
                <a:off x="2381" y="891"/>
                <a:ext cx="18" cy="19"/>
              </a:xfrm>
              <a:custGeom>
                <a:rect b="b" l="l" r="r" t="t"/>
                <a:pathLst>
                  <a:path extrusionOk="0" h="19" w="18">
                    <a:moveTo>
                      <a:pt x="0" y="13"/>
                    </a:moveTo>
                    <a:lnTo>
                      <a:pt x="9" y="19"/>
                    </a:lnTo>
                    <a:lnTo>
                      <a:pt x="9" y="17"/>
                    </a:lnTo>
                    <a:lnTo>
                      <a:pt x="11" y="17"/>
                    </a:lnTo>
                    <a:lnTo>
                      <a:pt x="11" y="15"/>
                    </a:lnTo>
                    <a:lnTo>
                      <a:pt x="11" y="13"/>
                    </a:lnTo>
                    <a:lnTo>
                      <a:pt x="11" y="11"/>
                    </a:lnTo>
                    <a:lnTo>
                      <a:pt x="11" y="13"/>
                    </a:lnTo>
                    <a:lnTo>
                      <a:pt x="11" y="11"/>
                    </a:lnTo>
                    <a:lnTo>
                      <a:pt x="11" y="9"/>
                    </a:lnTo>
                    <a:lnTo>
                      <a:pt x="12" y="9"/>
                    </a:lnTo>
                    <a:lnTo>
                      <a:pt x="12" y="7"/>
                    </a:lnTo>
                    <a:lnTo>
                      <a:pt x="12" y="6"/>
                    </a:lnTo>
                    <a:lnTo>
                      <a:pt x="14" y="4"/>
                    </a:lnTo>
                    <a:lnTo>
                      <a:pt x="14" y="2"/>
                    </a:lnTo>
                    <a:lnTo>
                      <a:pt x="16" y="2"/>
                    </a:lnTo>
                    <a:lnTo>
                      <a:pt x="16" y="0"/>
                    </a:lnTo>
                    <a:lnTo>
                      <a:pt x="18" y="0"/>
                    </a:lnTo>
                    <a:lnTo>
                      <a:pt x="16" y="0"/>
                    </a:lnTo>
                    <a:lnTo>
                      <a:pt x="16" y="2"/>
                    </a:lnTo>
                    <a:lnTo>
                      <a:pt x="14" y="2"/>
                    </a:lnTo>
                    <a:lnTo>
                      <a:pt x="12" y="2"/>
                    </a:lnTo>
                    <a:lnTo>
                      <a:pt x="12" y="4"/>
                    </a:lnTo>
                    <a:lnTo>
                      <a:pt x="12" y="6"/>
                    </a:lnTo>
                    <a:lnTo>
                      <a:pt x="11" y="6"/>
                    </a:lnTo>
                    <a:lnTo>
                      <a:pt x="11" y="7"/>
                    </a:lnTo>
                    <a:lnTo>
                      <a:pt x="11" y="9"/>
                    </a:lnTo>
                    <a:lnTo>
                      <a:pt x="9" y="9"/>
                    </a:lnTo>
                    <a:lnTo>
                      <a:pt x="9" y="11"/>
                    </a:lnTo>
                    <a:lnTo>
                      <a:pt x="9" y="13"/>
                    </a:lnTo>
                    <a:lnTo>
                      <a:pt x="9" y="15"/>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9" name="Google Shape;2309;p145"/>
              <p:cNvSpPr/>
              <p:nvPr/>
            </p:nvSpPr>
            <p:spPr>
              <a:xfrm>
                <a:off x="2381" y="891"/>
                <a:ext cx="18" cy="19"/>
              </a:xfrm>
              <a:custGeom>
                <a:rect b="b" l="l" r="r" t="t"/>
                <a:pathLst>
                  <a:path extrusionOk="0" h="19" w="18">
                    <a:moveTo>
                      <a:pt x="0" y="13"/>
                    </a:moveTo>
                    <a:lnTo>
                      <a:pt x="9" y="19"/>
                    </a:lnTo>
                    <a:lnTo>
                      <a:pt x="11" y="15"/>
                    </a:lnTo>
                    <a:lnTo>
                      <a:pt x="11" y="13"/>
                    </a:lnTo>
                    <a:lnTo>
                      <a:pt x="11" y="11"/>
                    </a:lnTo>
                    <a:lnTo>
                      <a:pt x="12" y="9"/>
                    </a:lnTo>
                    <a:lnTo>
                      <a:pt x="12" y="7"/>
                    </a:lnTo>
                    <a:lnTo>
                      <a:pt x="14" y="4"/>
                    </a:lnTo>
                    <a:lnTo>
                      <a:pt x="16" y="2"/>
                    </a:lnTo>
                    <a:lnTo>
                      <a:pt x="16" y="0"/>
                    </a:lnTo>
                    <a:lnTo>
                      <a:pt x="18" y="0"/>
                    </a:lnTo>
                    <a:lnTo>
                      <a:pt x="16" y="0"/>
                    </a:lnTo>
                    <a:lnTo>
                      <a:pt x="14" y="2"/>
                    </a:lnTo>
                    <a:lnTo>
                      <a:pt x="12" y="4"/>
                    </a:lnTo>
                    <a:lnTo>
                      <a:pt x="11" y="6"/>
                    </a:lnTo>
                    <a:lnTo>
                      <a:pt x="11" y="9"/>
                    </a:lnTo>
                    <a:lnTo>
                      <a:pt x="9" y="11"/>
                    </a:lnTo>
                    <a:lnTo>
                      <a:pt x="9"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0" name="Google Shape;2310;p145"/>
              <p:cNvSpPr/>
              <p:nvPr/>
            </p:nvSpPr>
            <p:spPr>
              <a:xfrm>
                <a:off x="2379" y="852"/>
                <a:ext cx="18" cy="21"/>
              </a:xfrm>
              <a:custGeom>
                <a:rect b="b" l="l" r="r" t="t"/>
                <a:pathLst>
                  <a:path extrusionOk="0" h="21" w="18">
                    <a:moveTo>
                      <a:pt x="0" y="15"/>
                    </a:moveTo>
                    <a:lnTo>
                      <a:pt x="11" y="21"/>
                    </a:lnTo>
                    <a:lnTo>
                      <a:pt x="11" y="19"/>
                    </a:lnTo>
                    <a:lnTo>
                      <a:pt x="11" y="17"/>
                    </a:lnTo>
                    <a:lnTo>
                      <a:pt x="11" y="15"/>
                    </a:lnTo>
                    <a:lnTo>
                      <a:pt x="11" y="13"/>
                    </a:lnTo>
                    <a:lnTo>
                      <a:pt x="13" y="13"/>
                    </a:lnTo>
                    <a:lnTo>
                      <a:pt x="13" y="11"/>
                    </a:lnTo>
                    <a:lnTo>
                      <a:pt x="13" y="9"/>
                    </a:lnTo>
                    <a:lnTo>
                      <a:pt x="13" y="8"/>
                    </a:lnTo>
                    <a:lnTo>
                      <a:pt x="14" y="8"/>
                    </a:lnTo>
                    <a:lnTo>
                      <a:pt x="14" y="6"/>
                    </a:lnTo>
                    <a:lnTo>
                      <a:pt x="14" y="4"/>
                    </a:lnTo>
                    <a:lnTo>
                      <a:pt x="16" y="4"/>
                    </a:lnTo>
                    <a:lnTo>
                      <a:pt x="16" y="2"/>
                    </a:lnTo>
                    <a:lnTo>
                      <a:pt x="18" y="2"/>
                    </a:lnTo>
                    <a:lnTo>
                      <a:pt x="18" y="0"/>
                    </a:lnTo>
                    <a:lnTo>
                      <a:pt x="18" y="2"/>
                    </a:lnTo>
                    <a:lnTo>
                      <a:pt x="16" y="2"/>
                    </a:lnTo>
                    <a:lnTo>
                      <a:pt x="14" y="2"/>
                    </a:lnTo>
                    <a:lnTo>
                      <a:pt x="14" y="4"/>
                    </a:lnTo>
                    <a:lnTo>
                      <a:pt x="13" y="4"/>
                    </a:lnTo>
                    <a:lnTo>
                      <a:pt x="13" y="6"/>
                    </a:lnTo>
                    <a:lnTo>
                      <a:pt x="13" y="8"/>
                    </a:lnTo>
                    <a:lnTo>
                      <a:pt x="11" y="8"/>
                    </a:lnTo>
                    <a:lnTo>
                      <a:pt x="11" y="9"/>
                    </a:lnTo>
                    <a:lnTo>
                      <a:pt x="11" y="11"/>
                    </a:lnTo>
                    <a:lnTo>
                      <a:pt x="9" y="13"/>
                    </a:lnTo>
                    <a:lnTo>
                      <a:pt x="9" y="15"/>
                    </a:lnTo>
                    <a:lnTo>
                      <a:pt x="3" y="13"/>
                    </a:lnTo>
                    <a:lnTo>
                      <a:pt x="0" y="15"/>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1" name="Google Shape;2311;p145"/>
              <p:cNvSpPr/>
              <p:nvPr/>
            </p:nvSpPr>
            <p:spPr>
              <a:xfrm>
                <a:off x="2379" y="852"/>
                <a:ext cx="18" cy="21"/>
              </a:xfrm>
              <a:custGeom>
                <a:rect b="b" l="l" r="r" t="t"/>
                <a:pathLst>
                  <a:path extrusionOk="0" h="21" w="18">
                    <a:moveTo>
                      <a:pt x="0" y="15"/>
                    </a:moveTo>
                    <a:lnTo>
                      <a:pt x="11" y="21"/>
                    </a:lnTo>
                    <a:lnTo>
                      <a:pt x="11" y="19"/>
                    </a:lnTo>
                    <a:lnTo>
                      <a:pt x="11" y="17"/>
                    </a:lnTo>
                    <a:lnTo>
                      <a:pt x="13" y="13"/>
                    </a:lnTo>
                    <a:lnTo>
                      <a:pt x="13" y="11"/>
                    </a:lnTo>
                    <a:lnTo>
                      <a:pt x="13" y="8"/>
                    </a:lnTo>
                    <a:lnTo>
                      <a:pt x="14" y="6"/>
                    </a:lnTo>
                    <a:lnTo>
                      <a:pt x="16" y="4"/>
                    </a:lnTo>
                    <a:lnTo>
                      <a:pt x="16" y="2"/>
                    </a:lnTo>
                    <a:lnTo>
                      <a:pt x="18" y="0"/>
                    </a:lnTo>
                    <a:lnTo>
                      <a:pt x="16" y="2"/>
                    </a:lnTo>
                    <a:lnTo>
                      <a:pt x="14" y="4"/>
                    </a:lnTo>
                    <a:lnTo>
                      <a:pt x="13" y="6"/>
                    </a:lnTo>
                    <a:lnTo>
                      <a:pt x="13" y="8"/>
                    </a:lnTo>
                    <a:lnTo>
                      <a:pt x="11" y="9"/>
                    </a:lnTo>
                    <a:lnTo>
                      <a:pt x="9" y="13"/>
                    </a:lnTo>
                    <a:lnTo>
                      <a:pt x="9" y="15"/>
                    </a:lnTo>
                    <a:lnTo>
                      <a:pt x="3" y="13"/>
                    </a:lnTo>
                    <a:lnTo>
                      <a:pt x="0" y="15"/>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12" name="Google Shape;2312;p145"/>
            <p:cNvSpPr/>
            <p:nvPr/>
          </p:nvSpPr>
          <p:spPr>
            <a:xfrm>
              <a:off x="3366" y="2911"/>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3" name="Google Shape;2313;p145"/>
            <p:cNvSpPr/>
            <p:nvPr/>
          </p:nvSpPr>
          <p:spPr>
            <a:xfrm>
              <a:off x="3366" y="2911"/>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14" name="Google Shape;2314;p145"/>
            <p:cNvCxnSpPr/>
            <p:nvPr/>
          </p:nvCxnSpPr>
          <p:spPr>
            <a:xfrm>
              <a:off x="3350" y="3032"/>
              <a:ext cx="115"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15" name="Google Shape;2315;p145"/>
            <p:cNvSpPr/>
            <p:nvPr/>
          </p:nvSpPr>
          <p:spPr>
            <a:xfrm>
              <a:off x="3317" y="3004"/>
              <a:ext cx="91"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16" name="Google Shape;2316;p145"/>
            <p:cNvCxnSpPr/>
            <p:nvPr/>
          </p:nvCxnSpPr>
          <p:spPr>
            <a:xfrm>
              <a:off x="3408" y="3087"/>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17" name="Google Shape;2317;p145"/>
            <p:cNvCxnSpPr/>
            <p:nvPr/>
          </p:nvCxnSpPr>
          <p:spPr>
            <a:xfrm flipH="1" rot="10800000">
              <a:off x="2930" y="3046"/>
              <a:ext cx="340" cy="82"/>
            </a:xfrm>
            <a:prstGeom prst="straightConnector1">
              <a:avLst/>
            </a:prstGeom>
            <a:solidFill>
              <a:srgbClr val="92D050"/>
            </a:solidFill>
            <a:ln cap="flat" cmpd="sng" w="9525">
              <a:solidFill>
                <a:srgbClr val="0066CC"/>
              </a:solidFill>
              <a:prstDash val="solid"/>
              <a:round/>
              <a:headEnd len="med" w="med" type="none"/>
              <a:tailEnd len="med" w="med" type="none"/>
            </a:ln>
          </p:spPr>
        </p:cxnSp>
      </p:grpSp>
      <p:sp>
        <p:nvSpPr>
          <p:cNvPr id="2318" name="Google Shape;2318;p145"/>
          <p:cNvSpPr/>
          <p:nvPr/>
        </p:nvSpPr>
        <p:spPr>
          <a:xfrm>
            <a:off x="2571736" y="2347912"/>
            <a:ext cx="4392613" cy="719138"/>
          </a:xfrm>
          <a:prstGeom prst="leftRightArrow">
            <a:avLst>
              <a:gd fmla="val 50111" name="adj1"/>
              <a:gd fmla="val 105903" name="adj2"/>
            </a:avLst>
          </a:prstGeom>
          <a:solidFill>
            <a:srgbClr val="FF0000"/>
          </a:solidFill>
          <a:ln cap="flat" cmpd="sng" w="9525">
            <a:solidFill>
              <a:schemeClr val="lt2"/>
            </a:solidFill>
            <a:prstDash val="solid"/>
            <a:miter lim="800000"/>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9" name="Google Shape;2319;p145"/>
          <p:cNvSpPr/>
          <p:nvPr/>
        </p:nvSpPr>
        <p:spPr>
          <a:xfrm>
            <a:off x="4284661" y="1831988"/>
            <a:ext cx="1003288" cy="52386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Goal</a:t>
            </a:r>
            <a:endParaRPr/>
          </a:p>
        </p:txBody>
      </p:sp>
      <p:sp>
        <p:nvSpPr>
          <p:cNvPr id="2320" name="Google Shape;2320;p145"/>
          <p:cNvSpPr/>
          <p:nvPr/>
        </p:nvSpPr>
        <p:spPr>
          <a:xfrm rot="2174400">
            <a:off x="1355711" y="4210050"/>
            <a:ext cx="2397125" cy="719137"/>
          </a:xfrm>
          <a:prstGeom prst="leftRightArrow">
            <a:avLst>
              <a:gd fmla="val 50111" name="adj1"/>
              <a:gd fmla="val 57793" name="adj2"/>
            </a:avLst>
          </a:prstGeom>
          <a:solidFill>
            <a:srgbClr val="FF0000"/>
          </a:solidFill>
          <a:ln cap="flat" cmpd="sng" w="9525">
            <a:solidFill>
              <a:schemeClr val="lt2"/>
            </a:solidFill>
            <a:prstDash val="solid"/>
            <a:miter lim="800000"/>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1" name="Google Shape;2321;p145"/>
          <p:cNvSpPr/>
          <p:nvPr/>
        </p:nvSpPr>
        <p:spPr>
          <a:xfrm rot="-2241025">
            <a:off x="5681649" y="4256087"/>
            <a:ext cx="2393950" cy="719138"/>
          </a:xfrm>
          <a:prstGeom prst="leftRightArrow">
            <a:avLst>
              <a:gd fmla="val 50111" name="adj1"/>
              <a:gd fmla="val 57717" name="adj2"/>
            </a:avLst>
          </a:prstGeom>
          <a:solidFill>
            <a:srgbClr val="FF0000"/>
          </a:solidFill>
          <a:ln cap="flat" cmpd="sng" w="9525">
            <a:solidFill>
              <a:schemeClr val="lt2"/>
            </a:solidFill>
            <a:prstDash val="solid"/>
            <a:miter lim="800000"/>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1"/>
                                        </p:tgtEl>
                                        <p:attrNameLst>
                                          <p:attrName>style.visibility</p:attrName>
                                        </p:attrNameLst>
                                      </p:cBhvr>
                                      <p:to>
                                        <p:strVal val="visible"/>
                                      </p:to>
                                    </p:set>
                                    <p:animEffect filter="fade" transition="in">
                                      <p:cBhvr>
                                        <p:cTn dur="2000"/>
                                        <p:tgtEl>
                                          <p:spTgt spid="2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2000"/>
                                        <p:tgtEl>
                                          <p:spTgt spid="2222"/>
                                        </p:tgtEl>
                                      </p:cBhvr>
                                    </p:animEffect>
                                  </p:childTnLst>
                                </p:cTn>
                              </p:par>
                              <p:par>
                                <p:cTn fill="hold" nodeType="with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2000"/>
                                        <p:tgtEl>
                                          <p:spTgt spid="2235"/>
                                        </p:tgtEl>
                                      </p:cBhvr>
                                    </p:animEffect>
                                  </p:childTnLst>
                                </p:cTn>
                              </p:par>
                              <p:par>
                                <p:cTn fill="hold" nodeType="with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2000"/>
                                        <p:tgtEl>
                                          <p:spTgt spid="2236"/>
                                        </p:tgtEl>
                                      </p:cBhvr>
                                    </p:animEffect>
                                  </p:childTnLst>
                                </p:cTn>
                              </p:par>
                              <p:par>
                                <p:cTn fill="hold" nodeType="with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2000"/>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2000"/>
                                        <p:tgtEl>
                                          <p:spTgt spid="2238"/>
                                        </p:tgtEl>
                                      </p:cBhvr>
                                    </p:animEffect>
                                  </p:childTnLst>
                                </p:cTn>
                              </p:par>
                              <p:par>
                                <p:cTn fill="hold" nodeType="with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20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20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20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2000"/>
                                        <p:tgtEl>
                                          <p:spTgt spid="2318"/>
                                        </p:tgtEl>
                                      </p:cBhvr>
                                    </p:animEffect>
                                  </p:childTnLst>
                                </p:cTn>
                              </p:par>
                              <p:par>
                                <p:cTn fill="hold" nodeType="with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2000"/>
                                        <p:tgtEl>
                                          <p:spTgt spid="2319"/>
                                        </p:tgtEl>
                                      </p:cBhvr>
                                    </p:animEffect>
                                  </p:childTnLst>
                                </p:cTn>
                              </p:par>
                              <p:par>
                                <p:cTn fill="hold" nodeType="with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2000"/>
                                        <p:tgtEl>
                                          <p:spTgt spid="2320"/>
                                        </p:tgtEl>
                                      </p:cBhvr>
                                    </p:animEffect>
                                  </p:childTnLst>
                                </p:cTn>
                              </p:par>
                              <p:par>
                                <p:cTn fill="hold" nodeType="with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2000"/>
                                        <p:tgtEl>
                                          <p:spTgt spid="2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14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 and their Role</a:t>
            </a:r>
            <a:endParaRPr/>
          </a:p>
        </p:txBody>
      </p:sp>
      <p:grpSp>
        <p:nvGrpSpPr>
          <p:cNvPr id="2328" name="Google Shape;2328;p146"/>
          <p:cNvGrpSpPr/>
          <p:nvPr/>
        </p:nvGrpSpPr>
        <p:grpSpPr>
          <a:xfrm>
            <a:off x="2927593" y="1738062"/>
            <a:ext cx="3786697" cy="4283226"/>
            <a:chOff x="2249" y="1750"/>
            <a:chExt cx="1414" cy="1665"/>
          </a:xfrm>
        </p:grpSpPr>
        <p:sp>
          <p:nvSpPr>
            <p:cNvPr id="2329" name="Google Shape;2329;p146"/>
            <p:cNvSpPr/>
            <p:nvPr/>
          </p:nvSpPr>
          <p:spPr>
            <a:xfrm>
              <a:off x="2249" y="1750"/>
              <a:ext cx="1414" cy="1665"/>
            </a:xfrm>
            <a:prstGeom prst="rect">
              <a:avLst/>
            </a:prstGeom>
            <a:solidFill>
              <a:srgbClr val="92D050"/>
            </a:solidFill>
            <a:ln cap="flat" cmpd="sng" w="28575">
              <a:solidFill>
                <a:srgbClr val="0066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0" name="Google Shape;2330;p146"/>
            <p:cNvSpPr/>
            <p:nvPr/>
          </p:nvSpPr>
          <p:spPr>
            <a:xfrm>
              <a:off x="2856" y="2692"/>
              <a:ext cx="380" cy="177"/>
            </a:xfrm>
            <a:custGeom>
              <a:rect b="b" l="l" r="r" t="t"/>
              <a:pathLst>
                <a:path extrusionOk="0" h="165" w="352">
                  <a:moveTo>
                    <a:pt x="176" y="0"/>
                  </a:moveTo>
                  <a:lnTo>
                    <a:pt x="184" y="0"/>
                  </a:lnTo>
                  <a:lnTo>
                    <a:pt x="191" y="0"/>
                  </a:lnTo>
                  <a:lnTo>
                    <a:pt x="203" y="0"/>
                  </a:lnTo>
                  <a:lnTo>
                    <a:pt x="211" y="0"/>
                  </a:lnTo>
                  <a:lnTo>
                    <a:pt x="218" y="0"/>
                  </a:lnTo>
                  <a:lnTo>
                    <a:pt x="226" y="4"/>
                  </a:lnTo>
                  <a:lnTo>
                    <a:pt x="233" y="4"/>
                  </a:lnTo>
                  <a:lnTo>
                    <a:pt x="241" y="4"/>
                  </a:lnTo>
                  <a:lnTo>
                    <a:pt x="249" y="8"/>
                  </a:lnTo>
                  <a:lnTo>
                    <a:pt x="256" y="8"/>
                  </a:lnTo>
                  <a:lnTo>
                    <a:pt x="264" y="13"/>
                  </a:lnTo>
                  <a:lnTo>
                    <a:pt x="272" y="13"/>
                  </a:lnTo>
                  <a:lnTo>
                    <a:pt x="279" y="17"/>
                  </a:lnTo>
                  <a:lnTo>
                    <a:pt x="287" y="17"/>
                  </a:lnTo>
                  <a:lnTo>
                    <a:pt x="291" y="21"/>
                  </a:lnTo>
                  <a:lnTo>
                    <a:pt x="298" y="21"/>
                  </a:lnTo>
                  <a:lnTo>
                    <a:pt x="306" y="26"/>
                  </a:lnTo>
                  <a:lnTo>
                    <a:pt x="310" y="30"/>
                  </a:lnTo>
                  <a:lnTo>
                    <a:pt x="314" y="30"/>
                  </a:lnTo>
                  <a:lnTo>
                    <a:pt x="321" y="35"/>
                  </a:lnTo>
                  <a:lnTo>
                    <a:pt x="325" y="39"/>
                  </a:lnTo>
                  <a:lnTo>
                    <a:pt x="329" y="43"/>
                  </a:lnTo>
                  <a:lnTo>
                    <a:pt x="333" y="48"/>
                  </a:lnTo>
                  <a:lnTo>
                    <a:pt x="337" y="48"/>
                  </a:lnTo>
                  <a:lnTo>
                    <a:pt x="341" y="52"/>
                  </a:lnTo>
                  <a:lnTo>
                    <a:pt x="341" y="56"/>
                  </a:lnTo>
                  <a:lnTo>
                    <a:pt x="344" y="61"/>
                  </a:lnTo>
                  <a:lnTo>
                    <a:pt x="348" y="65"/>
                  </a:lnTo>
                  <a:lnTo>
                    <a:pt x="348" y="69"/>
                  </a:lnTo>
                  <a:lnTo>
                    <a:pt x="348" y="74"/>
                  </a:lnTo>
                  <a:lnTo>
                    <a:pt x="352" y="78"/>
                  </a:lnTo>
                  <a:lnTo>
                    <a:pt x="352" y="82"/>
                  </a:lnTo>
                  <a:lnTo>
                    <a:pt x="352" y="87"/>
                  </a:lnTo>
                  <a:lnTo>
                    <a:pt x="348" y="91"/>
                  </a:lnTo>
                  <a:lnTo>
                    <a:pt x="348" y="96"/>
                  </a:lnTo>
                  <a:lnTo>
                    <a:pt x="348" y="100"/>
                  </a:lnTo>
                  <a:lnTo>
                    <a:pt x="344" y="104"/>
                  </a:lnTo>
                  <a:lnTo>
                    <a:pt x="341" y="104"/>
                  </a:lnTo>
                  <a:lnTo>
                    <a:pt x="341" y="109"/>
                  </a:lnTo>
                  <a:lnTo>
                    <a:pt x="337" y="113"/>
                  </a:lnTo>
                  <a:lnTo>
                    <a:pt x="333" y="117"/>
                  </a:lnTo>
                  <a:lnTo>
                    <a:pt x="329" y="122"/>
                  </a:lnTo>
                  <a:lnTo>
                    <a:pt x="325" y="126"/>
                  </a:lnTo>
                  <a:lnTo>
                    <a:pt x="321" y="126"/>
                  </a:lnTo>
                  <a:lnTo>
                    <a:pt x="314" y="130"/>
                  </a:lnTo>
                  <a:lnTo>
                    <a:pt x="310" y="135"/>
                  </a:lnTo>
                  <a:lnTo>
                    <a:pt x="306" y="139"/>
                  </a:lnTo>
                  <a:lnTo>
                    <a:pt x="298" y="139"/>
                  </a:lnTo>
                  <a:lnTo>
                    <a:pt x="291" y="143"/>
                  </a:lnTo>
                  <a:lnTo>
                    <a:pt x="287" y="143"/>
                  </a:lnTo>
                  <a:lnTo>
                    <a:pt x="279" y="148"/>
                  </a:lnTo>
                  <a:lnTo>
                    <a:pt x="272" y="152"/>
                  </a:lnTo>
                  <a:lnTo>
                    <a:pt x="264" y="152"/>
                  </a:lnTo>
                  <a:lnTo>
                    <a:pt x="256" y="157"/>
                  </a:lnTo>
                  <a:lnTo>
                    <a:pt x="249" y="157"/>
                  </a:lnTo>
                  <a:lnTo>
                    <a:pt x="241" y="157"/>
                  </a:lnTo>
                  <a:lnTo>
                    <a:pt x="233" y="161"/>
                  </a:lnTo>
                  <a:lnTo>
                    <a:pt x="226" y="161"/>
                  </a:lnTo>
                  <a:lnTo>
                    <a:pt x="218" y="161"/>
                  </a:lnTo>
                  <a:lnTo>
                    <a:pt x="211" y="161"/>
                  </a:lnTo>
                  <a:lnTo>
                    <a:pt x="203" y="165"/>
                  </a:lnTo>
                  <a:lnTo>
                    <a:pt x="191" y="165"/>
                  </a:lnTo>
                  <a:lnTo>
                    <a:pt x="184" y="165"/>
                  </a:lnTo>
                  <a:lnTo>
                    <a:pt x="176" y="165"/>
                  </a:lnTo>
                  <a:lnTo>
                    <a:pt x="165" y="165"/>
                  </a:lnTo>
                  <a:lnTo>
                    <a:pt x="157" y="165"/>
                  </a:lnTo>
                  <a:lnTo>
                    <a:pt x="149" y="165"/>
                  </a:lnTo>
                  <a:lnTo>
                    <a:pt x="138" y="161"/>
                  </a:lnTo>
                  <a:lnTo>
                    <a:pt x="130" y="161"/>
                  </a:lnTo>
                  <a:lnTo>
                    <a:pt x="123" y="161"/>
                  </a:lnTo>
                  <a:lnTo>
                    <a:pt x="115" y="161"/>
                  </a:lnTo>
                  <a:lnTo>
                    <a:pt x="107" y="157"/>
                  </a:lnTo>
                  <a:lnTo>
                    <a:pt x="100" y="157"/>
                  </a:lnTo>
                  <a:lnTo>
                    <a:pt x="92" y="157"/>
                  </a:lnTo>
                  <a:lnTo>
                    <a:pt x="84" y="152"/>
                  </a:lnTo>
                  <a:lnTo>
                    <a:pt x="77" y="152"/>
                  </a:lnTo>
                  <a:lnTo>
                    <a:pt x="69" y="148"/>
                  </a:lnTo>
                  <a:lnTo>
                    <a:pt x="61" y="143"/>
                  </a:lnTo>
                  <a:lnTo>
                    <a:pt x="58" y="143"/>
                  </a:lnTo>
                  <a:lnTo>
                    <a:pt x="50" y="139"/>
                  </a:lnTo>
                  <a:lnTo>
                    <a:pt x="46" y="139"/>
                  </a:lnTo>
                  <a:lnTo>
                    <a:pt x="38" y="135"/>
                  </a:lnTo>
                  <a:lnTo>
                    <a:pt x="35" y="130"/>
                  </a:lnTo>
                  <a:lnTo>
                    <a:pt x="27" y="126"/>
                  </a:lnTo>
                  <a:lnTo>
                    <a:pt x="23" y="126"/>
                  </a:lnTo>
                  <a:lnTo>
                    <a:pt x="19" y="122"/>
                  </a:lnTo>
                  <a:lnTo>
                    <a:pt x="16" y="117"/>
                  </a:lnTo>
                  <a:lnTo>
                    <a:pt x="12" y="113"/>
                  </a:lnTo>
                  <a:lnTo>
                    <a:pt x="8" y="109"/>
                  </a:lnTo>
                  <a:lnTo>
                    <a:pt x="8" y="104"/>
                  </a:lnTo>
                  <a:lnTo>
                    <a:pt x="4" y="104"/>
                  </a:lnTo>
                  <a:lnTo>
                    <a:pt x="4" y="100"/>
                  </a:lnTo>
                  <a:lnTo>
                    <a:pt x="0" y="96"/>
                  </a:lnTo>
                  <a:lnTo>
                    <a:pt x="0" y="91"/>
                  </a:lnTo>
                  <a:lnTo>
                    <a:pt x="0" y="87"/>
                  </a:lnTo>
                  <a:lnTo>
                    <a:pt x="0" y="82"/>
                  </a:lnTo>
                  <a:lnTo>
                    <a:pt x="0" y="78"/>
                  </a:lnTo>
                  <a:lnTo>
                    <a:pt x="0" y="74"/>
                  </a:lnTo>
                  <a:lnTo>
                    <a:pt x="0" y="69"/>
                  </a:lnTo>
                  <a:lnTo>
                    <a:pt x="4" y="65"/>
                  </a:lnTo>
                  <a:lnTo>
                    <a:pt x="4" y="61"/>
                  </a:lnTo>
                  <a:lnTo>
                    <a:pt x="8" y="56"/>
                  </a:lnTo>
                  <a:lnTo>
                    <a:pt x="8" y="52"/>
                  </a:lnTo>
                  <a:lnTo>
                    <a:pt x="12" y="48"/>
                  </a:lnTo>
                  <a:lnTo>
                    <a:pt x="16" y="48"/>
                  </a:lnTo>
                  <a:lnTo>
                    <a:pt x="19" y="43"/>
                  </a:lnTo>
                  <a:lnTo>
                    <a:pt x="23" y="39"/>
                  </a:lnTo>
                  <a:lnTo>
                    <a:pt x="27" y="35"/>
                  </a:lnTo>
                  <a:lnTo>
                    <a:pt x="35" y="30"/>
                  </a:lnTo>
                  <a:lnTo>
                    <a:pt x="38" y="30"/>
                  </a:lnTo>
                  <a:lnTo>
                    <a:pt x="46" y="26"/>
                  </a:lnTo>
                  <a:lnTo>
                    <a:pt x="50" y="21"/>
                  </a:lnTo>
                  <a:lnTo>
                    <a:pt x="58" y="21"/>
                  </a:lnTo>
                  <a:lnTo>
                    <a:pt x="61" y="17"/>
                  </a:lnTo>
                  <a:lnTo>
                    <a:pt x="69" y="17"/>
                  </a:lnTo>
                  <a:lnTo>
                    <a:pt x="77" y="13"/>
                  </a:lnTo>
                  <a:lnTo>
                    <a:pt x="84" y="13"/>
                  </a:lnTo>
                  <a:lnTo>
                    <a:pt x="92" y="8"/>
                  </a:lnTo>
                  <a:lnTo>
                    <a:pt x="100" y="8"/>
                  </a:lnTo>
                  <a:lnTo>
                    <a:pt x="107" y="4"/>
                  </a:lnTo>
                  <a:lnTo>
                    <a:pt x="115" y="4"/>
                  </a:lnTo>
                  <a:lnTo>
                    <a:pt x="123" y="4"/>
                  </a:lnTo>
                  <a:lnTo>
                    <a:pt x="130" y="0"/>
                  </a:lnTo>
                  <a:lnTo>
                    <a:pt x="138" y="0"/>
                  </a:lnTo>
                  <a:lnTo>
                    <a:pt x="149" y="0"/>
                  </a:lnTo>
                  <a:lnTo>
                    <a:pt x="157" y="0"/>
                  </a:lnTo>
                  <a:lnTo>
                    <a:pt x="165" y="0"/>
                  </a:lnTo>
                  <a:lnTo>
                    <a:pt x="176"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1" name="Google Shape;2331;p146"/>
            <p:cNvSpPr/>
            <p:nvPr/>
          </p:nvSpPr>
          <p:spPr>
            <a:xfrm>
              <a:off x="2856" y="2692"/>
              <a:ext cx="380" cy="177"/>
            </a:xfrm>
            <a:custGeom>
              <a:rect b="b" l="l" r="r" t="t"/>
              <a:pathLst>
                <a:path extrusionOk="0" h="165" w="352">
                  <a:moveTo>
                    <a:pt x="176" y="0"/>
                  </a:moveTo>
                  <a:lnTo>
                    <a:pt x="211" y="0"/>
                  </a:lnTo>
                  <a:lnTo>
                    <a:pt x="241" y="4"/>
                  </a:lnTo>
                  <a:lnTo>
                    <a:pt x="272" y="13"/>
                  </a:lnTo>
                  <a:lnTo>
                    <a:pt x="298" y="21"/>
                  </a:lnTo>
                  <a:lnTo>
                    <a:pt x="321" y="35"/>
                  </a:lnTo>
                  <a:lnTo>
                    <a:pt x="337" y="48"/>
                  </a:lnTo>
                  <a:lnTo>
                    <a:pt x="348" y="65"/>
                  </a:lnTo>
                  <a:lnTo>
                    <a:pt x="352" y="82"/>
                  </a:lnTo>
                  <a:lnTo>
                    <a:pt x="348" y="100"/>
                  </a:lnTo>
                  <a:lnTo>
                    <a:pt x="337" y="113"/>
                  </a:lnTo>
                  <a:lnTo>
                    <a:pt x="321" y="126"/>
                  </a:lnTo>
                  <a:lnTo>
                    <a:pt x="298" y="139"/>
                  </a:lnTo>
                  <a:lnTo>
                    <a:pt x="272" y="152"/>
                  </a:lnTo>
                  <a:lnTo>
                    <a:pt x="241" y="157"/>
                  </a:lnTo>
                  <a:lnTo>
                    <a:pt x="211" y="161"/>
                  </a:lnTo>
                  <a:lnTo>
                    <a:pt x="176" y="165"/>
                  </a:lnTo>
                  <a:lnTo>
                    <a:pt x="138" y="161"/>
                  </a:lnTo>
                  <a:lnTo>
                    <a:pt x="107" y="157"/>
                  </a:lnTo>
                  <a:lnTo>
                    <a:pt x="77" y="152"/>
                  </a:lnTo>
                  <a:lnTo>
                    <a:pt x="50" y="139"/>
                  </a:lnTo>
                  <a:lnTo>
                    <a:pt x="31" y="126"/>
                  </a:lnTo>
                  <a:lnTo>
                    <a:pt x="12" y="113"/>
                  </a:lnTo>
                  <a:lnTo>
                    <a:pt x="4" y="100"/>
                  </a:lnTo>
                  <a:lnTo>
                    <a:pt x="0" y="82"/>
                  </a:lnTo>
                  <a:lnTo>
                    <a:pt x="4" y="65"/>
                  </a:lnTo>
                  <a:lnTo>
                    <a:pt x="12" y="48"/>
                  </a:lnTo>
                  <a:lnTo>
                    <a:pt x="31" y="35"/>
                  </a:lnTo>
                  <a:lnTo>
                    <a:pt x="50" y="21"/>
                  </a:lnTo>
                  <a:lnTo>
                    <a:pt x="77" y="13"/>
                  </a:lnTo>
                  <a:lnTo>
                    <a:pt x="107" y="4"/>
                  </a:lnTo>
                  <a:lnTo>
                    <a:pt x="138" y="0"/>
                  </a:lnTo>
                  <a:lnTo>
                    <a:pt x="176"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2" name="Google Shape;2332;p146"/>
            <p:cNvSpPr/>
            <p:nvPr/>
          </p:nvSpPr>
          <p:spPr>
            <a:xfrm>
              <a:off x="2543" y="3060"/>
              <a:ext cx="376" cy="176"/>
            </a:xfrm>
            <a:custGeom>
              <a:rect b="b" l="l" r="r" t="t"/>
              <a:pathLst>
                <a:path extrusionOk="0" h="165" w="348">
                  <a:moveTo>
                    <a:pt x="172" y="0"/>
                  </a:moveTo>
                  <a:lnTo>
                    <a:pt x="184" y="0"/>
                  </a:lnTo>
                  <a:lnTo>
                    <a:pt x="191" y="0"/>
                  </a:lnTo>
                  <a:lnTo>
                    <a:pt x="199" y="4"/>
                  </a:lnTo>
                  <a:lnTo>
                    <a:pt x="210" y="4"/>
                  </a:lnTo>
                  <a:lnTo>
                    <a:pt x="218" y="4"/>
                  </a:lnTo>
                  <a:lnTo>
                    <a:pt x="226" y="4"/>
                  </a:lnTo>
                  <a:lnTo>
                    <a:pt x="233" y="9"/>
                  </a:lnTo>
                  <a:lnTo>
                    <a:pt x="241" y="9"/>
                  </a:lnTo>
                  <a:lnTo>
                    <a:pt x="249" y="9"/>
                  </a:lnTo>
                  <a:lnTo>
                    <a:pt x="256" y="13"/>
                  </a:lnTo>
                  <a:lnTo>
                    <a:pt x="264" y="13"/>
                  </a:lnTo>
                  <a:lnTo>
                    <a:pt x="272" y="17"/>
                  </a:lnTo>
                  <a:lnTo>
                    <a:pt x="279" y="17"/>
                  </a:lnTo>
                  <a:lnTo>
                    <a:pt x="287" y="22"/>
                  </a:lnTo>
                  <a:lnTo>
                    <a:pt x="291" y="22"/>
                  </a:lnTo>
                  <a:lnTo>
                    <a:pt x="298" y="26"/>
                  </a:lnTo>
                  <a:lnTo>
                    <a:pt x="302" y="30"/>
                  </a:lnTo>
                  <a:lnTo>
                    <a:pt x="310" y="30"/>
                  </a:lnTo>
                  <a:lnTo>
                    <a:pt x="314" y="35"/>
                  </a:lnTo>
                  <a:lnTo>
                    <a:pt x="321" y="39"/>
                  </a:lnTo>
                  <a:lnTo>
                    <a:pt x="325" y="39"/>
                  </a:lnTo>
                  <a:lnTo>
                    <a:pt x="329" y="43"/>
                  </a:lnTo>
                  <a:lnTo>
                    <a:pt x="333" y="48"/>
                  </a:lnTo>
                  <a:lnTo>
                    <a:pt x="337" y="52"/>
                  </a:lnTo>
                  <a:lnTo>
                    <a:pt x="340" y="57"/>
                  </a:lnTo>
                  <a:lnTo>
                    <a:pt x="340" y="61"/>
                  </a:lnTo>
                  <a:lnTo>
                    <a:pt x="344" y="65"/>
                  </a:lnTo>
                  <a:lnTo>
                    <a:pt x="344" y="70"/>
                  </a:lnTo>
                  <a:lnTo>
                    <a:pt x="348" y="70"/>
                  </a:lnTo>
                  <a:lnTo>
                    <a:pt x="348" y="74"/>
                  </a:lnTo>
                  <a:lnTo>
                    <a:pt x="348" y="78"/>
                  </a:lnTo>
                  <a:lnTo>
                    <a:pt x="348" y="83"/>
                  </a:lnTo>
                  <a:lnTo>
                    <a:pt x="348" y="87"/>
                  </a:lnTo>
                  <a:lnTo>
                    <a:pt x="348" y="91"/>
                  </a:lnTo>
                  <a:lnTo>
                    <a:pt x="348" y="96"/>
                  </a:lnTo>
                  <a:lnTo>
                    <a:pt x="344" y="100"/>
                  </a:lnTo>
                  <a:lnTo>
                    <a:pt x="344" y="104"/>
                  </a:lnTo>
                  <a:lnTo>
                    <a:pt x="340" y="109"/>
                  </a:lnTo>
                  <a:lnTo>
                    <a:pt x="340" y="113"/>
                  </a:lnTo>
                  <a:lnTo>
                    <a:pt x="337" y="118"/>
                  </a:lnTo>
                  <a:lnTo>
                    <a:pt x="333" y="122"/>
                  </a:lnTo>
                  <a:lnTo>
                    <a:pt x="329" y="122"/>
                  </a:lnTo>
                  <a:lnTo>
                    <a:pt x="325" y="126"/>
                  </a:lnTo>
                  <a:lnTo>
                    <a:pt x="321" y="131"/>
                  </a:lnTo>
                  <a:lnTo>
                    <a:pt x="314" y="135"/>
                  </a:lnTo>
                  <a:lnTo>
                    <a:pt x="310" y="135"/>
                  </a:lnTo>
                  <a:lnTo>
                    <a:pt x="302" y="139"/>
                  </a:lnTo>
                  <a:lnTo>
                    <a:pt x="298" y="144"/>
                  </a:lnTo>
                  <a:lnTo>
                    <a:pt x="291" y="144"/>
                  </a:lnTo>
                  <a:lnTo>
                    <a:pt x="287" y="148"/>
                  </a:lnTo>
                  <a:lnTo>
                    <a:pt x="279" y="152"/>
                  </a:lnTo>
                  <a:lnTo>
                    <a:pt x="272" y="152"/>
                  </a:lnTo>
                  <a:lnTo>
                    <a:pt x="264" y="157"/>
                  </a:lnTo>
                  <a:lnTo>
                    <a:pt x="256" y="157"/>
                  </a:lnTo>
                  <a:lnTo>
                    <a:pt x="249" y="157"/>
                  </a:lnTo>
                  <a:lnTo>
                    <a:pt x="241" y="161"/>
                  </a:lnTo>
                  <a:lnTo>
                    <a:pt x="233" y="161"/>
                  </a:lnTo>
                  <a:lnTo>
                    <a:pt x="226" y="161"/>
                  </a:lnTo>
                  <a:lnTo>
                    <a:pt x="218" y="165"/>
                  </a:lnTo>
                  <a:lnTo>
                    <a:pt x="210" y="165"/>
                  </a:lnTo>
                  <a:lnTo>
                    <a:pt x="199" y="165"/>
                  </a:lnTo>
                  <a:lnTo>
                    <a:pt x="191" y="165"/>
                  </a:lnTo>
                  <a:lnTo>
                    <a:pt x="184" y="165"/>
                  </a:lnTo>
                  <a:lnTo>
                    <a:pt x="172" y="165"/>
                  </a:lnTo>
                  <a:lnTo>
                    <a:pt x="165" y="165"/>
                  </a:lnTo>
                  <a:lnTo>
                    <a:pt x="157" y="165"/>
                  </a:lnTo>
                  <a:lnTo>
                    <a:pt x="145" y="165"/>
                  </a:lnTo>
                  <a:lnTo>
                    <a:pt x="138" y="165"/>
                  </a:lnTo>
                  <a:lnTo>
                    <a:pt x="130" y="165"/>
                  </a:lnTo>
                  <a:lnTo>
                    <a:pt x="122" y="161"/>
                  </a:lnTo>
                  <a:lnTo>
                    <a:pt x="115" y="161"/>
                  </a:lnTo>
                  <a:lnTo>
                    <a:pt x="107" y="161"/>
                  </a:lnTo>
                  <a:lnTo>
                    <a:pt x="100" y="157"/>
                  </a:lnTo>
                  <a:lnTo>
                    <a:pt x="92" y="157"/>
                  </a:lnTo>
                  <a:lnTo>
                    <a:pt x="84" y="157"/>
                  </a:lnTo>
                  <a:lnTo>
                    <a:pt x="77" y="152"/>
                  </a:lnTo>
                  <a:lnTo>
                    <a:pt x="69" y="152"/>
                  </a:lnTo>
                  <a:lnTo>
                    <a:pt x="61" y="148"/>
                  </a:lnTo>
                  <a:lnTo>
                    <a:pt x="57" y="144"/>
                  </a:lnTo>
                  <a:lnTo>
                    <a:pt x="50" y="144"/>
                  </a:lnTo>
                  <a:lnTo>
                    <a:pt x="42" y="139"/>
                  </a:lnTo>
                  <a:lnTo>
                    <a:pt x="38" y="135"/>
                  </a:lnTo>
                  <a:lnTo>
                    <a:pt x="35" y="135"/>
                  </a:lnTo>
                  <a:lnTo>
                    <a:pt x="27" y="131"/>
                  </a:lnTo>
                  <a:lnTo>
                    <a:pt x="23" y="126"/>
                  </a:lnTo>
                  <a:lnTo>
                    <a:pt x="19" y="122"/>
                  </a:lnTo>
                  <a:lnTo>
                    <a:pt x="15" y="122"/>
                  </a:lnTo>
                  <a:lnTo>
                    <a:pt x="12" y="118"/>
                  </a:lnTo>
                  <a:lnTo>
                    <a:pt x="8" y="113"/>
                  </a:lnTo>
                  <a:lnTo>
                    <a:pt x="8" y="109"/>
                  </a:lnTo>
                  <a:lnTo>
                    <a:pt x="4" y="104"/>
                  </a:lnTo>
                  <a:lnTo>
                    <a:pt x="0" y="100"/>
                  </a:lnTo>
                  <a:lnTo>
                    <a:pt x="0" y="96"/>
                  </a:lnTo>
                  <a:lnTo>
                    <a:pt x="0" y="91"/>
                  </a:lnTo>
                  <a:lnTo>
                    <a:pt x="0" y="87"/>
                  </a:lnTo>
                  <a:lnTo>
                    <a:pt x="0" y="83"/>
                  </a:lnTo>
                  <a:lnTo>
                    <a:pt x="0" y="78"/>
                  </a:lnTo>
                  <a:lnTo>
                    <a:pt x="0" y="74"/>
                  </a:lnTo>
                  <a:lnTo>
                    <a:pt x="0" y="70"/>
                  </a:lnTo>
                  <a:lnTo>
                    <a:pt x="4" y="65"/>
                  </a:lnTo>
                  <a:lnTo>
                    <a:pt x="8" y="61"/>
                  </a:lnTo>
                  <a:lnTo>
                    <a:pt x="8" y="57"/>
                  </a:lnTo>
                  <a:lnTo>
                    <a:pt x="12" y="52"/>
                  </a:lnTo>
                  <a:lnTo>
                    <a:pt x="15" y="48"/>
                  </a:lnTo>
                  <a:lnTo>
                    <a:pt x="19" y="43"/>
                  </a:lnTo>
                  <a:lnTo>
                    <a:pt x="23" y="39"/>
                  </a:lnTo>
                  <a:lnTo>
                    <a:pt x="27" y="39"/>
                  </a:lnTo>
                  <a:lnTo>
                    <a:pt x="35" y="35"/>
                  </a:lnTo>
                  <a:lnTo>
                    <a:pt x="38" y="30"/>
                  </a:lnTo>
                  <a:lnTo>
                    <a:pt x="42" y="30"/>
                  </a:lnTo>
                  <a:lnTo>
                    <a:pt x="50" y="26"/>
                  </a:lnTo>
                  <a:lnTo>
                    <a:pt x="57" y="22"/>
                  </a:lnTo>
                  <a:lnTo>
                    <a:pt x="61" y="22"/>
                  </a:lnTo>
                  <a:lnTo>
                    <a:pt x="69" y="17"/>
                  </a:lnTo>
                  <a:lnTo>
                    <a:pt x="77" y="17"/>
                  </a:lnTo>
                  <a:lnTo>
                    <a:pt x="84" y="13"/>
                  </a:lnTo>
                  <a:lnTo>
                    <a:pt x="92" y="13"/>
                  </a:lnTo>
                  <a:lnTo>
                    <a:pt x="100" y="9"/>
                  </a:lnTo>
                  <a:lnTo>
                    <a:pt x="107" y="9"/>
                  </a:lnTo>
                  <a:lnTo>
                    <a:pt x="115" y="9"/>
                  </a:lnTo>
                  <a:lnTo>
                    <a:pt x="122" y="4"/>
                  </a:lnTo>
                  <a:lnTo>
                    <a:pt x="130" y="4"/>
                  </a:lnTo>
                  <a:lnTo>
                    <a:pt x="138" y="4"/>
                  </a:lnTo>
                  <a:lnTo>
                    <a:pt x="145" y="4"/>
                  </a:lnTo>
                  <a:lnTo>
                    <a:pt x="157" y="0"/>
                  </a:lnTo>
                  <a:lnTo>
                    <a:pt x="165" y="0"/>
                  </a:lnTo>
                  <a:lnTo>
                    <a:pt x="172"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3" name="Google Shape;2333;p146"/>
            <p:cNvSpPr/>
            <p:nvPr/>
          </p:nvSpPr>
          <p:spPr>
            <a:xfrm>
              <a:off x="2543" y="3060"/>
              <a:ext cx="376" cy="176"/>
            </a:xfrm>
            <a:custGeom>
              <a:rect b="b" l="l" r="r" t="t"/>
              <a:pathLst>
                <a:path extrusionOk="0" h="165" w="348">
                  <a:moveTo>
                    <a:pt x="172" y="0"/>
                  </a:moveTo>
                  <a:lnTo>
                    <a:pt x="210" y="4"/>
                  </a:lnTo>
                  <a:lnTo>
                    <a:pt x="241" y="9"/>
                  </a:lnTo>
                  <a:lnTo>
                    <a:pt x="272" y="17"/>
                  </a:lnTo>
                  <a:lnTo>
                    <a:pt x="298" y="26"/>
                  </a:lnTo>
                  <a:lnTo>
                    <a:pt x="321" y="39"/>
                  </a:lnTo>
                  <a:lnTo>
                    <a:pt x="337" y="52"/>
                  </a:lnTo>
                  <a:lnTo>
                    <a:pt x="344" y="70"/>
                  </a:lnTo>
                  <a:lnTo>
                    <a:pt x="348" y="83"/>
                  </a:lnTo>
                  <a:lnTo>
                    <a:pt x="344" y="100"/>
                  </a:lnTo>
                  <a:lnTo>
                    <a:pt x="337" y="118"/>
                  </a:lnTo>
                  <a:lnTo>
                    <a:pt x="321" y="131"/>
                  </a:lnTo>
                  <a:lnTo>
                    <a:pt x="298" y="144"/>
                  </a:lnTo>
                  <a:lnTo>
                    <a:pt x="272" y="152"/>
                  </a:lnTo>
                  <a:lnTo>
                    <a:pt x="241" y="161"/>
                  </a:lnTo>
                  <a:lnTo>
                    <a:pt x="210" y="165"/>
                  </a:lnTo>
                  <a:lnTo>
                    <a:pt x="172" y="165"/>
                  </a:lnTo>
                  <a:lnTo>
                    <a:pt x="138" y="165"/>
                  </a:lnTo>
                  <a:lnTo>
                    <a:pt x="107" y="161"/>
                  </a:lnTo>
                  <a:lnTo>
                    <a:pt x="77" y="152"/>
                  </a:lnTo>
                  <a:lnTo>
                    <a:pt x="50" y="144"/>
                  </a:lnTo>
                  <a:lnTo>
                    <a:pt x="27" y="131"/>
                  </a:lnTo>
                  <a:lnTo>
                    <a:pt x="12" y="118"/>
                  </a:lnTo>
                  <a:lnTo>
                    <a:pt x="0" y="100"/>
                  </a:lnTo>
                  <a:lnTo>
                    <a:pt x="0" y="83"/>
                  </a:lnTo>
                  <a:lnTo>
                    <a:pt x="0" y="70"/>
                  </a:lnTo>
                  <a:lnTo>
                    <a:pt x="12" y="52"/>
                  </a:lnTo>
                  <a:lnTo>
                    <a:pt x="27" y="39"/>
                  </a:lnTo>
                  <a:lnTo>
                    <a:pt x="50" y="26"/>
                  </a:lnTo>
                  <a:lnTo>
                    <a:pt x="77" y="17"/>
                  </a:lnTo>
                  <a:lnTo>
                    <a:pt x="107" y="9"/>
                  </a:lnTo>
                  <a:lnTo>
                    <a:pt x="138" y="4"/>
                  </a:lnTo>
                  <a:lnTo>
                    <a:pt x="172"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4" name="Google Shape;2334;p146"/>
            <p:cNvSpPr/>
            <p:nvPr/>
          </p:nvSpPr>
          <p:spPr>
            <a:xfrm>
              <a:off x="2455" y="2655"/>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5" name="Google Shape;2335;p146"/>
            <p:cNvSpPr/>
            <p:nvPr/>
          </p:nvSpPr>
          <p:spPr>
            <a:xfrm>
              <a:off x="2455" y="2655"/>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36" name="Google Shape;2336;p146"/>
            <p:cNvCxnSpPr/>
            <p:nvPr/>
          </p:nvCxnSpPr>
          <p:spPr>
            <a:xfrm>
              <a:off x="2439" y="2776"/>
              <a:ext cx="116"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37" name="Google Shape;2337;p146"/>
            <p:cNvSpPr/>
            <p:nvPr/>
          </p:nvSpPr>
          <p:spPr>
            <a:xfrm>
              <a:off x="2407" y="2748"/>
              <a:ext cx="90"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38" name="Google Shape;2338;p146"/>
            <p:cNvCxnSpPr/>
            <p:nvPr/>
          </p:nvCxnSpPr>
          <p:spPr>
            <a:xfrm>
              <a:off x="2497" y="2831"/>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39" name="Google Shape;2339;p146"/>
            <p:cNvCxnSpPr/>
            <p:nvPr/>
          </p:nvCxnSpPr>
          <p:spPr>
            <a:xfrm>
              <a:off x="2575" y="2780"/>
              <a:ext cx="265" cy="1"/>
            </a:xfrm>
            <a:prstGeom prst="straightConnector1">
              <a:avLst/>
            </a:prstGeom>
            <a:solidFill>
              <a:srgbClr val="92D050"/>
            </a:solidFill>
            <a:ln cap="flat" cmpd="sng" w="9525">
              <a:solidFill>
                <a:srgbClr val="0066CC"/>
              </a:solidFill>
              <a:prstDash val="solid"/>
              <a:round/>
              <a:headEnd len="med" w="med" type="none"/>
              <a:tailEnd len="med" w="med" type="none"/>
            </a:ln>
          </p:spPr>
        </p:cxnSp>
        <p:grpSp>
          <p:nvGrpSpPr>
            <p:cNvPr id="2340" name="Google Shape;2340;p146"/>
            <p:cNvGrpSpPr/>
            <p:nvPr/>
          </p:nvGrpSpPr>
          <p:grpSpPr>
            <a:xfrm>
              <a:off x="2674" y="1813"/>
              <a:ext cx="566" cy="732"/>
              <a:chOff x="2371" y="789"/>
              <a:chExt cx="184" cy="241"/>
            </a:xfrm>
          </p:grpSpPr>
          <p:sp>
            <p:nvSpPr>
              <p:cNvPr id="2341" name="Google Shape;2341;p146"/>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2" name="Google Shape;2342;p146"/>
              <p:cNvSpPr/>
              <p:nvPr/>
            </p:nvSpPr>
            <p:spPr>
              <a:xfrm>
                <a:off x="2381" y="799"/>
                <a:ext cx="174" cy="231"/>
              </a:xfrm>
              <a:custGeom>
                <a:rect b="b" l="l" r="r" t="t"/>
                <a:pathLst>
                  <a:path extrusionOk="0" h="231" w="174">
                    <a:moveTo>
                      <a:pt x="0" y="0"/>
                    </a:moveTo>
                    <a:lnTo>
                      <a:pt x="0" y="231"/>
                    </a:lnTo>
                    <a:lnTo>
                      <a:pt x="174" y="231"/>
                    </a:lnTo>
                    <a:lnTo>
                      <a:pt x="174" y="38"/>
                    </a:lnTo>
                    <a:lnTo>
                      <a:pt x="135"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3" name="Google Shape;2343;p146"/>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4" name="Google Shape;2344;p146"/>
              <p:cNvSpPr/>
              <p:nvPr/>
            </p:nvSpPr>
            <p:spPr>
              <a:xfrm>
                <a:off x="2371" y="791"/>
                <a:ext cx="175" cy="229"/>
              </a:xfrm>
              <a:custGeom>
                <a:rect b="b" l="l" r="r" t="t"/>
                <a:pathLst>
                  <a:path extrusionOk="0" h="229" w="175">
                    <a:moveTo>
                      <a:pt x="0" y="0"/>
                    </a:moveTo>
                    <a:lnTo>
                      <a:pt x="0" y="229"/>
                    </a:lnTo>
                    <a:lnTo>
                      <a:pt x="175" y="229"/>
                    </a:lnTo>
                    <a:lnTo>
                      <a:pt x="175" y="39"/>
                    </a:lnTo>
                    <a:lnTo>
                      <a:pt x="136" y="0"/>
                    </a:lnTo>
                    <a:lnTo>
                      <a:pt x="0"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5" name="Google Shape;2345;p146"/>
              <p:cNvSpPr/>
              <p:nvPr/>
            </p:nvSpPr>
            <p:spPr>
              <a:xfrm>
                <a:off x="2507" y="789"/>
                <a:ext cx="39" cy="41"/>
              </a:xfrm>
              <a:custGeom>
                <a:rect b="b" l="l" r="r" t="t"/>
                <a:pathLst>
                  <a:path extrusionOk="0" h="41" w="39">
                    <a:moveTo>
                      <a:pt x="0" y="0"/>
                    </a:moveTo>
                    <a:lnTo>
                      <a:pt x="0" y="41"/>
                    </a:lnTo>
                    <a:lnTo>
                      <a:pt x="39" y="41"/>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46" name="Google Shape;2346;p146"/>
              <p:cNvCxnSpPr/>
              <p:nvPr/>
            </p:nvCxnSpPr>
            <p:spPr>
              <a:xfrm>
                <a:off x="2414" y="832"/>
                <a:ext cx="7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47" name="Google Shape;2347;p146"/>
              <p:cNvCxnSpPr/>
              <p:nvPr/>
            </p:nvCxnSpPr>
            <p:spPr>
              <a:xfrm>
                <a:off x="2414" y="85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48" name="Google Shape;2348;p146"/>
              <p:cNvCxnSpPr/>
              <p:nvPr/>
            </p:nvCxnSpPr>
            <p:spPr>
              <a:xfrm>
                <a:off x="2414" y="86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49" name="Google Shape;2349;p146"/>
              <p:cNvCxnSpPr/>
              <p:nvPr/>
            </p:nvCxnSpPr>
            <p:spPr>
              <a:xfrm>
                <a:off x="2414" y="87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0" name="Google Shape;2350;p146"/>
              <p:cNvCxnSpPr/>
              <p:nvPr/>
            </p:nvCxnSpPr>
            <p:spPr>
              <a:xfrm>
                <a:off x="2414" y="893"/>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1" name="Google Shape;2351;p146"/>
              <p:cNvCxnSpPr/>
              <p:nvPr/>
            </p:nvCxnSpPr>
            <p:spPr>
              <a:xfrm>
                <a:off x="2414" y="906"/>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2" name="Google Shape;2352;p146"/>
              <p:cNvCxnSpPr/>
              <p:nvPr/>
            </p:nvCxnSpPr>
            <p:spPr>
              <a:xfrm>
                <a:off x="2414" y="919"/>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3" name="Google Shape;2353;p146"/>
              <p:cNvCxnSpPr/>
              <p:nvPr/>
            </p:nvCxnSpPr>
            <p:spPr>
              <a:xfrm>
                <a:off x="2414" y="932"/>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4" name="Google Shape;2354;p146"/>
              <p:cNvCxnSpPr/>
              <p:nvPr/>
            </p:nvCxnSpPr>
            <p:spPr>
              <a:xfrm>
                <a:off x="2414" y="94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5" name="Google Shape;2355;p146"/>
              <p:cNvCxnSpPr/>
              <p:nvPr/>
            </p:nvCxnSpPr>
            <p:spPr>
              <a:xfrm>
                <a:off x="2414" y="95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6" name="Google Shape;2356;p146"/>
              <p:cNvCxnSpPr/>
              <p:nvPr/>
            </p:nvCxnSpPr>
            <p:spPr>
              <a:xfrm>
                <a:off x="2414" y="970"/>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7" name="Google Shape;2357;p146"/>
              <p:cNvCxnSpPr/>
              <p:nvPr/>
            </p:nvCxnSpPr>
            <p:spPr>
              <a:xfrm>
                <a:off x="2414" y="985"/>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58" name="Google Shape;2358;p146"/>
              <p:cNvCxnSpPr/>
              <p:nvPr/>
            </p:nvCxnSpPr>
            <p:spPr>
              <a:xfrm>
                <a:off x="2414" y="998"/>
                <a:ext cx="108"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59" name="Google Shape;2359;p146"/>
              <p:cNvSpPr/>
              <p:nvPr/>
            </p:nvSpPr>
            <p:spPr>
              <a:xfrm>
                <a:off x="2381" y="928"/>
                <a:ext cx="16" cy="18"/>
              </a:xfrm>
              <a:custGeom>
                <a:rect b="b" l="l" r="r" t="t"/>
                <a:pathLst>
                  <a:path extrusionOk="0" h="18" w="16">
                    <a:moveTo>
                      <a:pt x="0" y="13"/>
                    </a:moveTo>
                    <a:lnTo>
                      <a:pt x="9" y="18"/>
                    </a:lnTo>
                    <a:lnTo>
                      <a:pt x="9" y="17"/>
                    </a:lnTo>
                    <a:lnTo>
                      <a:pt x="9" y="15"/>
                    </a:lnTo>
                    <a:lnTo>
                      <a:pt x="11" y="15"/>
                    </a:lnTo>
                    <a:lnTo>
                      <a:pt x="11" y="13"/>
                    </a:lnTo>
                    <a:lnTo>
                      <a:pt x="11" y="11"/>
                    </a:lnTo>
                    <a:lnTo>
                      <a:pt x="11" y="13"/>
                    </a:lnTo>
                    <a:lnTo>
                      <a:pt x="11" y="11"/>
                    </a:lnTo>
                    <a:lnTo>
                      <a:pt x="11" y="9"/>
                    </a:lnTo>
                    <a:lnTo>
                      <a:pt x="12" y="7"/>
                    </a:lnTo>
                    <a:lnTo>
                      <a:pt x="12" y="6"/>
                    </a:lnTo>
                    <a:lnTo>
                      <a:pt x="12" y="4"/>
                    </a:lnTo>
                    <a:lnTo>
                      <a:pt x="14" y="4"/>
                    </a:lnTo>
                    <a:lnTo>
                      <a:pt x="14" y="2"/>
                    </a:lnTo>
                    <a:lnTo>
                      <a:pt x="16" y="2"/>
                    </a:lnTo>
                    <a:lnTo>
                      <a:pt x="16" y="0"/>
                    </a:lnTo>
                    <a:lnTo>
                      <a:pt x="14" y="0"/>
                    </a:lnTo>
                    <a:lnTo>
                      <a:pt x="14" y="2"/>
                    </a:lnTo>
                    <a:lnTo>
                      <a:pt x="12" y="2"/>
                    </a:lnTo>
                    <a:lnTo>
                      <a:pt x="12" y="4"/>
                    </a:lnTo>
                    <a:lnTo>
                      <a:pt x="11" y="4"/>
                    </a:lnTo>
                    <a:lnTo>
                      <a:pt x="11" y="6"/>
                    </a:lnTo>
                    <a:lnTo>
                      <a:pt x="11" y="7"/>
                    </a:lnTo>
                    <a:lnTo>
                      <a:pt x="9" y="9"/>
                    </a:lnTo>
                    <a:lnTo>
                      <a:pt x="9" y="11"/>
                    </a:lnTo>
                    <a:lnTo>
                      <a:pt x="9" y="13"/>
                    </a:lnTo>
                    <a:lnTo>
                      <a:pt x="7" y="13"/>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0" name="Google Shape;2360;p146"/>
              <p:cNvSpPr/>
              <p:nvPr/>
            </p:nvSpPr>
            <p:spPr>
              <a:xfrm>
                <a:off x="2381" y="928"/>
                <a:ext cx="16" cy="18"/>
              </a:xfrm>
              <a:custGeom>
                <a:rect b="b" l="l" r="r" t="t"/>
                <a:pathLst>
                  <a:path extrusionOk="0" h="18" w="16">
                    <a:moveTo>
                      <a:pt x="0" y="13"/>
                    </a:moveTo>
                    <a:lnTo>
                      <a:pt x="9" y="18"/>
                    </a:lnTo>
                    <a:lnTo>
                      <a:pt x="9" y="17"/>
                    </a:lnTo>
                    <a:lnTo>
                      <a:pt x="11" y="15"/>
                    </a:lnTo>
                    <a:lnTo>
                      <a:pt x="11" y="13"/>
                    </a:lnTo>
                    <a:lnTo>
                      <a:pt x="11" y="11"/>
                    </a:lnTo>
                    <a:lnTo>
                      <a:pt x="11" y="9"/>
                    </a:lnTo>
                    <a:lnTo>
                      <a:pt x="12" y="7"/>
                    </a:lnTo>
                    <a:lnTo>
                      <a:pt x="12" y="4"/>
                    </a:lnTo>
                    <a:lnTo>
                      <a:pt x="14" y="4"/>
                    </a:lnTo>
                    <a:lnTo>
                      <a:pt x="16" y="2"/>
                    </a:lnTo>
                    <a:lnTo>
                      <a:pt x="16" y="0"/>
                    </a:lnTo>
                    <a:lnTo>
                      <a:pt x="14" y="2"/>
                    </a:lnTo>
                    <a:lnTo>
                      <a:pt x="12" y="2"/>
                    </a:lnTo>
                    <a:lnTo>
                      <a:pt x="12" y="4"/>
                    </a:lnTo>
                    <a:lnTo>
                      <a:pt x="11" y="6"/>
                    </a:lnTo>
                    <a:lnTo>
                      <a:pt x="9" y="9"/>
                    </a:lnTo>
                    <a:lnTo>
                      <a:pt x="9" y="11"/>
                    </a:lnTo>
                    <a:lnTo>
                      <a:pt x="7"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1" name="Google Shape;2361;p146"/>
              <p:cNvSpPr/>
              <p:nvPr/>
            </p:nvSpPr>
            <p:spPr>
              <a:xfrm>
                <a:off x="2381" y="965"/>
                <a:ext cx="18" cy="18"/>
              </a:xfrm>
              <a:custGeom>
                <a:rect b="b" l="l" r="r" t="t"/>
                <a:pathLst>
                  <a:path extrusionOk="0" h="18" w="18">
                    <a:moveTo>
                      <a:pt x="0" y="13"/>
                    </a:moveTo>
                    <a:lnTo>
                      <a:pt x="9" y="18"/>
                    </a:lnTo>
                    <a:lnTo>
                      <a:pt x="11" y="18"/>
                    </a:lnTo>
                    <a:lnTo>
                      <a:pt x="11" y="17"/>
                    </a:lnTo>
                    <a:lnTo>
                      <a:pt x="11" y="15"/>
                    </a:lnTo>
                    <a:lnTo>
                      <a:pt x="11" y="13"/>
                    </a:lnTo>
                    <a:lnTo>
                      <a:pt x="11" y="11"/>
                    </a:lnTo>
                    <a:lnTo>
                      <a:pt x="12" y="11"/>
                    </a:lnTo>
                    <a:lnTo>
                      <a:pt x="12" y="9"/>
                    </a:lnTo>
                    <a:lnTo>
                      <a:pt x="12" y="7"/>
                    </a:lnTo>
                    <a:lnTo>
                      <a:pt x="12" y="5"/>
                    </a:lnTo>
                    <a:lnTo>
                      <a:pt x="14" y="5"/>
                    </a:lnTo>
                    <a:lnTo>
                      <a:pt x="14" y="4"/>
                    </a:lnTo>
                    <a:lnTo>
                      <a:pt x="14" y="2"/>
                    </a:lnTo>
                    <a:lnTo>
                      <a:pt x="16" y="2"/>
                    </a:lnTo>
                    <a:lnTo>
                      <a:pt x="16" y="0"/>
                    </a:lnTo>
                    <a:lnTo>
                      <a:pt x="18" y="0"/>
                    </a:lnTo>
                    <a:lnTo>
                      <a:pt x="16" y="0"/>
                    </a:lnTo>
                    <a:lnTo>
                      <a:pt x="16" y="2"/>
                    </a:lnTo>
                    <a:lnTo>
                      <a:pt x="14" y="2"/>
                    </a:lnTo>
                    <a:lnTo>
                      <a:pt x="12" y="4"/>
                    </a:lnTo>
                    <a:lnTo>
                      <a:pt x="12" y="5"/>
                    </a:lnTo>
                    <a:lnTo>
                      <a:pt x="11" y="5"/>
                    </a:lnTo>
                    <a:lnTo>
                      <a:pt x="11" y="7"/>
                    </a:lnTo>
                    <a:lnTo>
                      <a:pt x="11" y="9"/>
                    </a:lnTo>
                    <a:lnTo>
                      <a:pt x="9" y="11"/>
                    </a:lnTo>
                    <a:lnTo>
                      <a:pt x="9" y="13"/>
                    </a:lnTo>
                    <a:lnTo>
                      <a:pt x="9"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2" name="Google Shape;2362;p146"/>
              <p:cNvSpPr/>
              <p:nvPr/>
            </p:nvSpPr>
            <p:spPr>
              <a:xfrm>
                <a:off x="2381" y="965"/>
                <a:ext cx="18" cy="18"/>
              </a:xfrm>
              <a:custGeom>
                <a:rect b="b" l="l" r="r" t="t"/>
                <a:pathLst>
                  <a:path extrusionOk="0" h="18" w="18">
                    <a:moveTo>
                      <a:pt x="0" y="13"/>
                    </a:moveTo>
                    <a:lnTo>
                      <a:pt x="9" y="18"/>
                    </a:lnTo>
                    <a:lnTo>
                      <a:pt x="11" y="17"/>
                    </a:lnTo>
                    <a:lnTo>
                      <a:pt x="11" y="15"/>
                    </a:lnTo>
                    <a:lnTo>
                      <a:pt x="11" y="13"/>
                    </a:lnTo>
                    <a:lnTo>
                      <a:pt x="11" y="11"/>
                    </a:lnTo>
                    <a:lnTo>
                      <a:pt x="12" y="9"/>
                    </a:lnTo>
                    <a:lnTo>
                      <a:pt x="12" y="7"/>
                    </a:lnTo>
                    <a:lnTo>
                      <a:pt x="14" y="4"/>
                    </a:lnTo>
                    <a:lnTo>
                      <a:pt x="16" y="2"/>
                    </a:lnTo>
                    <a:lnTo>
                      <a:pt x="18" y="0"/>
                    </a:lnTo>
                    <a:lnTo>
                      <a:pt x="16" y="0"/>
                    </a:lnTo>
                    <a:lnTo>
                      <a:pt x="14" y="2"/>
                    </a:lnTo>
                    <a:lnTo>
                      <a:pt x="12" y="4"/>
                    </a:lnTo>
                    <a:lnTo>
                      <a:pt x="11" y="5"/>
                    </a:lnTo>
                    <a:lnTo>
                      <a:pt x="11" y="9"/>
                    </a:lnTo>
                    <a:lnTo>
                      <a:pt x="9" y="11"/>
                    </a:lnTo>
                    <a:lnTo>
                      <a:pt x="9" y="13"/>
                    </a:lnTo>
                    <a:lnTo>
                      <a:pt x="9"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3" name="Google Shape;2363;p146"/>
              <p:cNvSpPr/>
              <p:nvPr/>
            </p:nvSpPr>
            <p:spPr>
              <a:xfrm>
                <a:off x="2381" y="891"/>
                <a:ext cx="18" cy="19"/>
              </a:xfrm>
              <a:custGeom>
                <a:rect b="b" l="l" r="r" t="t"/>
                <a:pathLst>
                  <a:path extrusionOk="0" h="19" w="18">
                    <a:moveTo>
                      <a:pt x="0" y="13"/>
                    </a:moveTo>
                    <a:lnTo>
                      <a:pt x="9" y="19"/>
                    </a:lnTo>
                    <a:lnTo>
                      <a:pt x="9" y="17"/>
                    </a:lnTo>
                    <a:lnTo>
                      <a:pt x="11" y="17"/>
                    </a:lnTo>
                    <a:lnTo>
                      <a:pt x="11" y="15"/>
                    </a:lnTo>
                    <a:lnTo>
                      <a:pt x="11" y="13"/>
                    </a:lnTo>
                    <a:lnTo>
                      <a:pt x="11" y="11"/>
                    </a:lnTo>
                    <a:lnTo>
                      <a:pt x="11" y="13"/>
                    </a:lnTo>
                    <a:lnTo>
                      <a:pt x="11" y="11"/>
                    </a:lnTo>
                    <a:lnTo>
                      <a:pt x="11" y="9"/>
                    </a:lnTo>
                    <a:lnTo>
                      <a:pt x="12" y="9"/>
                    </a:lnTo>
                    <a:lnTo>
                      <a:pt x="12" y="7"/>
                    </a:lnTo>
                    <a:lnTo>
                      <a:pt x="12" y="6"/>
                    </a:lnTo>
                    <a:lnTo>
                      <a:pt x="14" y="4"/>
                    </a:lnTo>
                    <a:lnTo>
                      <a:pt x="14" y="2"/>
                    </a:lnTo>
                    <a:lnTo>
                      <a:pt x="16" y="2"/>
                    </a:lnTo>
                    <a:lnTo>
                      <a:pt x="16" y="0"/>
                    </a:lnTo>
                    <a:lnTo>
                      <a:pt x="18" y="0"/>
                    </a:lnTo>
                    <a:lnTo>
                      <a:pt x="16" y="0"/>
                    </a:lnTo>
                    <a:lnTo>
                      <a:pt x="16" y="2"/>
                    </a:lnTo>
                    <a:lnTo>
                      <a:pt x="14" y="2"/>
                    </a:lnTo>
                    <a:lnTo>
                      <a:pt x="12" y="2"/>
                    </a:lnTo>
                    <a:lnTo>
                      <a:pt x="12" y="4"/>
                    </a:lnTo>
                    <a:lnTo>
                      <a:pt x="12" y="6"/>
                    </a:lnTo>
                    <a:lnTo>
                      <a:pt x="11" y="6"/>
                    </a:lnTo>
                    <a:lnTo>
                      <a:pt x="11" y="7"/>
                    </a:lnTo>
                    <a:lnTo>
                      <a:pt x="11" y="9"/>
                    </a:lnTo>
                    <a:lnTo>
                      <a:pt x="9" y="9"/>
                    </a:lnTo>
                    <a:lnTo>
                      <a:pt x="9" y="11"/>
                    </a:lnTo>
                    <a:lnTo>
                      <a:pt x="9" y="13"/>
                    </a:lnTo>
                    <a:lnTo>
                      <a:pt x="9" y="15"/>
                    </a:lnTo>
                    <a:lnTo>
                      <a:pt x="7" y="15"/>
                    </a:lnTo>
                    <a:lnTo>
                      <a:pt x="3" y="11"/>
                    </a:lnTo>
                    <a:lnTo>
                      <a:pt x="0" y="13"/>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4" name="Google Shape;2364;p146"/>
              <p:cNvSpPr/>
              <p:nvPr/>
            </p:nvSpPr>
            <p:spPr>
              <a:xfrm>
                <a:off x="2381" y="891"/>
                <a:ext cx="18" cy="19"/>
              </a:xfrm>
              <a:custGeom>
                <a:rect b="b" l="l" r="r" t="t"/>
                <a:pathLst>
                  <a:path extrusionOk="0" h="19" w="18">
                    <a:moveTo>
                      <a:pt x="0" y="13"/>
                    </a:moveTo>
                    <a:lnTo>
                      <a:pt x="9" y="19"/>
                    </a:lnTo>
                    <a:lnTo>
                      <a:pt x="11" y="15"/>
                    </a:lnTo>
                    <a:lnTo>
                      <a:pt x="11" y="13"/>
                    </a:lnTo>
                    <a:lnTo>
                      <a:pt x="11" y="11"/>
                    </a:lnTo>
                    <a:lnTo>
                      <a:pt x="12" y="9"/>
                    </a:lnTo>
                    <a:lnTo>
                      <a:pt x="12" y="7"/>
                    </a:lnTo>
                    <a:lnTo>
                      <a:pt x="14" y="4"/>
                    </a:lnTo>
                    <a:lnTo>
                      <a:pt x="16" y="2"/>
                    </a:lnTo>
                    <a:lnTo>
                      <a:pt x="16" y="0"/>
                    </a:lnTo>
                    <a:lnTo>
                      <a:pt x="18" y="0"/>
                    </a:lnTo>
                    <a:lnTo>
                      <a:pt x="16" y="0"/>
                    </a:lnTo>
                    <a:lnTo>
                      <a:pt x="14" y="2"/>
                    </a:lnTo>
                    <a:lnTo>
                      <a:pt x="12" y="4"/>
                    </a:lnTo>
                    <a:lnTo>
                      <a:pt x="11" y="6"/>
                    </a:lnTo>
                    <a:lnTo>
                      <a:pt x="11" y="9"/>
                    </a:lnTo>
                    <a:lnTo>
                      <a:pt x="9" y="11"/>
                    </a:lnTo>
                    <a:lnTo>
                      <a:pt x="9" y="13"/>
                    </a:lnTo>
                    <a:lnTo>
                      <a:pt x="7" y="15"/>
                    </a:lnTo>
                    <a:lnTo>
                      <a:pt x="3" y="11"/>
                    </a:lnTo>
                    <a:lnTo>
                      <a:pt x="0" y="13"/>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5" name="Google Shape;2365;p146"/>
              <p:cNvSpPr/>
              <p:nvPr/>
            </p:nvSpPr>
            <p:spPr>
              <a:xfrm>
                <a:off x="2379" y="852"/>
                <a:ext cx="18" cy="21"/>
              </a:xfrm>
              <a:custGeom>
                <a:rect b="b" l="l" r="r" t="t"/>
                <a:pathLst>
                  <a:path extrusionOk="0" h="21" w="18">
                    <a:moveTo>
                      <a:pt x="0" y="15"/>
                    </a:moveTo>
                    <a:lnTo>
                      <a:pt x="11" y="21"/>
                    </a:lnTo>
                    <a:lnTo>
                      <a:pt x="11" y="19"/>
                    </a:lnTo>
                    <a:lnTo>
                      <a:pt x="11" y="17"/>
                    </a:lnTo>
                    <a:lnTo>
                      <a:pt x="11" y="15"/>
                    </a:lnTo>
                    <a:lnTo>
                      <a:pt x="11" y="13"/>
                    </a:lnTo>
                    <a:lnTo>
                      <a:pt x="13" y="13"/>
                    </a:lnTo>
                    <a:lnTo>
                      <a:pt x="13" y="11"/>
                    </a:lnTo>
                    <a:lnTo>
                      <a:pt x="13" y="9"/>
                    </a:lnTo>
                    <a:lnTo>
                      <a:pt x="13" y="8"/>
                    </a:lnTo>
                    <a:lnTo>
                      <a:pt x="14" y="8"/>
                    </a:lnTo>
                    <a:lnTo>
                      <a:pt x="14" y="6"/>
                    </a:lnTo>
                    <a:lnTo>
                      <a:pt x="14" y="4"/>
                    </a:lnTo>
                    <a:lnTo>
                      <a:pt x="16" y="4"/>
                    </a:lnTo>
                    <a:lnTo>
                      <a:pt x="16" y="2"/>
                    </a:lnTo>
                    <a:lnTo>
                      <a:pt x="18" y="2"/>
                    </a:lnTo>
                    <a:lnTo>
                      <a:pt x="18" y="0"/>
                    </a:lnTo>
                    <a:lnTo>
                      <a:pt x="18" y="2"/>
                    </a:lnTo>
                    <a:lnTo>
                      <a:pt x="16" y="2"/>
                    </a:lnTo>
                    <a:lnTo>
                      <a:pt x="14" y="2"/>
                    </a:lnTo>
                    <a:lnTo>
                      <a:pt x="14" y="4"/>
                    </a:lnTo>
                    <a:lnTo>
                      <a:pt x="13" y="4"/>
                    </a:lnTo>
                    <a:lnTo>
                      <a:pt x="13" y="6"/>
                    </a:lnTo>
                    <a:lnTo>
                      <a:pt x="13" y="8"/>
                    </a:lnTo>
                    <a:lnTo>
                      <a:pt x="11" y="8"/>
                    </a:lnTo>
                    <a:lnTo>
                      <a:pt x="11" y="9"/>
                    </a:lnTo>
                    <a:lnTo>
                      <a:pt x="11" y="11"/>
                    </a:lnTo>
                    <a:lnTo>
                      <a:pt x="9" y="13"/>
                    </a:lnTo>
                    <a:lnTo>
                      <a:pt x="9" y="15"/>
                    </a:lnTo>
                    <a:lnTo>
                      <a:pt x="3" y="13"/>
                    </a:lnTo>
                    <a:lnTo>
                      <a:pt x="0" y="15"/>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6" name="Google Shape;2366;p146"/>
              <p:cNvSpPr/>
              <p:nvPr/>
            </p:nvSpPr>
            <p:spPr>
              <a:xfrm>
                <a:off x="2379" y="852"/>
                <a:ext cx="18" cy="21"/>
              </a:xfrm>
              <a:custGeom>
                <a:rect b="b" l="l" r="r" t="t"/>
                <a:pathLst>
                  <a:path extrusionOk="0" h="21" w="18">
                    <a:moveTo>
                      <a:pt x="0" y="15"/>
                    </a:moveTo>
                    <a:lnTo>
                      <a:pt x="11" y="21"/>
                    </a:lnTo>
                    <a:lnTo>
                      <a:pt x="11" y="19"/>
                    </a:lnTo>
                    <a:lnTo>
                      <a:pt x="11" y="17"/>
                    </a:lnTo>
                    <a:lnTo>
                      <a:pt x="13" y="13"/>
                    </a:lnTo>
                    <a:lnTo>
                      <a:pt x="13" y="11"/>
                    </a:lnTo>
                    <a:lnTo>
                      <a:pt x="13" y="8"/>
                    </a:lnTo>
                    <a:lnTo>
                      <a:pt x="14" y="6"/>
                    </a:lnTo>
                    <a:lnTo>
                      <a:pt x="16" y="4"/>
                    </a:lnTo>
                    <a:lnTo>
                      <a:pt x="16" y="2"/>
                    </a:lnTo>
                    <a:lnTo>
                      <a:pt x="18" y="0"/>
                    </a:lnTo>
                    <a:lnTo>
                      <a:pt x="16" y="2"/>
                    </a:lnTo>
                    <a:lnTo>
                      <a:pt x="14" y="4"/>
                    </a:lnTo>
                    <a:lnTo>
                      <a:pt x="13" y="6"/>
                    </a:lnTo>
                    <a:lnTo>
                      <a:pt x="13" y="8"/>
                    </a:lnTo>
                    <a:lnTo>
                      <a:pt x="11" y="9"/>
                    </a:lnTo>
                    <a:lnTo>
                      <a:pt x="9" y="13"/>
                    </a:lnTo>
                    <a:lnTo>
                      <a:pt x="9" y="15"/>
                    </a:lnTo>
                    <a:lnTo>
                      <a:pt x="3" y="13"/>
                    </a:lnTo>
                    <a:lnTo>
                      <a:pt x="0" y="15"/>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67" name="Google Shape;2367;p146"/>
            <p:cNvSpPr/>
            <p:nvPr/>
          </p:nvSpPr>
          <p:spPr>
            <a:xfrm>
              <a:off x="3366" y="2911"/>
              <a:ext cx="83" cy="93"/>
            </a:xfrm>
            <a:custGeom>
              <a:rect b="b" l="l" r="r" t="t"/>
              <a:pathLst>
                <a:path extrusionOk="0" h="87" w="7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solidFill>
              <a:srgbClr val="92D050"/>
            </a:solidFill>
            <a:ln cap="flat" cmpd="sng" w="9525">
              <a:solidFill>
                <a:srgbClr val="0066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8" name="Google Shape;2368;p146"/>
            <p:cNvSpPr/>
            <p:nvPr/>
          </p:nvSpPr>
          <p:spPr>
            <a:xfrm>
              <a:off x="3366" y="2911"/>
              <a:ext cx="83" cy="93"/>
            </a:xfrm>
            <a:custGeom>
              <a:rect b="b" l="l" r="r" t="t"/>
              <a:pathLst>
                <a:path extrusionOk="0" h="87" w="7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69" name="Google Shape;2369;p146"/>
            <p:cNvCxnSpPr/>
            <p:nvPr/>
          </p:nvCxnSpPr>
          <p:spPr>
            <a:xfrm>
              <a:off x="3350" y="3032"/>
              <a:ext cx="115" cy="1"/>
            </a:xfrm>
            <a:prstGeom prst="straightConnector1">
              <a:avLst/>
            </a:prstGeom>
            <a:solidFill>
              <a:srgbClr val="92D050"/>
            </a:solidFill>
            <a:ln cap="flat" cmpd="sng" w="9525">
              <a:solidFill>
                <a:srgbClr val="0066CC"/>
              </a:solidFill>
              <a:prstDash val="solid"/>
              <a:round/>
              <a:headEnd len="med" w="med" type="none"/>
              <a:tailEnd len="med" w="med" type="none"/>
            </a:ln>
          </p:spPr>
        </p:cxnSp>
        <p:sp>
          <p:nvSpPr>
            <p:cNvPr id="2370" name="Google Shape;2370;p146"/>
            <p:cNvSpPr/>
            <p:nvPr/>
          </p:nvSpPr>
          <p:spPr>
            <a:xfrm>
              <a:off x="3317" y="3004"/>
              <a:ext cx="91" cy="186"/>
            </a:xfrm>
            <a:custGeom>
              <a:rect b="b" l="l" r="r" t="t"/>
              <a:pathLst>
                <a:path extrusionOk="0" h="174" w="84">
                  <a:moveTo>
                    <a:pt x="84" y="0"/>
                  </a:moveTo>
                  <a:lnTo>
                    <a:pt x="84" y="83"/>
                  </a:lnTo>
                  <a:lnTo>
                    <a:pt x="0" y="174"/>
                  </a:lnTo>
                </a:path>
              </a:pathLst>
            </a:custGeom>
            <a:solidFill>
              <a:srgbClr val="92D050"/>
            </a:solidFill>
            <a:ln cap="flat" cmpd="sng" w="9525">
              <a:solidFill>
                <a:srgbClr val="0066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71" name="Google Shape;2371;p146"/>
            <p:cNvCxnSpPr/>
            <p:nvPr/>
          </p:nvCxnSpPr>
          <p:spPr>
            <a:xfrm>
              <a:off x="3408" y="3087"/>
              <a:ext cx="91" cy="103"/>
            </a:xfrm>
            <a:prstGeom prst="straightConnector1">
              <a:avLst/>
            </a:prstGeom>
            <a:solidFill>
              <a:srgbClr val="92D050"/>
            </a:solidFill>
            <a:ln cap="flat" cmpd="sng" w="9525">
              <a:solidFill>
                <a:srgbClr val="0066CC"/>
              </a:solidFill>
              <a:prstDash val="solid"/>
              <a:round/>
              <a:headEnd len="med" w="med" type="none"/>
              <a:tailEnd len="med" w="med" type="none"/>
            </a:ln>
          </p:spPr>
        </p:cxnSp>
        <p:cxnSp>
          <p:nvCxnSpPr>
            <p:cNvPr id="2372" name="Google Shape;2372;p146"/>
            <p:cNvCxnSpPr/>
            <p:nvPr/>
          </p:nvCxnSpPr>
          <p:spPr>
            <a:xfrm flipH="1" rot="10800000">
              <a:off x="2930" y="3046"/>
              <a:ext cx="340" cy="82"/>
            </a:xfrm>
            <a:prstGeom prst="straightConnector1">
              <a:avLst/>
            </a:prstGeom>
            <a:solidFill>
              <a:srgbClr val="92D050"/>
            </a:solidFill>
            <a:ln cap="flat" cmpd="sng" w="9525">
              <a:solidFill>
                <a:srgbClr val="0066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2000"/>
                                        <p:tgtEl>
                                          <p:spTgt spid="2327"/>
                                        </p:tgtEl>
                                      </p:cBhvr>
                                    </p:animEffect>
                                  </p:childTnLst>
                                </p:cTn>
                              </p:par>
                              <p:par>
                                <p:cTn fill="hold" nodeType="with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2000"/>
                                        <p:tgtEl>
                                          <p:spTgt spid="2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14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latin typeface="Arial"/>
                <a:ea typeface="Arial"/>
                <a:cs typeface="Arial"/>
                <a:sym typeface="Arial"/>
              </a:rPr>
              <a:t>Cost of the Error Repair</a:t>
            </a:r>
            <a:endParaRPr/>
          </a:p>
        </p:txBody>
      </p:sp>
      <p:grpSp>
        <p:nvGrpSpPr>
          <p:cNvPr id="2379" name="Google Shape;2379;p147"/>
          <p:cNvGrpSpPr/>
          <p:nvPr/>
        </p:nvGrpSpPr>
        <p:grpSpPr>
          <a:xfrm>
            <a:off x="1007034" y="1850868"/>
            <a:ext cx="6768177" cy="4072173"/>
            <a:chOff x="1692255" y="1589075"/>
            <a:chExt cx="5370513" cy="3037232"/>
          </a:xfrm>
        </p:grpSpPr>
        <p:sp>
          <p:nvSpPr>
            <p:cNvPr id="2380" name="Google Shape;2380;p147"/>
            <p:cNvSpPr/>
            <p:nvPr/>
          </p:nvSpPr>
          <p:spPr>
            <a:xfrm>
              <a:off x="1714480" y="1643050"/>
              <a:ext cx="3282950" cy="2936875"/>
            </a:xfrm>
            <a:prstGeom prst="triangle">
              <a:avLst>
                <a:gd fmla="val 46856" name="adj"/>
              </a:avLst>
            </a:prstGeom>
            <a:solidFill>
              <a:srgbClr val="00B0F0"/>
            </a:solidFill>
            <a:ln>
              <a:noFill/>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81" name="Google Shape;2381;p147"/>
            <p:cNvCxnSpPr/>
            <p:nvPr/>
          </p:nvCxnSpPr>
          <p:spPr>
            <a:xfrm>
              <a:off x="3243243" y="1616062"/>
              <a:ext cx="1781175" cy="2959100"/>
            </a:xfrm>
            <a:prstGeom prst="straightConnector1">
              <a:avLst/>
            </a:prstGeom>
            <a:noFill/>
            <a:ln cap="flat" cmpd="sng" w="57150">
              <a:solidFill>
                <a:schemeClr val="dk1"/>
              </a:solidFill>
              <a:prstDash val="solid"/>
              <a:round/>
              <a:headEnd len="sm" w="sm" type="none"/>
              <a:tailEnd len="sm" w="sm" type="none"/>
            </a:ln>
          </p:spPr>
        </p:cxnSp>
        <p:cxnSp>
          <p:nvCxnSpPr>
            <p:cNvPr id="2382" name="Google Shape;2382;p147"/>
            <p:cNvCxnSpPr/>
            <p:nvPr/>
          </p:nvCxnSpPr>
          <p:spPr>
            <a:xfrm flipH="1" rot="10800000">
              <a:off x="1712893" y="1589075"/>
              <a:ext cx="1533525" cy="2998787"/>
            </a:xfrm>
            <a:prstGeom prst="straightConnector1">
              <a:avLst/>
            </a:prstGeom>
            <a:noFill/>
            <a:ln cap="flat" cmpd="sng" w="57150">
              <a:solidFill>
                <a:schemeClr val="dk1"/>
              </a:solidFill>
              <a:prstDash val="solid"/>
              <a:round/>
              <a:headEnd len="sm" w="sm" type="none"/>
              <a:tailEnd len="sm" w="sm" type="none"/>
            </a:ln>
          </p:spPr>
        </p:cxnSp>
        <p:sp>
          <p:nvSpPr>
            <p:cNvPr id="2383" name="Google Shape;2383;p147"/>
            <p:cNvSpPr/>
            <p:nvPr/>
          </p:nvSpPr>
          <p:spPr>
            <a:xfrm>
              <a:off x="2927330" y="4164000"/>
              <a:ext cx="795338" cy="46230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100</a:t>
              </a:r>
              <a:endParaRPr/>
            </a:p>
          </p:txBody>
        </p:sp>
        <p:sp>
          <p:nvSpPr>
            <p:cNvPr id="2384" name="Google Shape;2384;p147"/>
            <p:cNvSpPr/>
            <p:nvPr/>
          </p:nvSpPr>
          <p:spPr>
            <a:xfrm>
              <a:off x="3038455" y="2400287"/>
              <a:ext cx="688975"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2.5</a:t>
              </a:r>
              <a:endParaRPr/>
            </a:p>
          </p:txBody>
        </p:sp>
        <p:sp>
          <p:nvSpPr>
            <p:cNvPr id="2385" name="Google Shape;2385;p147"/>
            <p:cNvSpPr/>
            <p:nvPr/>
          </p:nvSpPr>
          <p:spPr>
            <a:xfrm>
              <a:off x="3113068" y="2857487"/>
              <a:ext cx="4381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5</a:t>
              </a:r>
              <a:endParaRPr/>
            </a:p>
          </p:txBody>
        </p:sp>
        <p:sp>
          <p:nvSpPr>
            <p:cNvPr id="2386" name="Google Shape;2386;p147"/>
            <p:cNvSpPr/>
            <p:nvPr/>
          </p:nvSpPr>
          <p:spPr>
            <a:xfrm>
              <a:off x="3063855" y="3314687"/>
              <a:ext cx="603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10</a:t>
              </a:r>
              <a:endParaRPr/>
            </a:p>
          </p:txBody>
        </p:sp>
        <p:sp>
          <p:nvSpPr>
            <p:cNvPr id="2387" name="Google Shape;2387;p147"/>
            <p:cNvSpPr/>
            <p:nvPr/>
          </p:nvSpPr>
          <p:spPr>
            <a:xfrm>
              <a:off x="3051155" y="3749662"/>
              <a:ext cx="601663"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25</a:t>
              </a:r>
              <a:endParaRPr/>
            </a:p>
          </p:txBody>
        </p:sp>
        <p:sp>
          <p:nvSpPr>
            <p:cNvPr id="2388" name="Google Shape;2388;p147"/>
            <p:cNvSpPr/>
            <p:nvPr/>
          </p:nvSpPr>
          <p:spPr>
            <a:xfrm>
              <a:off x="2946380" y="2019287"/>
              <a:ext cx="957263" cy="3365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.5 - 1</a:t>
              </a:r>
              <a:endParaRPr/>
            </a:p>
          </p:txBody>
        </p:sp>
        <p:sp>
          <p:nvSpPr>
            <p:cNvPr id="2389" name="Google Shape;2389;p147"/>
            <p:cNvSpPr/>
            <p:nvPr/>
          </p:nvSpPr>
          <p:spPr>
            <a:xfrm>
              <a:off x="3775055" y="1816087"/>
              <a:ext cx="3137077"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Requirement specification</a:t>
              </a:r>
              <a:endParaRPr/>
            </a:p>
          </p:txBody>
        </p:sp>
        <p:sp>
          <p:nvSpPr>
            <p:cNvPr id="2390" name="Google Shape;2390;p147"/>
            <p:cNvSpPr/>
            <p:nvPr/>
          </p:nvSpPr>
          <p:spPr>
            <a:xfrm>
              <a:off x="4232255" y="2316150"/>
              <a:ext cx="886461"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Design</a:t>
              </a:r>
              <a:endParaRPr/>
            </a:p>
          </p:txBody>
        </p:sp>
        <p:sp>
          <p:nvSpPr>
            <p:cNvPr id="2391" name="Google Shape;2391;p147"/>
            <p:cNvSpPr/>
            <p:nvPr/>
          </p:nvSpPr>
          <p:spPr>
            <a:xfrm>
              <a:off x="4460855" y="2773350"/>
              <a:ext cx="1938031"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Implementation</a:t>
              </a:r>
              <a:endParaRPr/>
            </a:p>
          </p:txBody>
        </p:sp>
        <p:sp>
          <p:nvSpPr>
            <p:cNvPr id="2392" name="Google Shape;2392;p147"/>
            <p:cNvSpPr/>
            <p:nvPr/>
          </p:nvSpPr>
          <p:spPr>
            <a:xfrm>
              <a:off x="4698980" y="3259125"/>
              <a:ext cx="999120"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Testing</a:t>
              </a:r>
              <a:endParaRPr/>
            </a:p>
          </p:txBody>
        </p:sp>
        <p:sp>
          <p:nvSpPr>
            <p:cNvPr id="2393" name="Google Shape;2393;p147"/>
            <p:cNvSpPr/>
            <p:nvPr/>
          </p:nvSpPr>
          <p:spPr>
            <a:xfrm>
              <a:off x="5072066" y="3714752"/>
              <a:ext cx="1114088"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Delivery</a:t>
              </a:r>
              <a:endParaRPr/>
            </a:p>
          </p:txBody>
        </p:sp>
        <p:sp>
          <p:nvSpPr>
            <p:cNvPr id="2394" name="Google Shape;2394;p147"/>
            <p:cNvSpPr/>
            <p:nvPr/>
          </p:nvSpPr>
          <p:spPr>
            <a:xfrm>
              <a:off x="5384780" y="4144950"/>
              <a:ext cx="1654299" cy="400752"/>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Maintenance</a:t>
              </a:r>
              <a:endParaRPr/>
            </a:p>
          </p:txBody>
        </p:sp>
        <p:sp>
          <p:nvSpPr>
            <p:cNvPr id="2395" name="Google Shape;2395;p147"/>
            <p:cNvSpPr/>
            <p:nvPr/>
          </p:nvSpPr>
          <p:spPr>
            <a:xfrm>
              <a:off x="1692255" y="2206612"/>
              <a:ext cx="4283075" cy="8223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396" name="Google Shape;2396;p147"/>
            <p:cNvCxnSpPr/>
            <p:nvPr/>
          </p:nvCxnSpPr>
          <p:spPr>
            <a:xfrm>
              <a:off x="2011343" y="4116375"/>
              <a:ext cx="4940300" cy="14287"/>
            </a:xfrm>
            <a:prstGeom prst="straightConnector1">
              <a:avLst/>
            </a:prstGeom>
            <a:noFill/>
            <a:ln cap="flat" cmpd="sng" w="25400">
              <a:solidFill>
                <a:srgbClr val="CCCC00"/>
              </a:solidFill>
              <a:prstDash val="solid"/>
              <a:round/>
              <a:headEnd len="sm" w="sm" type="none"/>
              <a:tailEnd len="sm" w="sm" type="none"/>
            </a:ln>
          </p:spPr>
        </p:cxnSp>
        <p:cxnSp>
          <p:nvCxnSpPr>
            <p:cNvPr id="2397" name="Google Shape;2397;p147"/>
            <p:cNvCxnSpPr/>
            <p:nvPr/>
          </p:nvCxnSpPr>
          <p:spPr>
            <a:xfrm>
              <a:off x="2990830" y="2759062"/>
              <a:ext cx="3892550" cy="0"/>
            </a:xfrm>
            <a:prstGeom prst="straightConnector1">
              <a:avLst/>
            </a:prstGeom>
            <a:noFill/>
            <a:ln cap="flat" cmpd="sng" w="25400">
              <a:solidFill>
                <a:srgbClr val="CCCC00"/>
              </a:solidFill>
              <a:prstDash val="solid"/>
              <a:round/>
              <a:headEnd len="sm" w="sm" type="none"/>
              <a:tailEnd len="sm" w="sm" type="none"/>
            </a:ln>
          </p:spPr>
        </p:cxnSp>
        <p:cxnSp>
          <p:nvCxnSpPr>
            <p:cNvPr id="2398" name="Google Shape;2398;p147"/>
            <p:cNvCxnSpPr/>
            <p:nvPr/>
          </p:nvCxnSpPr>
          <p:spPr>
            <a:xfrm>
              <a:off x="2487593" y="3216262"/>
              <a:ext cx="4414837" cy="0"/>
            </a:xfrm>
            <a:prstGeom prst="straightConnector1">
              <a:avLst/>
            </a:prstGeom>
            <a:noFill/>
            <a:ln cap="flat" cmpd="sng" w="25400">
              <a:solidFill>
                <a:srgbClr val="CCCC00"/>
              </a:solidFill>
              <a:prstDash val="solid"/>
              <a:round/>
              <a:headEnd len="sm" w="sm" type="none"/>
              <a:tailEnd len="sm" w="sm" type="none"/>
            </a:ln>
          </p:spPr>
        </p:cxnSp>
        <p:cxnSp>
          <p:nvCxnSpPr>
            <p:cNvPr id="2399" name="Google Shape;2399;p147"/>
            <p:cNvCxnSpPr/>
            <p:nvPr/>
          </p:nvCxnSpPr>
          <p:spPr>
            <a:xfrm>
              <a:off x="2246293" y="3673462"/>
              <a:ext cx="4681537" cy="1588"/>
            </a:xfrm>
            <a:prstGeom prst="straightConnector1">
              <a:avLst/>
            </a:prstGeom>
            <a:noFill/>
            <a:ln cap="flat" cmpd="sng" w="25400">
              <a:solidFill>
                <a:srgbClr val="CCCC00"/>
              </a:solidFill>
              <a:prstDash val="solid"/>
              <a:round/>
              <a:headEnd len="sm" w="sm" type="none"/>
              <a:tailEnd len="sm" w="sm" type="none"/>
            </a:ln>
          </p:spPr>
        </p:cxnSp>
        <p:cxnSp>
          <p:nvCxnSpPr>
            <p:cNvPr id="2400" name="Google Shape;2400;p147"/>
            <p:cNvCxnSpPr/>
            <p:nvPr/>
          </p:nvCxnSpPr>
          <p:spPr>
            <a:xfrm>
              <a:off x="3248005" y="2301862"/>
              <a:ext cx="3651250" cy="0"/>
            </a:xfrm>
            <a:prstGeom prst="straightConnector1">
              <a:avLst/>
            </a:prstGeom>
            <a:noFill/>
            <a:ln cap="flat" cmpd="sng" w="25400">
              <a:solidFill>
                <a:srgbClr val="CCCC00"/>
              </a:solidFill>
              <a:prstDash val="solid"/>
              <a:round/>
              <a:headEnd len="sm" w="sm" type="none"/>
              <a:tailEnd len="sm" w="sm" type="none"/>
            </a:ln>
          </p:spPr>
        </p:cxnSp>
        <p:cxnSp>
          <p:nvCxnSpPr>
            <p:cNvPr id="2401" name="Google Shape;2401;p147"/>
            <p:cNvCxnSpPr/>
            <p:nvPr/>
          </p:nvCxnSpPr>
          <p:spPr>
            <a:xfrm flipH="1" rot="10800000">
              <a:off x="2927330" y="2309800"/>
              <a:ext cx="700088" cy="1587"/>
            </a:xfrm>
            <a:prstGeom prst="straightConnector1">
              <a:avLst/>
            </a:prstGeom>
            <a:noFill/>
            <a:ln cap="flat" cmpd="sng" w="25400">
              <a:solidFill>
                <a:srgbClr val="FFC000"/>
              </a:solidFill>
              <a:prstDash val="solid"/>
              <a:round/>
              <a:headEnd len="sm" w="sm" type="none"/>
              <a:tailEnd len="sm" w="sm" type="none"/>
            </a:ln>
          </p:spPr>
        </p:cxnSp>
        <p:cxnSp>
          <p:nvCxnSpPr>
            <p:cNvPr id="2402" name="Google Shape;2402;p147"/>
            <p:cNvCxnSpPr/>
            <p:nvPr/>
          </p:nvCxnSpPr>
          <p:spPr>
            <a:xfrm>
              <a:off x="2717780" y="2759062"/>
              <a:ext cx="1176338" cy="0"/>
            </a:xfrm>
            <a:prstGeom prst="straightConnector1">
              <a:avLst/>
            </a:prstGeom>
            <a:noFill/>
            <a:ln cap="flat" cmpd="sng" w="25400">
              <a:solidFill>
                <a:srgbClr val="FFC000"/>
              </a:solidFill>
              <a:prstDash val="solid"/>
              <a:round/>
              <a:headEnd len="sm" w="sm" type="none"/>
              <a:tailEnd len="sm" w="sm" type="none"/>
            </a:ln>
          </p:spPr>
        </p:cxnSp>
        <p:cxnSp>
          <p:nvCxnSpPr>
            <p:cNvPr id="2403" name="Google Shape;2403;p147"/>
            <p:cNvCxnSpPr/>
            <p:nvPr/>
          </p:nvCxnSpPr>
          <p:spPr>
            <a:xfrm>
              <a:off x="1736705" y="4570400"/>
              <a:ext cx="5326063" cy="0"/>
            </a:xfrm>
            <a:prstGeom prst="straightConnector1">
              <a:avLst/>
            </a:prstGeom>
            <a:noFill/>
            <a:ln cap="flat" cmpd="sng" w="25400">
              <a:solidFill>
                <a:srgbClr val="CCCC00"/>
              </a:solidFill>
              <a:prstDash val="solid"/>
              <a:round/>
              <a:headEnd len="sm" w="sm" type="none"/>
              <a:tailEnd len="sm" w="sm" type="none"/>
            </a:ln>
          </p:spPr>
        </p:cxnSp>
        <p:cxnSp>
          <p:nvCxnSpPr>
            <p:cNvPr id="2404" name="Google Shape;2404;p147"/>
            <p:cNvCxnSpPr/>
            <p:nvPr/>
          </p:nvCxnSpPr>
          <p:spPr>
            <a:xfrm>
              <a:off x="1703368" y="4594212"/>
              <a:ext cx="3359150" cy="0"/>
            </a:xfrm>
            <a:prstGeom prst="straightConnector1">
              <a:avLst/>
            </a:prstGeom>
            <a:noFill/>
            <a:ln cap="flat" cmpd="sng" w="25400">
              <a:solidFill>
                <a:schemeClr val="dk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2000"/>
                                        <p:tgtEl>
                                          <p:spTgt spid="2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4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a:t>
            </a:r>
            <a:endParaRPr/>
          </a:p>
        </p:txBody>
      </p:sp>
      <p:sp>
        <p:nvSpPr>
          <p:cNvPr id="2411" name="Google Shape;2411;p14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182880" rtl="0" algn="l">
              <a:lnSpc>
                <a:spcPct val="70000"/>
              </a:lnSpc>
              <a:spcBef>
                <a:spcPts val="0"/>
              </a:spcBef>
              <a:spcAft>
                <a:spcPts val="0"/>
              </a:spcAft>
              <a:buSzPts val="3060"/>
              <a:buNone/>
            </a:pPr>
            <a:r>
              <a:t/>
            </a:r>
            <a:endParaRPr sz="3600"/>
          </a:p>
          <a:p>
            <a:pPr indent="-194310" lvl="0" marL="182880" rtl="0" algn="l">
              <a:lnSpc>
                <a:spcPct val="70000"/>
              </a:lnSpc>
              <a:spcBef>
                <a:spcPts val="720"/>
              </a:spcBef>
              <a:spcAft>
                <a:spcPts val="0"/>
              </a:spcAft>
              <a:buSzPts val="3060"/>
              <a:buChar char="•"/>
            </a:pPr>
            <a:r>
              <a:rPr lang="en-US" sz="3600"/>
              <a:t>Problem Analysis</a:t>
            </a:r>
            <a:endParaRPr sz="3600"/>
          </a:p>
          <a:p>
            <a:pPr indent="-10159" lvl="1" marL="457200" rtl="0" algn="l">
              <a:lnSpc>
                <a:spcPct val="77000"/>
              </a:lnSpc>
              <a:spcBef>
                <a:spcPts val="640"/>
              </a:spcBef>
              <a:spcAft>
                <a:spcPts val="0"/>
              </a:spcAft>
              <a:buSzPts val="2720"/>
              <a:buNone/>
            </a:pPr>
            <a:r>
              <a:t/>
            </a:r>
            <a:endParaRPr sz="3200"/>
          </a:p>
          <a:p>
            <a:pPr indent="-182880" lvl="1" marL="457200" rtl="0" algn="l">
              <a:lnSpc>
                <a:spcPct val="77000"/>
              </a:lnSpc>
              <a:spcBef>
                <a:spcPts val="640"/>
              </a:spcBef>
              <a:spcAft>
                <a:spcPts val="0"/>
              </a:spcAft>
              <a:buSzPts val="2720"/>
              <a:buChar char="•"/>
            </a:pPr>
            <a:r>
              <a:rPr lang="en-US" sz="3200"/>
              <a:t>Understanding of the problem</a:t>
            </a:r>
            <a:endParaRPr sz="3200"/>
          </a:p>
          <a:p>
            <a:pPr indent="-182880" lvl="1" marL="457200" rtl="0" algn="l">
              <a:lnSpc>
                <a:spcPct val="77000"/>
              </a:lnSpc>
              <a:spcBef>
                <a:spcPts val="640"/>
              </a:spcBef>
              <a:spcAft>
                <a:spcPts val="0"/>
              </a:spcAft>
              <a:buSzPts val="2720"/>
              <a:buChar char="•"/>
            </a:pPr>
            <a:r>
              <a:rPr lang="en-US" sz="3200"/>
              <a:t>Approval of the problem definition</a:t>
            </a:r>
            <a:endParaRPr sz="3200"/>
          </a:p>
          <a:p>
            <a:pPr indent="-182880" lvl="1" marL="457200" rtl="0" algn="l">
              <a:lnSpc>
                <a:spcPct val="77000"/>
              </a:lnSpc>
              <a:spcBef>
                <a:spcPts val="640"/>
              </a:spcBef>
              <a:spcAft>
                <a:spcPts val="0"/>
              </a:spcAft>
              <a:buSzPts val="2720"/>
              <a:buChar char="•"/>
            </a:pPr>
            <a:r>
              <a:rPr lang="en-US" sz="3200"/>
              <a:t>Definition of the business goal</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2000"/>
                                        <p:tgtEl>
                                          <p:spTgt spid="2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FAQs about Software Engineering</a:t>
            </a:r>
            <a:endParaRPr/>
          </a:p>
        </p:txBody>
      </p:sp>
      <p:sp>
        <p:nvSpPr>
          <p:cNvPr id="254" name="Google Shape;254;p1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What are the costs of software engineering?</a:t>
            </a:r>
            <a:endParaRPr/>
          </a:p>
          <a:p>
            <a:pPr indent="-182880" lvl="0" marL="182880" rtl="0" algn="l">
              <a:spcBef>
                <a:spcPts val="480"/>
              </a:spcBef>
              <a:spcAft>
                <a:spcPts val="0"/>
              </a:spcAft>
              <a:buSzPts val="2040"/>
              <a:buChar char="•"/>
            </a:pPr>
            <a:r>
              <a:rPr lang="en-US"/>
              <a:t>What are software engineering methods?</a:t>
            </a:r>
            <a:endParaRPr/>
          </a:p>
          <a:p>
            <a:pPr indent="-182880" lvl="0" marL="182880" rtl="0" algn="l">
              <a:spcBef>
                <a:spcPts val="480"/>
              </a:spcBef>
              <a:spcAft>
                <a:spcPts val="0"/>
              </a:spcAft>
              <a:buSzPts val="2040"/>
              <a:buChar char="•"/>
            </a:pPr>
            <a:r>
              <a:rPr lang="en-US"/>
              <a:t>What is CASE (Computer-Aided Software Engineering)</a:t>
            </a:r>
            <a:endParaRPr/>
          </a:p>
          <a:p>
            <a:pPr indent="-182880" lvl="0" marL="182880" rtl="0" algn="l">
              <a:spcBef>
                <a:spcPts val="480"/>
              </a:spcBef>
              <a:spcAft>
                <a:spcPts val="0"/>
              </a:spcAft>
              <a:buSzPts val="2040"/>
              <a:buChar char="•"/>
            </a:pPr>
            <a:r>
              <a:rPr lang="en-US"/>
              <a:t>What are the attributes of good software?</a:t>
            </a:r>
            <a:endParaRPr/>
          </a:p>
          <a:p>
            <a:pPr indent="-182880" lvl="0" marL="182880" rtl="0" algn="l">
              <a:spcBef>
                <a:spcPts val="480"/>
              </a:spcBef>
              <a:spcAft>
                <a:spcPts val="0"/>
              </a:spcAft>
              <a:buSzPts val="2040"/>
              <a:buChar char="•"/>
            </a:pPr>
            <a:r>
              <a:rPr lang="en-US"/>
              <a:t>What are the key challenges facing software engineering?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4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II</a:t>
            </a:r>
            <a:endParaRPr/>
          </a:p>
        </p:txBody>
      </p:sp>
      <p:sp>
        <p:nvSpPr>
          <p:cNvPr id="2418" name="Google Shape;2418;p14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1750" lvl="0" marL="182880" rtl="0" algn="l">
              <a:lnSpc>
                <a:spcPct val="70000"/>
              </a:lnSpc>
              <a:spcBef>
                <a:spcPts val="0"/>
              </a:spcBef>
              <a:spcAft>
                <a:spcPts val="0"/>
              </a:spcAft>
              <a:buSzPts val="2380"/>
              <a:buNone/>
            </a:pPr>
            <a:r>
              <a:t/>
            </a:r>
            <a:endParaRPr sz="2800"/>
          </a:p>
          <a:p>
            <a:pPr indent="-194310" lvl="0" marL="182880" rtl="0" algn="l">
              <a:lnSpc>
                <a:spcPct val="70000"/>
              </a:lnSpc>
              <a:spcBef>
                <a:spcPts val="720"/>
              </a:spcBef>
              <a:spcAft>
                <a:spcPts val="0"/>
              </a:spcAft>
              <a:buSzPts val="3060"/>
              <a:buChar char="•"/>
            </a:pPr>
            <a:r>
              <a:rPr lang="en-US" sz="3600"/>
              <a:t>Requirements gathering</a:t>
            </a:r>
            <a:endParaRPr sz="3600"/>
          </a:p>
          <a:p>
            <a:pPr indent="-10159" lvl="1" marL="457200" rtl="0" algn="l">
              <a:lnSpc>
                <a:spcPct val="77000"/>
              </a:lnSpc>
              <a:spcBef>
                <a:spcPts val="640"/>
              </a:spcBef>
              <a:spcAft>
                <a:spcPts val="0"/>
              </a:spcAft>
              <a:buSzPts val="2720"/>
              <a:buNone/>
            </a:pPr>
            <a:r>
              <a:t/>
            </a:r>
            <a:endParaRPr sz="3200"/>
          </a:p>
          <a:p>
            <a:pPr indent="-182880" lvl="1" marL="457200" rtl="0" algn="l">
              <a:lnSpc>
                <a:spcPct val="77000"/>
              </a:lnSpc>
              <a:spcBef>
                <a:spcPts val="640"/>
              </a:spcBef>
              <a:spcAft>
                <a:spcPts val="0"/>
              </a:spcAft>
              <a:buSzPts val="2720"/>
              <a:buChar char="•"/>
            </a:pPr>
            <a:r>
              <a:rPr lang="en-US" sz="3200"/>
              <a:t>Identification of the users  - actors</a:t>
            </a:r>
            <a:endParaRPr sz="3200"/>
          </a:p>
          <a:p>
            <a:pPr indent="-182880" lvl="1" marL="457200" rtl="0" algn="l">
              <a:lnSpc>
                <a:spcPct val="77000"/>
              </a:lnSpc>
              <a:spcBef>
                <a:spcPts val="640"/>
              </a:spcBef>
              <a:spcAft>
                <a:spcPts val="0"/>
              </a:spcAft>
              <a:buSzPts val="2720"/>
              <a:buChar char="•"/>
            </a:pPr>
            <a:r>
              <a:rPr lang="en-US" sz="3200"/>
              <a:t>Gathering of the functional requirements – use cases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2000"/>
                                        <p:tgtEl>
                                          <p:spTgt spid="2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5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III</a:t>
            </a:r>
            <a:endParaRPr/>
          </a:p>
        </p:txBody>
      </p:sp>
      <p:sp>
        <p:nvSpPr>
          <p:cNvPr id="2425" name="Google Shape;2425;p15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1750" lvl="0" marL="182880" rtl="0" algn="l">
              <a:lnSpc>
                <a:spcPct val="70000"/>
              </a:lnSpc>
              <a:spcBef>
                <a:spcPts val="0"/>
              </a:spcBef>
              <a:spcAft>
                <a:spcPts val="0"/>
              </a:spcAft>
              <a:buSzPts val="2380"/>
              <a:buNone/>
            </a:pPr>
            <a:r>
              <a:t/>
            </a:r>
            <a:endParaRPr sz="2800"/>
          </a:p>
          <a:p>
            <a:pPr indent="-194310" lvl="0" marL="182880" rtl="0" algn="l">
              <a:lnSpc>
                <a:spcPct val="70000"/>
              </a:lnSpc>
              <a:spcBef>
                <a:spcPts val="720"/>
              </a:spcBef>
              <a:spcAft>
                <a:spcPts val="0"/>
              </a:spcAft>
              <a:buSzPts val="3060"/>
              <a:buChar char="•"/>
            </a:pPr>
            <a:r>
              <a:rPr lang="en-US" sz="3600"/>
              <a:t>Requirements management</a:t>
            </a:r>
            <a:endParaRPr sz="3600"/>
          </a:p>
          <a:p>
            <a:pPr indent="-10159" lvl="1" marL="457200" rtl="0" algn="l">
              <a:lnSpc>
                <a:spcPct val="77000"/>
              </a:lnSpc>
              <a:spcBef>
                <a:spcPts val="640"/>
              </a:spcBef>
              <a:spcAft>
                <a:spcPts val="0"/>
              </a:spcAft>
              <a:buSzPts val="2720"/>
              <a:buNone/>
            </a:pPr>
            <a:r>
              <a:t/>
            </a:r>
            <a:endParaRPr sz="3200"/>
          </a:p>
          <a:p>
            <a:pPr indent="-182880" lvl="1" marL="457200" rtl="0" algn="l">
              <a:lnSpc>
                <a:spcPct val="77000"/>
              </a:lnSpc>
              <a:spcBef>
                <a:spcPts val="640"/>
              </a:spcBef>
              <a:spcAft>
                <a:spcPts val="0"/>
              </a:spcAft>
              <a:buSzPts val="2720"/>
              <a:buChar char="•"/>
            </a:pPr>
            <a:r>
              <a:rPr lang="en-US" sz="3200"/>
              <a:t>Complete requirement specification </a:t>
            </a:r>
            <a:endParaRPr/>
          </a:p>
          <a:p>
            <a:pPr indent="-182880" lvl="1" marL="457200" rtl="0" algn="l">
              <a:lnSpc>
                <a:spcPct val="77000"/>
              </a:lnSpc>
              <a:spcBef>
                <a:spcPts val="640"/>
              </a:spcBef>
              <a:spcAft>
                <a:spcPts val="0"/>
              </a:spcAft>
              <a:buSzPts val="2720"/>
              <a:buChar char="•"/>
            </a:pPr>
            <a:r>
              <a:rPr lang="en-US" sz="3200"/>
              <a:t>Management of expectations, changes and errors</a:t>
            </a:r>
            <a:endParaRPr/>
          </a:p>
          <a:p>
            <a:pPr indent="-182880" lvl="1" marL="457200" rtl="0" algn="l">
              <a:lnSpc>
                <a:spcPct val="77000"/>
              </a:lnSpc>
              <a:spcBef>
                <a:spcPts val="640"/>
              </a:spcBef>
              <a:spcAft>
                <a:spcPts val="0"/>
              </a:spcAft>
              <a:buSzPts val="2720"/>
              <a:buChar char="•"/>
            </a:pPr>
            <a:r>
              <a:rPr lang="en-US" sz="3200"/>
              <a:t>Checking the project boundaries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2000"/>
                                        <p:tgtEl>
                                          <p:spTgt spid="2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15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Important Tasks to Avoid Problems IV</a:t>
            </a:r>
            <a:endParaRPr/>
          </a:p>
        </p:txBody>
      </p:sp>
      <p:sp>
        <p:nvSpPr>
          <p:cNvPr id="2432" name="Google Shape;2432;p15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1" marL="182880" rtl="0" algn="l">
              <a:spcBef>
                <a:spcPts val="0"/>
              </a:spcBef>
              <a:spcAft>
                <a:spcPts val="0"/>
              </a:spcAft>
              <a:buSzPts val="2720"/>
              <a:buChar char="•"/>
            </a:pPr>
            <a:r>
              <a:rPr lang="en-US" sz="3200"/>
              <a:t>Involvement of all team members</a:t>
            </a:r>
            <a:endParaRPr sz="3200"/>
          </a:p>
          <a:p>
            <a:pPr indent="-53339" lvl="0" marL="182880" rtl="0" algn="l">
              <a:spcBef>
                <a:spcPts val="480"/>
              </a:spcBef>
              <a:spcAft>
                <a:spcPts val="0"/>
              </a:spcAft>
              <a:buSzPts val="2040"/>
              <a:buNone/>
            </a:pPr>
            <a:r>
              <a:t/>
            </a:r>
            <a:endParaRPr>
              <a:latin typeface="Arial"/>
              <a:ea typeface="Arial"/>
              <a:cs typeface="Arial"/>
              <a:sym typeface="Arial"/>
            </a:endParaRPr>
          </a:p>
          <a:p>
            <a:pPr indent="-182880" lvl="1" marL="457200" rtl="0" algn="l">
              <a:spcBef>
                <a:spcPts val="560"/>
              </a:spcBef>
              <a:spcAft>
                <a:spcPts val="0"/>
              </a:spcAft>
              <a:buSzPts val="2380"/>
              <a:buChar char="•"/>
            </a:pPr>
            <a:r>
              <a:rPr lang="en-US" sz="2800">
                <a:latin typeface="Arial"/>
                <a:ea typeface="Arial"/>
                <a:cs typeface="Arial"/>
                <a:sym typeface="Arial"/>
              </a:rPr>
              <a:t>What should the developers develop?</a:t>
            </a:r>
            <a:endParaRPr/>
          </a:p>
          <a:p>
            <a:pPr indent="-31750" lvl="1" marL="457200" rtl="0" algn="l">
              <a:spcBef>
                <a:spcPts val="560"/>
              </a:spcBef>
              <a:spcAft>
                <a:spcPts val="0"/>
              </a:spcAft>
              <a:buSzPts val="2380"/>
              <a:buNone/>
            </a:pPr>
            <a:r>
              <a:t/>
            </a:r>
            <a:endParaRPr sz="2800">
              <a:latin typeface="Arial"/>
              <a:ea typeface="Arial"/>
              <a:cs typeface="Arial"/>
              <a:sym typeface="Arial"/>
            </a:endParaRPr>
          </a:p>
          <a:p>
            <a:pPr indent="-182880" lvl="1" marL="457200" rtl="0" algn="l">
              <a:spcBef>
                <a:spcPts val="560"/>
              </a:spcBef>
              <a:spcAft>
                <a:spcPts val="0"/>
              </a:spcAft>
              <a:buSzPts val="2380"/>
              <a:buChar char="•"/>
            </a:pPr>
            <a:r>
              <a:rPr lang="en-US" sz="2800"/>
              <a:t>What should the testers be testing? </a:t>
            </a:r>
            <a:endParaRPr/>
          </a:p>
          <a:p>
            <a:pPr indent="-31750" lvl="1" marL="457200" rtl="0" algn="l">
              <a:spcBef>
                <a:spcPts val="560"/>
              </a:spcBef>
              <a:spcAft>
                <a:spcPts val="0"/>
              </a:spcAft>
              <a:buSzPts val="2380"/>
              <a:buNone/>
            </a:pPr>
            <a:r>
              <a:t/>
            </a:r>
            <a:endParaRPr sz="2800"/>
          </a:p>
          <a:p>
            <a:pPr indent="-182880" lvl="1" marL="457200" rtl="0" algn="l">
              <a:spcBef>
                <a:spcPts val="560"/>
              </a:spcBef>
              <a:spcAft>
                <a:spcPts val="0"/>
              </a:spcAft>
              <a:buSzPts val="2380"/>
              <a:buChar char="•"/>
            </a:pPr>
            <a:r>
              <a:rPr lang="en-US" sz="2800"/>
              <a:t>What will the documentation look like?</a:t>
            </a:r>
            <a:endParaRPr sz="28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5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Involvement of All Team Members </a:t>
            </a:r>
            <a:r>
              <a:rPr lang="en-US" sz="3600">
                <a:solidFill>
                  <a:srgbClr val="FF0000"/>
                </a:solidFill>
              </a:rPr>
              <a:t>to</a:t>
            </a:r>
            <a:r>
              <a:rPr lang="en-US" sz="3600"/>
              <a:t> the Requirements Gathering</a:t>
            </a:r>
            <a:endParaRPr sz="3600"/>
          </a:p>
        </p:txBody>
      </p:sp>
      <p:sp>
        <p:nvSpPr>
          <p:cNvPr id="2439" name="Google Shape;2439;p15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lnSpc>
                <a:spcPct val="70000"/>
              </a:lnSpc>
              <a:spcBef>
                <a:spcPts val="0"/>
              </a:spcBef>
              <a:spcAft>
                <a:spcPts val="0"/>
              </a:spcAft>
              <a:buSzPts val="2040"/>
              <a:buNone/>
            </a:pPr>
            <a:r>
              <a:t/>
            </a:r>
            <a:endParaRPr/>
          </a:p>
          <a:p>
            <a:pPr indent="-53339" lvl="0" marL="182880" rtl="0" algn="l">
              <a:lnSpc>
                <a:spcPct val="70000"/>
              </a:lnSpc>
              <a:spcBef>
                <a:spcPts val="480"/>
              </a:spcBef>
              <a:spcAft>
                <a:spcPts val="0"/>
              </a:spcAft>
              <a:buSzPts val="2040"/>
              <a:buNone/>
            </a:pPr>
            <a:r>
              <a:t/>
            </a:r>
            <a:endParaRPr/>
          </a:p>
          <a:p>
            <a:pPr indent="-182880" lvl="0" marL="182880" rtl="0" algn="l">
              <a:lnSpc>
                <a:spcPct val="70000"/>
              </a:lnSpc>
              <a:spcBef>
                <a:spcPts val="480"/>
              </a:spcBef>
              <a:spcAft>
                <a:spcPts val="0"/>
              </a:spcAft>
              <a:buSzPts val="2040"/>
              <a:buChar char="•"/>
            </a:pPr>
            <a:r>
              <a:rPr lang="en-US"/>
              <a:t>Developers, tester, programmers</a:t>
            </a:r>
            <a:endParaRPr/>
          </a:p>
          <a:p>
            <a:pPr indent="-74929" lvl="1" marL="457200" rtl="0" algn="l">
              <a:lnSpc>
                <a:spcPct val="77000"/>
              </a:lnSpc>
              <a:spcBef>
                <a:spcPts val="400"/>
              </a:spcBef>
              <a:spcAft>
                <a:spcPts val="0"/>
              </a:spcAft>
              <a:buSzPts val="1700"/>
              <a:buNone/>
            </a:pPr>
            <a:r>
              <a:t/>
            </a:r>
            <a:endParaRPr/>
          </a:p>
          <a:p>
            <a:pPr indent="-182880" lvl="1" marL="457200" rtl="0" algn="l">
              <a:lnSpc>
                <a:spcPct val="77000"/>
              </a:lnSpc>
              <a:spcBef>
                <a:spcPts val="400"/>
              </a:spcBef>
              <a:spcAft>
                <a:spcPts val="0"/>
              </a:spcAft>
              <a:buSzPts val="1700"/>
              <a:buChar char="•"/>
            </a:pPr>
            <a:r>
              <a:rPr lang="en-US"/>
              <a:t>Help with the development of the requirements gathering techniques</a:t>
            </a:r>
            <a:endParaRPr/>
          </a:p>
          <a:p>
            <a:pPr indent="-182880" lvl="1" marL="457200" rtl="0" algn="l">
              <a:lnSpc>
                <a:spcPct val="77000"/>
              </a:lnSpc>
              <a:spcBef>
                <a:spcPts val="400"/>
              </a:spcBef>
              <a:spcAft>
                <a:spcPts val="0"/>
              </a:spcAft>
              <a:buSzPts val="1700"/>
              <a:buChar char="•"/>
            </a:pPr>
            <a:r>
              <a:rPr lang="en-US"/>
              <a:t>Control the usage of the requirements gathering methods</a:t>
            </a:r>
            <a:endParaRPr/>
          </a:p>
          <a:p>
            <a:pPr indent="-182880" lvl="1" marL="457200" rtl="0" algn="l">
              <a:lnSpc>
                <a:spcPct val="77000"/>
              </a:lnSpc>
              <a:spcBef>
                <a:spcPts val="400"/>
              </a:spcBef>
              <a:spcAft>
                <a:spcPts val="0"/>
              </a:spcAft>
              <a:buSzPts val="1700"/>
              <a:buChar char="•"/>
            </a:pPr>
            <a:r>
              <a:rPr lang="en-US"/>
              <a:t>Verification of the requirements gathering process</a:t>
            </a:r>
            <a:endParaRPr/>
          </a:p>
          <a:p>
            <a:pPr indent="-182880" lvl="1" marL="457200" rtl="0" algn="l">
              <a:lnSpc>
                <a:spcPct val="77000"/>
              </a:lnSpc>
              <a:spcBef>
                <a:spcPts val="400"/>
              </a:spcBef>
              <a:spcAft>
                <a:spcPts val="0"/>
              </a:spcAft>
              <a:buSzPts val="1700"/>
              <a:buChar char="•"/>
            </a:pPr>
            <a:r>
              <a:rPr lang="en-US"/>
              <a:t>Documenting the requirements</a:t>
            </a:r>
            <a:endParaRPr/>
          </a:p>
          <a:p>
            <a:pPr indent="-182880" lvl="1" marL="457200" rtl="0" algn="l">
              <a:lnSpc>
                <a:spcPct val="77000"/>
              </a:lnSpc>
              <a:spcBef>
                <a:spcPts val="400"/>
              </a:spcBef>
              <a:spcAft>
                <a:spcPts val="0"/>
              </a:spcAft>
              <a:buSzPts val="1700"/>
              <a:buChar char="•"/>
            </a:pPr>
            <a:r>
              <a:rPr lang="en-US"/>
              <a:t>Cooperation on the requirements review</a:t>
            </a:r>
            <a:endParaRPr/>
          </a:p>
          <a:p>
            <a:pPr indent="-182880" lvl="1" marL="457200" rtl="0" algn="l">
              <a:lnSpc>
                <a:spcPct val="77000"/>
              </a:lnSpc>
              <a:spcBef>
                <a:spcPts val="400"/>
              </a:spcBef>
              <a:spcAft>
                <a:spcPts val="0"/>
              </a:spcAft>
              <a:buSzPts val="1700"/>
              <a:buChar char="•"/>
            </a:pPr>
            <a:r>
              <a:rPr lang="en-US"/>
              <a:t>Review of the requirement traceability</a:t>
            </a:r>
            <a:endParaRPr/>
          </a:p>
          <a:p>
            <a:pPr indent="-182880" lvl="1" marL="457200" rtl="0" algn="l">
              <a:lnSpc>
                <a:spcPct val="77000"/>
              </a:lnSpc>
              <a:spcBef>
                <a:spcPts val="400"/>
              </a:spcBef>
              <a:spcAft>
                <a:spcPts val="0"/>
              </a:spcAft>
              <a:buSzPts val="1700"/>
              <a:buChar char="•"/>
            </a:pPr>
            <a:r>
              <a:rPr lang="en-US"/>
              <a:t>Verification of the quality, testability and complexity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2000"/>
                                        <p:tgtEl>
                                          <p:spTgt spid="2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5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4000"/>
              <a:buFont typeface="Arial"/>
              <a:buNone/>
            </a:pPr>
            <a:r>
              <a:rPr lang="en-US">
                <a:solidFill>
                  <a:srgbClr val="FF0000"/>
                </a:solidFill>
              </a:rPr>
              <a:t>What for </a:t>
            </a:r>
            <a:r>
              <a:rPr lang="en-US"/>
              <a:t>is the Use Case Modeling</a:t>
            </a:r>
            <a:endParaRPr/>
          </a:p>
        </p:txBody>
      </p:sp>
      <p:sp>
        <p:nvSpPr>
          <p:cNvPr id="2446" name="Google Shape;2446;p15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Transforms the customer needs in the form of software requirements </a:t>
            </a:r>
            <a:endParaRPr/>
          </a:p>
          <a:p>
            <a:pPr indent="-182880" lvl="0" marL="182880" rtl="0" algn="l">
              <a:spcBef>
                <a:spcPts val="480"/>
              </a:spcBef>
              <a:spcAft>
                <a:spcPts val="0"/>
              </a:spcAft>
              <a:buSzPts val="2040"/>
              <a:buChar char="•"/>
            </a:pPr>
            <a:r>
              <a:rPr lang="en-US"/>
              <a:t>Defines the scope of the system</a:t>
            </a:r>
            <a:endParaRPr/>
          </a:p>
          <a:p>
            <a:pPr indent="-182880" lvl="0" marL="182880" rtl="0" algn="l">
              <a:spcBef>
                <a:spcPts val="480"/>
              </a:spcBef>
              <a:spcAft>
                <a:spcPts val="0"/>
              </a:spcAft>
              <a:buSzPts val="2040"/>
              <a:buChar char="•"/>
            </a:pPr>
            <a:r>
              <a:rPr lang="en-US"/>
              <a:t>Defines the boundary of the system</a:t>
            </a:r>
            <a:endParaRPr/>
          </a:p>
          <a:p>
            <a:pPr indent="-182880" lvl="0" marL="182880" rtl="0" algn="l">
              <a:spcBef>
                <a:spcPts val="480"/>
              </a:spcBef>
              <a:spcAft>
                <a:spcPts val="0"/>
              </a:spcAft>
              <a:buSzPts val="2040"/>
              <a:buChar char="•"/>
            </a:pPr>
            <a:r>
              <a:rPr lang="en-US"/>
              <a:t>Describes the behavior of the system</a:t>
            </a:r>
            <a:endParaRPr/>
          </a:p>
          <a:p>
            <a:pPr indent="-182880" lvl="0" marL="182880" rtl="0" algn="l">
              <a:spcBef>
                <a:spcPts val="480"/>
              </a:spcBef>
              <a:spcAft>
                <a:spcPts val="0"/>
              </a:spcAft>
              <a:buSzPts val="2040"/>
              <a:buChar char="•"/>
            </a:pPr>
            <a:r>
              <a:rPr lang="en-US"/>
              <a:t>Identifies what will </a:t>
            </a:r>
            <a:r>
              <a:rPr lang="en-US">
                <a:solidFill>
                  <a:srgbClr val="FF0000"/>
                </a:solidFill>
              </a:rPr>
              <a:t>be interacting </a:t>
            </a:r>
            <a:r>
              <a:rPr lang="en-US"/>
              <a:t>with the system</a:t>
            </a:r>
            <a:endParaRPr/>
          </a:p>
          <a:p>
            <a:pPr indent="-182880" lvl="0" marL="182880" rtl="0" algn="l">
              <a:spcBef>
                <a:spcPts val="480"/>
              </a:spcBef>
              <a:spcAft>
                <a:spcPts val="0"/>
              </a:spcAft>
              <a:buSzPts val="2040"/>
              <a:buChar char="•"/>
            </a:pPr>
            <a:r>
              <a:rPr lang="en-US"/>
              <a:t>Verifies and validates the system requirements</a:t>
            </a:r>
            <a:endParaRPr/>
          </a:p>
          <a:p>
            <a:pPr indent="-182880" lvl="0" marL="182880" rtl="0" algn="l">
              <a:spcBef>
                <a:spcPts val="480"/>
              </a:spcBef>
              <a:spcAft>
                <a:spcPts val="0"/>
              </a:spcAft>
              <a:buSzPts val="2040"/>
              <a:buChar char="•"/>
            </a:pPr>
            <a:r>
              <a:rPr lang="en-US"/>
              <a:t>Helps with the system development planning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5"/>
                                        </p:tgtEl>
                                        <p:attrNameLst>
                                          <p:attrName>style.visibility</p:attrName>
                                        </p:attrNameLst>
                                      </p:cBhvr>
                                      <p:to>
                                        <p:strVal val="visible"/>
                                      </p:to>
                                    </p:set>
                                    <p:animEffect filter="fade" transition="in">
                                      <p:cBhvr>
                                        <p:cTn dur="2000"/>
                                        <p:tgtEl>
                                          <p:spTgt spid="2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0" st="0"/>
                                            </p:txEl>
                                          </p:spTgt>
                                        </p:tgtEl>
                                        <p:attrNameLst>
                                          <p:attrName>style.visibility</p:attrName>
                                        </p:attrNameLst>
                                      </p:cBhvr>
                                      <p:to>
                                        <p:strVal val="visible"/>
                                      </p:to>
                                    </p:set>
                                    <p:animEffect filter="fade" transition="in">
                                      <p:cBhvr>
                                        <p:cTn dur="2000"/>
                                        <p:tgtEl>
                                          <p:spTgt spid="2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1" st="1"/>
                                            </p:txEl>
                                          </p:spTgt>
                                        </p:tgtEl>
                                        <p:attrNameLst>
                                          <p:attrName>style.visibility</p:attrName>
                                        </p:attrNameLst>
                                      </p:cBhvr>
                                      <p:to>
                                        <p:strVal val="visible"/>
                                      </p:to>
                                    </p:set>
                                    <p:animEffect filter="fade" transition="in">
                                      <p:cBhvr>
                                        <p:cTn dur="2000"/>
                                        <p:tgtEl>
                                          <p:spTgt spid="2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2" st="2"/>
                                            </p:txEl>
                                          </p:spTgt>
                                        </p:tgtEl>
                                        <p:attrNameLst>
                                          <p:attrName>style.visibility</p:attrName>
                                        </p:attrNameLst>
                                      </p:cBhvr>
                                      <p:to>
                                        <p:strVal val="visible"/>
                                      </p:to>
                                    </p:set>
                                    <p:animEffect filter="fade" transition="in">
                                      <p:cBhvr>
                                        <p:cTn dur="2000"/>
                                        <p:tgtEl>
                                          <p:spTgt spid="24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3" st="3"/>
                                            </p:txEl>
                                          </p:spTgt>
                                        </p:tgtEl>
                                        <p:attrNameLst>
                                          <p:attrName>style.visibility</p:attrName>
                                        </p:attrNameLst>
                                      </p:cBhvr>
                                      <p:to>
                                        <p:strVal val="visible"/>
                                      </p:to>
                                    </p:set>
                                    <p:animEffect filter="fade" transition="in">
                                      <p:cBhvr>
                                        <p:cTn dur="2000"/>
                                        <p:tgtEl>
                                          <p:spTgt spid="24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4" st="4"/>
                                            </p:txEl>
                                          </p:spTgt>
                                        </p:tgtEl>
                                        <p:attrNameLst>
                                          <p:attrName>style.visibility</p:attrName>
                                        </p:attrNameLst>
                                      </p:cBhvr>
                                      <p:to>
                                        <p:strVal val="visible"/>
                                      </p:to>
                                    </p:set>
                                    <p:animEffect filter="fade" transition="in">
                                      <p:cBhvr>
                                        <p:cTn dur="2000"/>
                                        <p:tgtEl>
                                          <p:spTgt spid="24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5" st="5"/>
                                            </p:txEl>
                                          </p:spTgt>
                                        </p:tgtEl>
                                        <p:attrNameLst>
                                          <p:attrName>style.visibility</p:attrName>
                                        </p:attrNameLst>
                                      </p:cBhvr>
                                      <p:to>
                                        <p:strVal val="visible"/>
                                      </p:to>
                                    </p:set>
                                    <p:animEffect filter="fade" transition="in">
                                      <p:cBhvr>
                                        <p:cTn dur="2000"/>
                                        <p:tgtEl>
                                          <p:spTgt spid="24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xEl>
                                              <p:pRg end="6" st="6"/>
                                            </p:txEl>
                                          </p:spTgt>
                                        </p:tgtEl>
                                        <p:attrNameLst>
                                          <p:attrName>style.visibility</p:attrName>
                                        </p:attrNameLst>
                                      </p:cBhvr>
                                      <p:to>
                                        <p:strVal val="visible"/>
                                      </p:to>
                                    </p:set>
                                    <p:animEffect filter="fade" transition="in">
                                      <p:cBhvr>
                                        <p:cTn dur="2000"/>
                                        <p:tgtEl>
                                          <p:spTgt spid="24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15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Model</a:t>
            </a:r>
            <a:endParaRPr/>
          </a:p>
        </p:txBody>
      </p:sp>
      <p:sp>
        <p:nvSpPr>
          <p:cNvPr id="2453" name="Google Shape;2453;p154"/>
          <p:cNvSpPr/>
          <p:nvPr/>
        </p:nvSpPr>
        <p:spPr>
          <a:xfrm>
            <a:off x="4779969" y="1662108"/>
            <a:ext cx="2590800" cy="2825750"/>
          </a:xfrm>
          <a:prstGeom prst="rect">
            <a:avLst/>
          </a:prstGeom>
          <a:solidFill>
            <a:srgbClr val="00B0F0"/>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4" name="Google Shape;2454;p154"/>
          <p:cNvSpPr/>
          <p:nvPr/>
        </p:nvSpPr>
        <p:spPr>
          <a:xfrm>
            <a:off x="5416556" y="2006596"/>
            <a:ext cx="1300163" cy="420687"/>
          </a:xfrm>
          <a:prstGeom prst="ellipse">
            <a:avLst/>
          </a:prstGeom>
          <a:solidFill>
            <a:schemeClr val="dk1"/>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Use case 1</a:t>
            </a:r>
            <a:endParaRPr/>
          </a:p>
        </p:txBody>
      </p:sp>
      <p:sp>
        <p:nvSpPr>
          <p:cNvPr id="2455" name="Google Shape;2455;p154"/>
          <p:cNvSpPr/>
          <p:nvPr/>
        </p:nvSpPr>
        <p:spPr>
          <a:xfrm>
            <a:off x="5429256" y="2857496"/>
            <a:ext cx="1273175" cy="420687"/>
          </a:xfrm>
          <a:prstGeom prst="ellipse">
            <a:avLst/>
          </a:prstGeom>
          <a:solidFill>
            <a:schemeClr val="dk1"/>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Use case 2</a:t>
            </a:r>
            <a:endParaRPr/>
          </a:p>
        </p:txBody>
      </p:sp>
      <p:sp>
        <p:nvSpPr>
          <p:cNvPr id="2456" name="Google Shape;2456;p154"/>
          <p:cNvSpPr/>
          <p:nvPr/>
        </p:nvSpPr>
        <p:spPr>
          <a:xfrm>
            <a:off x="5416556" y="3708396"/>
            <a:ext cx="1328738" cy="422275"/>
          </a:xfrm>
          <a:prstGeom prst="ellipse">
            <a:avLst/>
          </a:prstGeom>
          <a:solidFill>
            <a:schemeClr val="dk1"/>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Use case 3</a:t>
            </a:r>
            <a:endParaRPr/>
          </a:p>
        </p:txBody>
      </p:sp>
      <p:grpSp>
        <p:nvGrpSpPr>
          <p:cNvPr id="2457" name="Google Shape;2457;p154"/>
          <p:cNvGrpSpPr/>
          <p:nvPr/>
        </p:nvGrpSpPr>
        <p:grpSpPr>
          <a:xfrm>
            <a:off x="236544" y="1549396"/>
            <a:ext cx="2735269" cy="1909762"/>
            <a:chOff x="0" y="1068"/>
            <a:chExt cx="1723" cy="1203"/>
          </a:xfrm>
        </p:grpSpPr>
        <p:sp>
          <p:nvSpPr>
            <p:cNvPr id="2458" name="Google Shape;2458;p154"/>
            <p:cNvSpPr/>
            <p:nvPr/>
          </p:nvSpPr>
          <p:spPr>
            <a:xfrm>
              <a:off x="0" y="1523"/>
              <a:ext cx="1723" cy="748"/>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Model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Description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List of all actors </a:t>
              </a:r>
              <a:r>
                <a:rPr lang="en-US" sz="1800" strike="sngStrike">
                  <a:solidFill>
                    <a:schemeClr val="dk1"/>
                  </a:solidFill>
                  <a:latin typeface="Arial"/>
                  <a:ea typeface="Arial"/>
                  <a:cs typeface="Arial"/>
                  <a:sym typeface="Arial"/>
                </a:rPr>
                <a:t>acters</a:t>
              </a:r>
              <a:endParaRPr sz="1800" strike="sng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List of all use cases</a:t>
              </a:r>
              <a:endParaRPr/>
            </a:p>
          </p:txBody>
        </p:sp>
        <p:graphicFrame>
          <p:nvGraphicFramePr>
            <p:cNvPr id="2459" name="Google Shape;2459;p154"/>
            <p:cNvGraphicFramePr/>
            <p:nvPr/>
          </p:nvGraphicFramePr>
          <p:xfrm>
            <a:off x="519" y="1068"/>
            <a:ext cx="336" cy="432"/>
          </p:xfrm>
          <a:graphic>
            <a:graphicData uri="http://schemas.openxmlformats.org/presentationml/2006/ole">
              <mc:AlternateContent>
                <mc:Choice Requires="v">
                  <p:oleObj r:id="rId4" imgH="432" imgW="336" progId="" spid="_x0000_s1">
                    <p:embed/>
                  </p:oleObj>
                </mc:Choice>
                <mc:Fallback>
                  <p:oleObj r:id="rId5" imgH="432" imgW="336" progId="">
                    <p:embed/>
                    <p:pic>
                      <p:nvPicPr>
                        <p:cNvPr id="2459" name="Google Shape;2459;p154"/>
                        <p:cNvPicPr preferRelativeResize="0"/>
                        <p:nvPr/>
                      </p:nvPicPr>
                      <p:blipFill rotWithShape="1">
                        <a:blip r:embed="rId6">
                          <a:alphaModFix/>
                        </a:blip>
                        <a:srcRect b="0" l="0" r="0" t="0"/>
                        <a:stretch/>
                      </p:blipFill>
                      <p:spPr>
                        <a:xfrm>
                          <a:off x="519" y="1068"/>
                          <a:ext cx="336" cy="432"/>
                        </a:xfrm>
                        <a:prstGeom prst="rect">
                          <a:avLst/>
                        </a:prstGeom>
                        <a:noFill/>
                        <a:ln>
                          <a:noFill/>
                        </a:ln>
                      </p:spPr>
                    </p:pic>
                  </p:oleObj>
                </mc:Fallback>
              </mc:AlternateContent>
            </a:graphicData>
          </a:graphic>
        </p:graphicFrame>
      </p:grpSp>
      <p:grpSp>
        <p:nvGrpSpPr>
          <p:cNvPr id="2460" name="Google Shape;2460;p154"/>
          <p:cNvGrpSpPr/>
          <p:nvPr/>
        </p:nvGrpSpPr>
        <p:grpSpPr>
          <a:xfrm>
            <a:off x="3238507" y="5009309"/>
            <a:ext cx="2581276" cy="1616074"/>
            <a:chOff x="1820" y="2897"/>
            <a:chExt cx="1626" cy="1018"/>
          </a:xfrm>
        </p:grpSpPr>
        <p:sp>
          <p:nvSpPr>
            <p:cNvPr id="2461" name="Google Shape;2461;p154"/>
            <p:cNvSpPr/>
            <p:nvPr/>
          </p:nvSpPr>
          <p:spPr>
            <a:xfrm>
              <a:off x="1820" y="3341"/>
              <a:ext cx="1626" cy="57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Description 2</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General Description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Scenario</a:t>
              </a:r>
              <a:endParaRPr/>
            </a:p>
          </p:txBody>
        </p:sp>
        <p:graphicFrame>
          <p:nvGraphicFramePr>
            <p:cNvPr id="2462" name="Google Shape;2462;p154"/>
            <p:cNvGraphicFramePr/>
            <p:nvPr/>
          </p:nvGraphicFramePr>
          <p:xfrm>
            <a:off x="2194" y="2897"/>
            <a:ext cx="336" cy="432"/>
          </p:xfrm>
          <a:graphic>
            <a:graphicData uri="http://schemas.openxmlformats.org/presentationml/2006/ole">
              <mc:AlternateContent>
                <mc:Choice Requires="v">
                  <p:oleObj r:id="rId7" imgH="432" imgW="336" progId="" spid="_x0000_s2">
                    <p:embed/>
                  </p:oleObj>
                </mc:Choice>
                <mc:Fallback>
                  <p:oleObj r:id="rId8" imgH="432" imgW="336" progId="">
                    <p:embed/>
                    <p:pic>
                      <p:nvPicPr>
                        <p:cNvPr id="2462" name="Google Shape;2462;p154"/>
                        <p:cNvPicPr preferRelativeResize="0"/>
                        <p:nvPr/>
                      </p:nvPicPr>
                      <p:blipFill rotWithShape="1">
                        <a:blip r:embed="rId6">
                          <a:alphaModFix/>
                        </a:blip>
                        <a:srcRect b="0" l="0" r="0" t="0"/>
                        <a:stretch/>
                      </p:blipFill>
                      <p:spPr>
                        <a:xfrm>
                          <a:off x="2194" y="2897"/>
                          <a:ext cx="336" cy="432"/>
                        </a:xfrm>
                        <a:prstGeom prst="rect">
                          <a:avLst/>
                        </a:prstGeom>
                        <a:noFill/>
                        <a:ln>
                          <a:noFill/>
                        </a:ln>
                      </p:spPr>
                    </p:pic>
                  </p:oleObj>
                </mc:Fallback>
              </mc:AlternateContent>
            </a:graphicData>
          </a:graphic>
        </p:graphicFrame>
      </p:grpSp>
      <p:grpSp>
        <p:nvGrpSpPr>
          <p:cNvPr id="2463" name="Google Shape;2463;p154"/>
          <p:cNvGrpSpPr/>
          <p:nvPr/>
        </p:nvGrpSpPr>
        <p:grpSpPr>
          <a:xfrm>
            <a:off x="5729295" y="4930768"/>
            <a:ext cx="2646364" cy="1673226"/>
            <a:chOff x="3327" y="3072"/>
            <a:chExt cx="1667" cy="1054"/>
          </a:xfrm>
        </p:grpSpPr>
        <p:sp>
          <p:nvSpPr>
            <p:cNvPr id="2464" name="Google Shape;2464;p154"/>
            <p:cNvSpPr/>
            <p:nvPr/>
          </p:nvSpPr>
          <p:spPr>
            <a:xfrm>
              <a:off x="3327" y="3552"/>
              <a:ext cx="1667" cy="57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Description  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General Description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Scenario</a:t>
              </a:r>
              <a:endParaRPr/>
            </a:p>
          </p:txBody>
        </p:sp>
        <p:graphicFrame>
          <p:nvGraphicFramePr>
            <p:cNvPr id="2465" name="Google Shape;2465;p154"/>
            <p:cNvGraphicFramePr/>
            <p:nvPr/>
          </p:nvGraphicFramePr>
          <p:xfrm>
            <a:off x="3696" y="3072"/>
            <a:ext cx="336" cy="432"/>
          </p:xfrm>
          <a:graphic>
            <a:graphicData uri="http://schemas.openxmlformats.org/presentationml/2006/ole">
              <mc:AlternateContent>
                <mc:Choice Requires="v">
                  <p:oleObj r:id="rId9" imgH="432" imgW="336" progId="" spid="_x0000_s3">
                    <p:embed/>
                  </p:oleObj>
                </mc:Choice>
                <mc:Fallback>
                  <p:oleObj r:id="rId10" imgH="432" imgW="336" progId="">
                    <p:embed/>
                    <p:pic>
                      <p:nvPicPr>
                        <p:cNvPr id="2465" name="Google Shape;2465;p154"/>
                        <p:cNvPicPr preferRelativeResize="0"/>
                        <p:nvPr/>
                      </p:nvPicPr>
                      <p:blipFill rotWithShape="1">
                        <a:blip r:embed="rId6">
                          <a:alphaModFix/>
                        </a:blip>
                        <a:srcRect b="0" l="0" r="0" t="0"/>
                        <a:stretch/>
                      </p:blipFill>
                      <p:spPr>
                        <a:xfrm>
                          <a:off x="3696" y="3072"/>
                          <a:ext cx="336" cy="432"/>
                        </a:xfrm>
                        <a:prstGeom prst="rect">
                          <a:avLst/>
                        </a:prstGeom>
                        <a:noFill/>
                        <a:ln>
                          <a:noFill/>
                        </a:ln>
                      </p:spPr>
                    </p:pic>
                  </p:oleObj>
                </mc:Fallback>
              </mc:AlternateContent>
            </a:graphicData>
          </a:graphic>
        </p:graphicFrame>
      </p:grpSp>
      <p:grpSp>
        <p:nvGrpSpPr>
          <p:cNvPr id="2466" name="Google Shape;2466;p154"/>
          <p:cNvGrpSpPr/>
          <p:nvPr/>
        </p:nvGrpSpPr>
        <p:grpSpPr>
          <a:xfrm>
            <a:off x="3241685" y="1884358"/>
            <a:ext cx="892177" cy="833437"/>
            <a:chOff x="1676" y="1015"/>
            <a:chExt cx="562" cy="525"/>
          </a:xfrm>
        </p:grpSpPr>
        <p:grpSp>
          <p:nvGrpSpPr>
            <p:cNvPr id="2467" name="Google Shape;2467;p154"/>
            <p:cNvGrpSpPr/>
            <p:nvPr/>
          </p:nvGrpSpPr>
          <p:grpSpPr>
            <a:xfrm>
              <a:off x="1862" y="1015"/>
              <a:ext cx="265" cy="335"/>
              <a:chOff x="7654" y="3380"/>
              <a:chExt cx="554" cy="754"/>
            </a:xfrm>
          </p:grpSpPr>
          <p:sp>
            <p:nvSpPr>
              <p:cNvPr id="2468" name="Google Shape;2468;p154"/>
              <p:cNvSpPr/>
              <p:nvPr/>
            </p:nvSpPr>
            <p:spPr>
              <a:xfrm>
                <a:off x="7805" y="3380"/>
                <a:ext cx="253" cy="248"/>
              </a:xfrm>
              <a:prstGeom prst="ellipse">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69" name="Google Shape;2469;p154"/>
              <p:cNvCxnSpPr/>
              <p:nvPr/>
            </p:nvCxnSpPr>
            <p:spPr>
              <a:xfrm>
                <a:off x="7931" y="3630"/>
                <a:ext cx="1" cy="232"/>
              </a:xfrm>
              <a:prstGeom prst="straightConnector1">
                <a:avLst/>
              </a:prstGeom>
              <a:noFill/>
              <a:ln cap="flat" cmpd="sng" w="28575">
                <a:solidFill>
                  <a:schemeClr val="dk1"/>
                </a:solidFill>
                <a:prstDash val="solid"/>
                <a:round/>
                <a:headEnd len="med" w="med" type="none"/>
                <a:tailEnd len="med" w="med" type="none"/>
              </a:ln>
            </p:spPr>
          </p:cxnSp>
          <p:cxnSp>
            <p:nvCxnSpPr>
              <p:cNvPr id="2470" name="Google Shape;2470;p154"/>
              <p:cNvCxnSpPr/>
              <p:nvPr/>
            </p:nvCxnSpPr>
            <p:spPr>
              <a:xfrm>
                <a:off x="7731" y="3695"/>
                <a:ext cx="401" cy="1"/>
              </a:xfrm>
              <a:prstGeom prst="straightConnector1">
                <a:avLst/>
              </a:prstGeom>
              <a:noFill/>
              <a:ln cap="flat" cmpd="sng" w="28575">
                <a:solidFill>
                  <a:schemeClr val="dk1"/>
                </a:solidFill>
                <a:prstDash val="solid"/>
                <a:round/>
                <a:headEnd len="med" w="med" type="none"/>
                <a:tailEnd len="med" w="med" type="none"/>
              </a:ln>
            </p:spPr>
          </p:cxnSp>
          <p:sp>
            <p:nvSpPr>
              <p:cNvPr id="2471" name="Google Shape;2471;p154"/>
              <p:cNvSpPr/>
              <p:nvPr/>
            </p:nvSpPr>
            <p:spPr>
              <a:xfrm>
                <a:off x="7654" y="3862"/>
                <a:ext cx="554" cy="272"/>
              </a:xfrm>
              <a:custGeom>
                <a:rect b="b" l="l" r="r" t="t"/>
                <a:pathLst>
                  <a:path extrusionOk="0" h="54" w="108">
                    <a:moveTo>
                      <a:pt x="0" y="54"/>
                    </a:moveTo>
                    <a:lnTo>
                      <a:pt x="54" y="0"/>
                    </a:lnTo>
                    <a:lnTo>
                      <a:pt x="108" y="54"/>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72" name="Google Shape;2472;p154"/>
            <p:cNvSpPr txBox="1"/>
            <p:nvPr/>
          </p:nvSpPr>
          <p:spPr>
            <a:xfrm>
              <a:off x="1676" y="1327"/>
              <a:ext cx="562" cy="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 1</a:t>
              </a:r>
              <a:endParaRPr sz="1600">
                <a:solidFill>
                  <a:schemeClr val="dk1"/>
                </a:solidFill>
                <a:latin typeface="Arial"/>
                <a:ea typeface="Arial"/>
                <a:cs typeface="Arial"/>
                <a:sym typeface="Arial"/>
              </a:endParaRPr>
            </a:p>
          </p:txBody>
        </p:sp>
      </p:grpSp>
      <p:cxnSp>
        <p:nvCxnSpPr>
          <p:cNvPr id="2473" name="Google Shape;2473;p154"/>
          <p:cNvCxnSpPr/>
          <p:nvPr/>
        </p:nvCxnSpPr>
        <p:spPr>
          <a:xfrm>
            <a:off x="4049719" y="2173283"/>
            <a:ext cx="1174750" cy="4763"/>
          </a:xfrm>
          <a:prstGeom prst="straightConnector1">
            <a:avLst/>
          </a:prstGeom>
          <a:noFill/>
          <a:ln cap="flat" cmpd="sng" w="28575">
            <a:solidFill>
              <a:schemeClr val="folHlink"/>
            </a:solidFill>
            <a:prstDash val="solid"/>
            <a:round/>
            <a:headEnd len="sm" w="sm" type="none"/>
            <a:tailEnd len="med" w="med" type="stealth"/>
          </a:ln>
        </p:spPr>
      </p:cxnSp>
      <p:cxnSp>
        <p:nvCxnSpPr>
          <p:cNvPr id="2474" name="Google Shape;2474;p154"/>
          <p:cNvCxnSpPr/>
          <p:nvPr/>
        </p:nvCxnSpPr>
        <p:spPr>
          <a:xfrm>
            <a:off x="6770694" y="2271708"/>
            <a:ext cx="1184275" cy="260350"/>
          </a:xfrm>
          <a:prstGeom prst="straightConnector1">
            <a:avLst/>
          </a:prstGeom>
          <a:noFill/>
          <a:ln cap="flat" cmpd="sng" w="28575">
            <a:solidFill>
              <a:schemeClr val="folHlink"/>
            </a:solidFill>
            <a:prstDash val="solid"/>
            <a:round/>
            <a:headEnd len="sm" w="sm" type="none"/>
            <a:tailEnd len="med" w="med" type="stealth"/>
          </a:ln>
        </p:spPr>
      </p:cxnSp>
      <p:grpSp>
        <p:nvGrpSpPr>
          <p:cNvPr id="2475" name="Google Shape;2475;p154"/>
          <p:cNvGrpSpPr/>
          <p:nvPr/>
        </p:nvGrpSpPr>
        <p:grpSpPr>
          <a:xfrm>
            <a:off x="7750186" y="2273296"/>
            <a:ext cx="892177" cy="833438"/>
            <a:chOff x="1624" y="1015"/>
            <a:chExt cx="562" cy="525"/>
          </a:xfrm>
        </p:grpSpPr>
        <p:grpSp>
          <p:nvGrpSpPr>
            <p:cNvPr id="2476" name="Google Shape;2476;p154"/>
            <p:cNvGrpSpPr/>
            <p:nvPr/>
          </p:nvGrpSpPr>
          <p:grpSpPr>
            <a:xfrm>
              <a:off x="1862" y="1015"/>
              <a:ext cx="265" cy="335"/>
              <a:chOff x="7654" y="3380"/>
              <a:chExt cx="554" cy="754"/>
            </a:xfrm>
          </p:grpSpPr>
          <p:sp>
            <p:nvSpPr>
              <p:cNvPr id="2477" name="Google Shape;2477;p154"/>
              <p:cNvSpPr/>
              <p:nvPr/>
            </p:nvSpPr>
            <p:spPr>
              <a:xfrm>
                <a:off x="7805" y="3380"/>
                <a:ext cx="253" cy="248"/>
              </a:xfrm>
              <a:prstGeom prst="ellipse">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78" name="Google Shape;2478;p154"/>
              <p:cNvCxnSpPr/>
              <p:nvPr/>
            </p:nvCxnSpPr>
            <p:spPr>
              <a:xfrm>
                <a:off x="7931" y="3630"/>
                <a:ext cx="1" cy="232"/>
              </a:xfrm>
              <a:prstGeom prst="straightConnector1">
                <a:avLst/>
              </a:prstGeom>
              <a:noFill/>
              <a:ln cap="flat" cmpd="sng" w="28575">
                <a:solidFill>
                  <a:schemeClr val="dk1"/>
                </a:solidFill>
                <a:prstDash val="solid"/>
                <a:round/>
                <a:headEnd len="med" w="med" type="none"/>
                <a:tailEnd len="med" w="med" type="none"/>
              </a:ln>
            </p:spPr>
          </p:cxnSp>
          <p:cxnSp>
            <p:nvCxnSpPr>
              <p:cNvPr id="2479" name="Google Shape;2479;p154"/>
              <p:cNvCxnSpPr/>
              <p:nvPr/>
            </p:nvCxnSpPr>
            <p:spPr>
              <a:xfrm>
                <a:off x="7731" y="3695"/>
                <a:ext cx="401" cy="1"/>
              </a:xfrm>
              <a:prstGeom prst="straightConnector1">
                <a:avLst/>
              </a:prstGeom>
              <a:noFill/>
              <a:ln cap="flat" cmpd="sng" w="28575">
                <a:solidFill>
                  <a:schemeClr val="dk1"/>
                </a:solidFill>
                <a:prstDash val="solid"/>
                <a:round/>
                <a:headEnd len="med" w="med" type="none"/>
                <a:tailEnd len="med" w="med" type="none"/>
              </a:ln>
            </p:spPr>
          </p:cxnSp>
          <p:sp>
            <p:nvSpPr>
              <p:cNvPr id="2480" name="Google Shape;2480;p154"/>
              <p:cNvSpPr/>
              <p:nvPr/>
            </p:nvSpPr>
            <p:spPr>
              <a:xfrm>
                <a:off x="7654" y="3862"/>
                <a:ext cx="554" cy="272"/>
              </a:xfrm>
              <a:custGeom>
                <a:rect b="b" l="l" r="r" t="t"/>
                <a:pathLst>
                  <a:path extrusionOk="0" h="54" w="108">
                    <a:moveTo>
                      <a:pt x="0" y="54"/>
                    </a:moveTo>
                    <a:lnTo>
                      <a:pt x="54" y="0"/>
                    </a:lnTo>
                    <a:lnTo>
                      <a:pt x="108" y="54"/>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81" name="Google Shape;2481;p154"/>
            <p:cNvSpPr txBox="1"/>
            <p:nvPr/>
          </p:nvSpPr>
          <p:spPr>
            <a:xfrm>
              <a:off x="1624" y="1327"/>
              <a:ext cx="562" cy="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 2</a:t>
              </a:r>
              <a:endParaRPr/>
            </a:p>
          </p:txBody>
        </p:sp>
      </p:grpSp>
      <p:grpSp>
        <p:nvGrpSpPr>
          <p:cNvPr id="2482" name="Google Shape;2482;p154"/>
          <p:cNvGrpSpPr/>
          <p:nvPr/>
        </p:nvGrpSpPr>
        <p:grpSpPr>
          <a:xfrm>
            <a:off x="7839082" y="3898896"/>
            <a:ext cx="892176" cy="833438"/>
            <a:chOff x="1675" y="1015"/>
            <a:chExt cx="562" cy="525"/>
          </a:xfrm>
        </p:grpSpPr>
        <p:grpSp>
          <p:nvGrpSpPr>
            <p:cNvPr id="2483" name="Google Shape;2483;p154"/>
            <p:cNvGrpSpPr/>
            <p:nvPr/>
          </p:nvGrpSpPr>
          <p:grpSpPr>
            <a:xfrm>
              <a:off x="1862" y="1015"/>
              <a:ext cx="265" cy="335"/>
              <a:chOff x="7654" y="3380"/>
              <a:chExt cx="554" cy="754"/>
            </a:xfrm>
          </p:grpSpPr>
          <p:sp>
            <p:nvSpPr>
              <p:cNvPr id="2484" name="Google Shape;2484;p154"/>
              <p:cNvSpPr/>
              <p:nvPr/>
            </p:nvSpPr>
            <p:spPr>
              <a:xfrm>
                <a:off x="7805" y="3380"/>
                <a:ext cx="253" cy="248"/>
              </a:xfrm>
              <a:prstGeom prst="ellipse">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85" name="Google Shape;2485;p154"/>
              <p:cNvCxnSpPr/>
              <p:nvPr/>
            </p:nvCxnSpPr>
            <p:spPr>
              <a:xfrm>
                <a:off x="7931" y="3630"/>
                <a:ext cx="1" cy="232"/>
              </a:xfrm>
              <a:prstGeom prst="straightConnector1">
                <a:avLst/>
              </a:prstGeom>
              <a:noFill/>
              <a:ln cap="flat" cmpd="sng" w="28575">
                <a:solidFill>
                  <a:schemeClr val="dk1"/>
                </a:solidFill>
                <a:prstDash val="solid"/>
                <a:round/>
                <a:headEnd len="med" w="med" type="none"/>
                <a:tailEnd len="med" w="med" type="none"/>
              </a:ln>
            </p:spPr>
          </p:cxnSp>
          <p:cxnSp>
            <p:nvCxnSpPr>
              <p:cNvPr id="2486" name="Google Shape;2486;p154"/>
              <p:cNvCxnSpPr/>
              <p:nvPr/>
            </p:nvCxnSpPr>
            <p:spPr>
              <a:xfrm>
                <a:off x="7731" y="3695"/>
                <a:ext cx="401" cy="1"/>
              </a:xfrm>
              <a:prstGeom prst="straightConnector1">
                <a:avLst/>
              </a:prstGeom>
              <a:noFill/>
              <a:ln cap="flat" cmpd="sng" w="28575">
                <a:solidFill>
                  <a:schemeClr val="dk1"/>
                </a:solidFill>
                <a:prstDash val="solid"/>
                <a:round/>
                <a:headEnd len="med" w="med" type="none"/>
                <a:tailEnd len="med" w="med" type="none"/>
              </a:ln>
            </p:spPr>
          </p:cxnSp>
          <p:sp>
            <p:nvSpPr>
              <p:cNvPr id="2487" name="Google Shape;2487;p154"/>
              <p:cNvSpPr/>
              <p:nvPr/>
            </p:nvSpPr>
            <p:spPr>
              <a:xfrm>
                <a:off x="7654" y="3862"/>
                <a:ext cx="554" cy="272"/>
              </a:xfrm>
              <a:custGeom>
                <a:rect b="b" l="l" r="r" t="t"/>
                <a:pathLst>
                  <a:path extrusionOk="0" h="54" w="108">
                    <a:moveTo>
                      <a:pt x="0" y="54"/>
                    </a:moveTo>
                    <a:lnTo>
                      <a:pt x="54" y="0"/>
                    </a:lnTo>
                    <a:lnTo>
                      <a:pt x="108" y="54"/>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88" name="Google Shape;2488;p154"/>
            <p:cNvSpPr txBox="1"/>
            <p:nvPr/>
          </p:nvSpPr>
          <p:spPr>
            <a:xfrm>
              <a:off x="1675" y="1327"/>
              <a:ext cx="562" cy="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 3</a:t>
              </a:r>
              <a:endParaRPr/>
            </a:p>
          </p:txBody>
        </p:sp>
      </p:grpSp>
      <p:cxnSp>
        <p:nvCxnSpPr>
          <p:cNvPr id="2489" name="Google Shape;2489;p154"/>
          <p:cNvCxnSpPr/>
          <p:nvPr/>
        </p:nvCxnSpPr>
        <p:spPr>
          <a:xfrm flipH="1" rot="10800000">
            <a:off x="1549406" y="2284271"/>
            <a:ext cx="3871800" cy="3078300"/>
          </a:xfrm>
          <a:prstGeom prst="curvedConnector3">
            <a:avLst>
              <a:gd fmla="val 50186" name="adj1"/>
            </a:avLst>
          </a:prstGeom>
          <a:noFill/>
          <a:ln cap="flat" cmpd="sng" w="28575">
            <a:solidFill>
              <a:schemeClr val="folHlink"/>
            </a:solidFill>
            <a:prstDash val="dash"/>
            <a:round/>
            <a:headEnd len="med" w="med" type="none"/>
            <a:tailEnd len="med" w="med" type="none"/>
          </a:ln>
        </p:spPr>
      </p:cxnSp>
      <p:cxnSp>
        <p:nvCxnSpPr>
          <p:cNvPr id="2490" name="Google Shape;2490;p154"/>
          <p:cNvCxnSpPr/>
          <p:nvPr/>
        </p:nvCxnSpPr>
        <p:spPr>
          <a:xfrm rot="-5400000">
            <a:off x="3809075" y="3615384"/>
            <a:ext cx="2114700" cy="1020900"/>
          </a:xfrm>
          <a:prstGeom prst="curvedConnector3">
            <a:avLst>
              <a:gd fmla="val 49996" name="adj1"/>
            </a:avLst>
          </a:prstGeom>
          <a:noFill/>
          <a:ln cap="flat" cmpd="sng" w="28575">
            <a:solidFill>
              <a:schemeClr val="folHlink"/>
            </a:solidFill>
            <a:prstDash val="dash"/>
            <a:round/>
            <a:headEnd len="med" w="med" type="none"/>
            <a:tailEnd len="med" w="med" type="none"/>
          </a:ln>
        </p:spPr>
      </p:cxnSp>
      <p:cxnSp>
        <p:nvCxnSpPr>
          <p:cNvPr id="2491" name="Google Shape;2491;p154"/>
          <p:cNvCxnSpPr/>
          <p:nvPr/>
        </p:nvCxnSpPr>
        <p:spPr>
          <a:xfrm flipH="1" rot="5400000">
            <a:off x="5984933" y="4333918"/>
            <a:ext cx="735000" cy="458700"/>
          </a:xfrm>
          <a:prstGeom prst="curvedConnector3">
            <a:avLst>
              <a:gd fmla="val 50001" name="adj1"/>
            </a:avLst>
          </a:prstGeom>
          <a:noFill/>
          <a:ln cap="flat" cmpd="sng" w="28575">
            <a:solidFill>
              <a:schemeClr val="folHlink"/>
            </a:solidFill>
            <a:prstDash val="dash"/>
            <a:round/>
            <a:headEnd len="med" w="med" type="none"/>
            <a:tailEnd len="med" w="med" type="none"/>
          </a:ln>
        </p:spPr>
      </p:cxnSp>
      <p:grpSp>
        <p:nvGrpSpPr>
          <p:cNvPr id="2492" name="Google Shape;2492;p154"/>
          <p:cNvGrpSpPr/>
          <p:nvPr/>
        </p:nvGrpSpPr>
        <p:grpSpPr>
          <a:xfrm>
            <a:off x="604844" y="4952995"/>
            <a:ext cx="2597155" cy="1625599"/>
            <a:chOff x="316" y="1722"/>
            <a:chExt cx="1636" cy="1024"/>
          </a:xfrm>
        </p:grpSpPr>
        <p:graphicFrame>
          <p:nvGraphicFramePr>
            <p:cNvPr id="2493" name="Google Shape;2493;p154"/>
            <p:cNvGraphicFramePr/>
            <p:nvPr/>
          </p:nvGraphicFramePr>
          <p:xfrm>
            <a:off x="563" y="1722"/>
            <a:ext cx="336" cy="432"/>
          </p:xfrm>
          <a:graphic>
            <a:graphicData uri="http://schemas.openxmlformats.org/presentationml/2006/ole">
              <mc:AlternateContent>
                <mc:Choice Requires="v">
                  <p:oleObj r:id="rId11" imgH="432" imgW="336" progId="" spid="_x0000_s4">
                    <p:embed/>
                  </p:oleObj>
                </mc:Choice>
                <mc:Fallback>
                  <p:oleObj r:id="rId12" imgH="432" imgW="336" progId="">
                    <p:embed/>
                    <p:pic>
                      <p:nvPicPr>
                        <p:cNvPr id="2493" name="Google Shape;2493;p154"/>
                        <p:cNvPicPr preferRelativeResize="0"/>
                        <p:nvPr/>
                      </p:nvPicPr>
                      <p:blipFill rotWithShape="1">
                        <a:blip r:embed="rId6">
                          <a:alphaModFix/>
                        </a:blip>
                        <a:srcRect b="0" l="0" r="0" t="0"/>
                        <a:stretch/>
                      </p:blipFill>
                      <p:spPr>
                        <a:xfrm>
                          <a:off x="563" y="1722"/>
                          <a:ext cx="336" cy="432"/>
                        </a:xfrm>
                        <a:prstGeom prst="rect">
                          <a:avLst/>
                        </a:prstGeom>
                        <a:noFill/>
                        <a:ln>
                          <a:noFill/>
                        </a:ln>
                      </p:spPr>
                    </p:pic>
                  </p:oleObj>
                </mc:Fallback>
              </mc:AlternateContent>
            </a:graphicData>
          </a:graphic>
        </p:graphicFrame>
        <p:sp>
          <p:nvSpPr>
            <p:cNvPr id="2494" name="Google Shape;2494;p154"/>
            <p:cNvSpPr/>
            <p:nvPr/>
          </p:nvSpPr>
          <p:spPr>
            <a:xfrm>
              <a:off x="316" y="2172"/>
              <a:ext cx="1636" cy="57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Case Description1</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General Description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Scenario</a:t>
              </a:r>
              <a:endParaRPr sz="1800" strike="sngStrike">
                <a:solidFill>
                  <a:schemeClr val="dk1"/>
                </a:solidFill>
                <a:latin typeface="Arial"/>
                <a:ea typeface="Arial"/>
                <a:cs typeface="Arial"/>
                <a:sym typeface="Arial"/>
              </a:endParaRPr>
            </a:p>
          </p:txBody>
        </p:sp>
      </p:grpSp>
      <p:sp>
        <p:nvSpPr>
          <p:cNvPr id="2495" name="Google Shape;2495;p154"/>
          <p:cNvSpPr/>
          <p:nvPr/>
        </p:nvSpPr>
        <p:spPr>
          <a:xfrm>
            <a:off x="5715008" y="1285860"/>
            <a:ext cx="926537" cy="357150"/>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System</a:t>
            </a:r>
            <a:endParaRPr/>
          </a:p>
        </p:txBody>
      </p:sp>
      <p:cxnSp>
        <p:nvCxnSpPr>
          <p:cNvPr id="2496" name="Google Shape;2496;p154"/>
          <p:cNvCxnSpPr/>
          <p:nvPr/>
        </p:nvCxnSpPr>
        <p:spPr>
          <a:xfrm flipH="1">
            <a:off x="6761169" y="2928933"/>
            <a:ext cx="1047750" cy="120650"/>
          </a:xfrm>
          <a:prstGeom prst="straightConnector1">
            <a:avLst/>
          </a:prstGeom>
          <a:noFill/>
          <a:ln cap="flat" cmpd="sng" w="28575">
            <a:solidFill>
              <a:schemeClr val="folHlink"/>
            </a:solidFill>
            <a:prstDash val="solid"/>
            <a:round/>
            <a:headEnd len="med" w="med" type="none"/>
            <a:tailEnd len="med" w="med" type="stealth"/>
          </a:ln>
        </p:spPr>
      </p:cxnSp>
      <p:cxnSp>
        <p:nvCxnSpPr>
          <p:cNvPr id="2497" name="Google Shape;2497;p154"/>
          <p:cNvCxnSpPr/>
          <p:nvPr/>
        </p:nvCxnSpPr>
        <p:spPr>
          <a:xfrm rot="10800000">
            <a:off x="6848481" y="3949696"/>
            <a:ext cx="1185863" cy="204787"/>
          </a:xfrm>
          <a:prstGeom prst="straightConnector1">
            <a:avLst/>
          </a:prstGeom>
          <a:noFill/>
          <a:ln cap="flat" cmpd="sng" w="28575">
            <a:solidFill>
              <a:schemeClr val="folHlink"/>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20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2000"/>
                                        <p:tgtEl>
                                          <p:spTgt spid="2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2000"/>
                                        <p:tgtEl>
                                          <p:spTgt spid="2453"/>
                                        </p:tgtEl>
                                      </p:cBhvr>
                                    </p:animEffect>
                                  </p:childTnLst>
                                </p:cTn>
                              </p:par>
                              <p:par>
                                <p:cTn fill="hold" nodeType="with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2000"/>
                                        <p:tgtEl>
                                          <p:spTgt spid="2454"/>
                                        </p:tgtEl>
                                      </p:cBhvr>
                                    </p:animEffect>
                                  </p:childTnLst>
                                </p:cTn>
                              </p:par>
                              <p:par>
                                <p:cTn fill="hold" nodeType="with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2000"/>
                                        <p:tgtEl>
                                          <p:spTgt spid="2455"/>
                                        </p:tgtEl>
                                      </p:cBhvr>
                                    </p:animEffect>
                                  </p:childTnLst>
                                </p:cTn>
                              </p:par>
                              <p:par>
                                <p:cTn fill="hold" nodeType="with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2000"/>
                                        <p:tgtEl>
                                          <p:spTgt spid="2456"/>
                                        </p:tgtEl>
                                      </p:cBhvr>
                                    </p:animEffect>
                                  </p:childTnLst>
                                </p:cTn>
                              </p:par>
                              <p:par>
                                <p:cTn fill="hold" nodeType="with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2000"/>
                                        <p:tgtEl>
                                          <p:spTgt spid="2466"/>
                                        </p:tgtEl>
                                      </p:cBhvr>
                                    </p:animEffect>
                                  </p:childTnLst>
                                </p:cTn>
                              </p:par>
                              <p:par>
                                <p:cTn fill="hold" nodeType="with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2000"/>
                                        <p:tgtEl>
                                          <p:spTgt spid="2473"/>
                                        </p:tgtEl>
                                      </p:cBhvr>
                                    </p:animEffect>
                                  </p:childTnLst>
                                </p:cTn>
                              </p:par>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20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2000"/>
                                        <p:tgtEl>
                                          <p:spTgt spid="2475"/>
                                        </p:tgtEl>
                                      </p:cBhvr>
                                    </p:animEffect>
                                  </p:childTnLst>
                                </p:cTn>
                              </p:par>
                              <p:par>
                                <p:cTn fill="hold" nodeType="with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2000"/>
                                        <p:tgtEl>
                                          <p:spTgt spid="2482"/>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2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2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2000"/>
                                        <p:tgtEl>
                                          <p:spTgt spid="2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2000"/>
                                        <p:tgtEl>
                                          <p:spTgt spid="2460"/>
                                        </p:tgtEl>
                                      </p:cBhvr>
                                    </p:animEffect>
                                  </p:childTnLst>
                                </p:cTn>
                              </p:par>
                              <p:par>
                                <p:cTn fill="hold" nodeType="with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2000"/>
                                        <p:tgtEl>
                                          <p:spTgt spid="2463"/>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2000"/>
                                        <p:tgtEl>
                                          <p:spTgt spid="2492"/>
                                        </p:tgtEl>
                                      </p:cBhvr>
                                    </p:animEffect>
                                  </p:childTnLst>
                                </p:cTn>
                              </p:par>
                              <p:par>
                                <p:cTn fill="hold" nodeType="with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2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20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2000"/>
                                        <p:tgtEl>
                                          <p:spTgt spid="2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15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Use Case Scenario – Activity Diagram</a:t>
            </a:r>
            <a:endParaRPr sz="3600"/>
          </a:p>
        </p:txBody>
      </p:sp>
      <p:graphicFrame>
        <p:nvGraphicFramePr>
          <p:cNvPr id="2504" name="Google Shape;2504;p155"/>
          <p:cNvGraphicFramePr/>
          <p:nvPr/>
        </p:nvGraphicFramePr>
        <p:xfrm>
          <a:off x="2271646" y="1600200"/>
          <a:ext cx="4600708" cy="4876800"/>
        </p:xfrm>
        <a:graphic>
          <a:graphicData uri="http://schemas.openxmlformats.org/presentationml/2006/ole">
            <mc:AlternateContent>
              <mc:Choice Requires="v">
                <p:oleObj r:id="rId4" imgH="4876800" imgW="4600708" progId="" spid="_x0000_s1">
                  <p:embed/>
                </p:oleObj>
              </mc:Choice>
              <mc:Fallback>
                <p:oleObj r:id="rId5" imgH="4876800" imgW="4600708" progId="">
                  <p:embed/>
                  <p:pic>
                    <p:nvPicPr>
                      <p:cNvPr id="2504" name="Google Shape;2504;p155"/>
                      <p:cNvPicPr preferRelativeResize="0"/>
                      <p:nvPr/>
                    </p:nvPicPr>
                    <p:blipFill rotWithShape="1">
                      <a:blip r:embed="rId6">
                        <a:alphaModFix/>
                      </a:blip>
                      <a:srcRect b="0" l="0" r="0" t="0"/>
                      <a:stretch/>
                    </p:blipFill>
                    <p:spPr>
                      <a:xfrm>
                        <a:off x="2271646" y="1600200"/>
                        <a:ext cx="4600708" cy="4876800"/>
                      </a:xfrm>
                      <a:prstGeom prst="rect">
                        <a:avLst/>
                      </a:prstGeom>
                      <a:noFill/>
                      <a:ln>
                        <a:noFill/>
                      </a:ln>
                    </p:spPr>
                  </p:pic>
                </p:oleObj>
              </mc:Fallback>
            </mc:AlternateContent>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Model - Basic Elements</a:t>
            </a:r>
            <a:endParaRPr/>
          </a:p>
        </p:txBody>
      </p:sp>
      <p:sp>
        <p:nvSpPr>
          <p:cNvPr id="2511" name="Google Shape;2511;p156"/>
          <p:cNvSpPr txBox="1"/>
          <p:nvPr>
            <p:ph idx="1" type="body"/>
          </p:nvPr>
        </p:nvSpPr>
        <p:spPr>
          <a:xfrm>
            <a:off x="457200" y="1600200"/>
            <a:ext cx="8229600" cy="4972072"/>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182880" lvl="0" marL="182880" rtl="0" algn="l">
              <a:spcBef>
                <a:spcPts val="480"/>
              </a:spcBef>
              <a:spcAft>
                <a:spcPts val="0"/>
              </a:spcAft>
              <a:buSzPts val="2040"/>
              <a:buChar char="•"/>
            </a:pPr>
            <a:r>
              <a:rPr lang="en-US"/>
              <a:t>The basic elements are</a:t>
            </a:r>
            <a:endParaRPr/>
          </a:p>
          <a:p>
            <a:pPr indent="-53339" lvl="0" marL="182880" rtl="0" algn="l">
              <a:spcBef>
                <a:spcPts val="480"/>
              </a:spcBef>
              <a:spcAft>
                <a:spcPts val="0"/>
              </a:spcAft>
              <a:buSzPts val="2040"/>
              <a:buNone/>
            </a:pPr>
            <a:r>
              <a:t/>
            </a:r>
            <a:endParaRPr/>
          </a:p>
          <a:p>
            <a:pPr indent="-182880" lvl="1" marL="457200" rtl="0" algn="l">
              <a:spcBef>
                <a:spcPts val="400"/>
              </a:spcBef>
              <a:spcAft>
                <a:spcPts val="0"/>
              </a:spcAft>
              <a:buSzPts val="1700"/>
              <a:buChar char="•"/>
            </a:pPr>
            <a:r>
              <a:rPr lang="en-US"/>
              <a:t>Actor – somebody or something that interacts with the system</a:t>
            </a:r>
            <a:endParaRPr/>
          </a:p>
          <a:p>
            <a:pPr indent="-74929" lvl="1" marL="457200" rtl="0" algn="l">
              <a:spcBef>
                <a:spcPts val="400"/>
              </a:spcBef>
              <a:spcAft>
                <a:spcPts val="0"/>
              </a:spcAft>
              <a:buSzPts val="1700"/>
              <a:buNone/>
            </a:pPr>
            <a:r>
              <a:t/>
            </a:r>
            <a:endParaRPr/>
          </a:p>
          <a:p>
            <a:pPr indent="-74929" lvl="1" marL="457200" rtl="0" algn="l">
              <a:spcBef>
                <a:spcPts val="400"/>
              </a:spcBef>
              <a:spcAft>
                <a:spcPts val="0"/>
              </a:spcAft>
              <a:buSzPts val="1700"/>
              <a:buNone/>
            </a:pPr>
            <a:r>
              <a:t/>
            </a:r>
            <a:endParaRPr/>
          </a:p>
          <a:p>
            <a:pPr indent="-81279" lvl="3" marL="1005839" rtl="0" algn="l">
              <a:spcBef>
                <a:spcPts val="320"/>
              </a:spcBef>
              <a:spcAft>
                <a:spcPts val="0"/>
              </a:spcAft>
              <a:buSzPts val="1600"/>
              <a:buNone/>
            </a:pPr>
            <a:r>
              <a:t/>
            </a:r>
            <a:endParaRPr/>
          </a:p>
          <a:p>
            <a:pPr indent="-81279" lvl="3" marL="1005839" rtl="0" algn="l">
              <a:spcBef>
                <a:spcPts val="320"/>
              </a:spcBef>
              <a:spcAft>
                <a:spcPts val="0"/>
              </a:spcAft>
              <a:buSzPts val="1600"/>
              <a:buNone/>
            </a:pPr>
            <a:r>
              <a:t/>
            </a:r>
            <a:endParaRPr/>
          </a:p>
          <a:p>
            <a:pPr indent="-81279" lvl="3" marL="1005839" rtl="0" algn="l">
              <a:spcBef>
                <a:spcPts val="320"/>
              </a:spcBef>
              <a:spcAft>
                <a:spcPts val="0"/>
              </a:spcAft>
              <a:buSzPts val="1600"/>
              <a:buNone/>
            </a:pPr>
            <a:r>
              <a:t/>
            </a:r>
            <a:endParaRPr/>
          </a:p>
        </p:txBody>
      </p:sp>
      <p:grpSp>
        <p:nvGrpSpPr>
          <p:cNvPr id="2512" name="Google Shape;2512;p156"/>
          <p:cNvGrpSpPr/>
          <p:nvPr/>
        </p:nvGrpSpPr>
        <p:grpSpPr>
          <a:xfrm>
            <a:off x="4129526" y="3915577"/>
            <a:ext cx="1285884" cy="1199009"/>
            <a:chOff x="4129526" y="3915577"/>
            <a:chExt cx="1285884" cy="1199009"/>
          </a:xfrm>
        </p:grpSpPr>
        <p:grpSp>
          <p:nvGrpSpPr>
            <p:cNvPr id="2513" name="Google Shape;2513;p156"/>
            <p:cNvGrpSpPr/>
            <p:nvPr/>
          </p:nvGrpSpPr>
          <p:grpSpPr>
            <a:xfrm>
              <a:off x="4168996" y="3915577"/>
              <a:ext cx="674688" cy="752475"/>
              <a:chOff x="1201" y="1082"/>
              <a:chExt cx="425" cy="474"/>
            </a:xfrm>
          </p:grpSpPr>
          <p:sp>
            <p:nvSpPr>
              <p:cNvPr id="2514" name="Google Shape;2514;p156"/>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5" name="Google Shape;2515;p156"/>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16" name="Google Shape;2516;p156"/>
              <p:cNvCxnSpPr/>
              <p:nvPr/>
            </p:nvCxnSpPr>
            <p:spPr>
              <a:xfrm>
                <a:off x="1278" y="1287"/>
                <a:ext cx="280" cy="1"/>
              </a:xfrm>
              <a:prstGeom prst="straightConnector1">
                <a:avLst/>
              </a:prstGeom>
              <a:solidFill>
                <a:schemeClr val="lt1"/>
              </a:solidFill>
              <a:ln cap="flat" cmpd="sng" w="26425">
                <a:solidFill>
                  <a:schemeClr val="dk1"/>
                </a:solidFill>
                <a:prstDash val="solid"/>
                <a:round/>
                <a:headEnd len="med" w="med" type="none"/>
                <a:tailEnd len="med" w="med" type="none"/>
              </a:ln>
            </p:spPr>
          </p:cxnSp>
          <p:sp>
            <p:nvSpPr>
              <p:cNvPr id="2517" name="Google Shape;2517;p156"/>
              <p:cNvSpPr/>
              <p:nvPr/>
            </p:nvSpPr>
            <p:spPr>
              <a:xfrm>
                <a:off x="1201" y="1244"/>
                <a:ext cx="213" cy="309"/>
              </a:xfrm>
              <a:custGeom>
                <a:rect b="b" l="l" r="r" t="t"/>
                <a:pathLst>
                  <a:path extrusionOk="0" h="309" w="213">
                    <a:moveTo>
                      <a:pt x="213" y="0"/>
                    </a:moveTo>
                    <a:lnTo>
                      <a:pt x="213" y="143"/>
                    </a:lnTo>
                    <a:lnTo>
                      <a:pt x="0" y="309"/>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18" name="Google Shape;2518;p156"/>
              <p:cNvCxnSpPr/>
              <p:nvPr/>
            </p:nvCxnSpPr>
            <p:spPr>
              <a:xfrm>
                <a:off x="1414" y="1383"/>
                <a:ext cx="212" cy="173"/>
              </a:xfrm>
              <a:prstGeom prst="straightConnector1">
                <a:avLst/>
              </a:prstGeom>
              <a:solidFill>
                <a:schemeClr val="lt1"/>
              </a:solidFill>
              <a:ln cap="flat" cmpd="sng" w="26425">
                <a:solidFill>
                  <a:schemeClr val="dk1"/>
                </a:solidFill>
                <a:prstDash val="solid"/>
                <a:round/>
                <a:headEnd len="med" w="med" type="none"/>
                <a:tailEnd len="med" w="med" type="none"/>
              </a:ln>
            </p:spPr>
          </p:cxnSp>
        </p:grpSp>
        <p:sp>
          <p:nvSpPr>
            <p:cNvPr id="2519" name="Google Shape;2519;p156"/>
            <p:cNvSpPr txBox="1"/>
            <p:nvPr/>
          </p:nvSpPr>
          <p:spPr>
            <a:xfrm>
              <a:off x="4129526" y="474525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Actor</a:t>
              </a:r>
              <a:endParaRPr b="1"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0"/>
                                        </p:tgtEl>
                                        <p:attrNameLst>
                                          <p:attrName>style.visibility</p:attrName>
                                        </p:attrNameLst>
                                      </p:cBhvr>
                                      <p:to>
                                        <p:strVal val="visible"/>
                                      </p:to>
                                    </p:set>
                                    <p:animEffect filter="fade" transition="in">
                                      <p:cBhvr>
                                        <p:cTn dur="2000"/>
                                        <p:tgtEl>
                                          <p:spTgt spid="2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15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Model - Basic Elements</a:t>
            </a:r>
            <a:endParaRPr/>
          </a:p>
        </p:txBody>
      </p:sp>
      <p:sp>
        <p:nvSpPr>
          <p:cNvPr id="2526" name="Google Shape;2526;p157"/>
          <p:cNvSpPr txBox="1"/>
          <p:nvPr>
            <p:ph idx="1" type="body"/>
          </p:nvPr>
        </p:nvSpPr>
        <p:spPr>
          <a:xfrm>
            <a:off x="457200" y="1600200"/>
            <a:ext cx="8229600" cy="497207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basic elements are</a:t>
            </a:r>
            <a:endParaRPr/>
          </a:p>
          <a:p>
            <a:pPr indent="-81279" lvl="3" marL="1005839" rtl="0" algn="l">
              <a:spcBef>
                <a:spcPts val="320"/>
              </a:spcBef>
              <a:spcAft>
                <a:spcPts val="0"/>
              </a:spcAft>
              <a:buSzPts val="1600"/>
              <a:buNone/>
            </a:pPr>
            <a:r>
              <a:t/>
            </a:r>
            <a:endParaRPr/>
          </a:p>
          <a:p>
            <a:pPr indent="-182880" lvl="1" marL="457200" rtl="0" algn="l">
              <a:spcBef>
                <a:spcPts val="400"/>
              </a:spcBef>
              <a:spcAft>
                <a:spcPts val="0"/>
              </a:spcAft>
              <a:buSzPts val="1700"/>
              <a:buChar char="•"/>
            </a:pPr>
            <a:r>
              <a:rPr lang="en-US"/>
              <a:t>Use case – represents the added value, that the system has for the particular actor</a:t>
            </a:r>
            <a:endParaRPr/>
          </a:p>
        </p:txBody>
      </p:sp>
      <p:sp>
        <p:nvSpPr>
          <p:cNvPr id="2527" name="Google Shape;2527;p157"/>
          <p:cNvSpPr/>
          <p:nvPr/>
        </p:nvSpPr>
        <p:spPr>
          <a:xfrm>
            <a:off x="5148064" y="3872259"/>
            <a:ext cx="2876834" cy="1042311"/>
          </a:xfrm>
          <a:prstGeom prst="ellipse">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 case</a:t>
            </a:r>
            <a:endParaRPr/>
          </a:p>
        </p:txBody>
      </p:sp>
      <p:grpSp>
        <p:nvGrpSpPr>
          <p:cNvPr id="2528" name="Google Shape;2528;p157"/>
          <p:cNvGrpSpPr/>
          <p:nvPr/>
        </p:nvGrpSpPr>
        <p:grpSpPr>
          <a:xfrm>
            <a:off x="2483768" y="3641510"/>
            <a:ext cx="1285884" cy="1199009"/>
            <a:chOff x="4129526" y="3915577"/>
            <a:chExt cx="1285884" cy="1199009"/>
          </a:xfrm>
        </p:grpSpPr>
        <p:grpSp>
          <p:nvGrpSpPr>
            <p:cNvPr id="2529" name="Google Shape;2529;p157"/>
            <p:cNvGrpSpPr/>
            <p:nvPr/>
          </p:nvGrpSpPr>
          <p:grpSpPr>
            <a:xfrm>
              <a:off x="4168996" y="3915577"/>
              <a:ext cx="674688" cy="752475"/>
              <a:chOff x="1201" y="1082"/>
              <a:chExt cx="425" cy="474"/>
            </a:xfrm>
          </p:grpSpPr>
          <p:sp>
            <p:nvSpPr>
              <p:cNvPr id="2530" name="Google Shape;2530;p157"/>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1" name="Google Shape;2531;p157"/>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32" name="Google Shape;2532;p157"/>
              <p:cNvCxnSpPr/>
              <p:nvPr/>
            </p:nvCxnSpPr>
            <p:spPr>
              <a:xfrm>
                <a:off x="1278" y="1287"/>
                <a:ext cx="280" cy="1"/>
              </a:xfrm>
              <a:prstGeom prst="straightConnector1">
                <a:avLst/>
              </a:prstGeom>
              <a:solidFill>
                <a:schemeClr val="lt1"/>
              </a:solidFill>
              <a:ln cap="flat" cmpd="sng" w="26425">
                <a:solidFill>
                  <a:schemeClr val="dk1"/>
                </a:solidFill>
                <a:prstDash val="solid"/>
                <a:round/>
                <a:headEnd len="med" w="med" type="none"/>
                <a:tailEnd len="med" w="med" type="none"/>
              </a:ln>
            </p:spPr>
          </p:cxnSp>
          <p:sp>
            <p:nvSpPr>
              <p:cNvPr id="2533" name="Google Shape;2533;p157"/>
              <p:cNvSpPr/>
              <p:nvPr/>
            </p:nvSpPr>
            <p:spPr>
              <a:xfrm>
                <a:off x="1201" y="1244"/>
                <a:ext cx="213" cy="309"/>
              </a:xfrm>
              <a:custGeom>
                <a:rect b="b" l="l" r="r" t="t"/>
                <a:pathLst>
                  <a:path extrusionOk="0" h="309" w="213">
                    <a:moveTo>
                      <a:pt x="213" y="0"/>
                    </a:moveTo>
                    <a:lnTo>
                      <a:pt x="213" y="143"/>
                    </a:lnTo>
                    <a:lnTo>
                      <a:pt x="0" y="309"/>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34" name="Google Shape;2534;p157"/>
              <p:cNvCxnSpPr/>
              <p:nvPr/>
            </p:nvCxnSpPr>
            <p:spPr>
              <a:xfrm>
                <a:off x="1414" y="1383"/>
                <a:ext cx="212" cy="173"/>
              </a:xfrm>
              <a:prstGeom prst="straightConnector1">
                <a:avLst/>
              </a:prstGeom>
              <a:solidFill>
                <a:schemeClr val="lt1"/>
              </a:solidFill>
              <a:ln cap="flat" cmpd="sng" w="26425">
                <a:solidFill>
                  <a:schemeClr val="dk1"/>
                </a:solidFill>
                <a:prstDash val="solid"/>
                <a:round/>
                <a:headEnd len="med" w="med" type="none"/>
                <a:tailEnd len="med" w="med" type="none"/>
              </a:ln>
            </p:spPr>
          </p:cxnSp>
        </p:grpSp>
        <p:sp>
          <p:nvSpPr>
            <p:cNvPr id="2535" name="Google Shape;2535;p157"/>
            <p:cNvSpPr txBox="1"/>
            <p:nvPr/>
          </p:nvSpPr>
          <p:spPr>
            <a:xfrm>
              <a:off x="4129526" y="474525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Actor</a:t>
              </a:r>
              <a:endParaRPr b="1" sz="1800">
                <a:solidFill>
                  <a:schemeClr val="dk1"/>
                </a:solidFill>
                <a:latin typeface="Arial"/>
                <a:ea typeface="Arial"/>
                <a:cs typeface="Arial"/>
                <a:sym typeface="Arial"/>
              </a:endParaRPr>
            </a:p>
          </p:txBody>
        </p:sp>
      </p:grpSp>
      <p:cxnSp>
        <p:nvCxnSpPr>
          <p:cNvPr id="2536" name="Google Shape;2536;p157"/>
          <p:cNvCxnSpPr>
            <a:stCxn id="2532" idx="1"/>
            <a:endCxn id="2527" idx="2"/>
          </p:cNvCxnSpPr>
          <p:nvPr/>
        </p:nvCxnSpPr>
        <p:spPr>
          <a:xfrm>
            <a:off x="3090064" y="3968614"/>
            <a:ext cx="2058000" cy="42480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2000"/>
                                        <p:tgtEl>
                                          <p:spTgt spid="2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xEl>
                                              <p:pRg end="0" st="0"/>
                                            </p:txEl>
                                          </p:spTgt>
                                        </p:tgtEl>
                                        <p:attrNameLst>
                                          <p:attrName>style.visibility</p:attrName>
                                        </p:attrNameLst>
                                      </p:cBhvr>
                                      <p:to>
                                        <p:strVal val="visible"/>
                                      </p:to>
                                    </p:set>
                                    <p:animEffect filter="fade" transition="in">
                                      <p:cBhvr>
                                        <p:cTn dur="2000"/>
                                        <p:tgtEl>
                                          <p:spTgt spid="2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xEl>
                                              <p:pRg end="1" st="1"/>
                                            </p:txEl>
                                          </p:spTgt>
                                        </p:tgtEl>
                                        <p:attrNameLst>
                                          <p:attrName>style.visibility</p:attrName>
                                        </p:attrNameLst>
                                      </p:cBhvr>
                                      <p:to>
                                        <p:strVal val="visible"/>
                                      </p:to>
                                    </p:set>
                                    <p:animEffect filter="fade" transition="in">
                                      <p:cBhvr>
                                        <p:cTn dur="2000"/>
                                        <p:tgtEl>
                                          <p:spTgt spid="2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xEl>
                                              <p:pRg end="2" st="2"/>
                                            </p:txEl>
                                          </p:spTgt>
                                        </p:tgtEl>
                                        <p:attrNameLst>
                                          <p:attrName>style.visibility</p:attrName>
                                        </p:attrNameLst>
                                      </p:cBhvr>
                                      <p:to>
                                        <p:strVal val="visible"/>
                                      </p:to>
                                    </p:set>
                                    <p:animEffect filter="fade" transition="in">
                                      <p:cBhvr>
                                        <p:cTn dur="2000"/>
                                        <p:tgtEl>
                                          <p:spTgt spid="25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2000"/>
                                        <p:tgtEl>
                                          <p:spTgt spid="2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5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Exactly Is Use Case? I</a:t>
            </a:r>
            <a:endParaRPr/>
          </a:p>
        </p:txBody>
      </p:sp>
      <p:sp>
        <p:nvSpPr>
          <p:cNvPr id="2543" name="Google Shape;2543;p15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53339" lvl="0" marL="182880" rtl="0" algn="l">
              <a:spcBef>
                <a:spcPts val="480"/>
              </a:spcBef>
              <a:spcAft>
                <a:spcPts val="0"/>
              </a:spcAft>
              <a:buSzPts val="2040"/>
              <a:buNone/>
            </a:pPr>
            <a:r>
              <a:t/>
            </a:r>
            <a:endParaRPr/>
          </a:p>
          <a:p>
            <a:pPr indent="-31750" lvl="0" marL="182880" rtl="0" algn="l">
              <a:spcBef>
                <a:spcPts val="560"/>
              </a:spcBef>
              <a:spcAft>
                <a:spcPts val="0"/>
              </a:spcAft>
              <a:buSzPts val="2380"/>
              <a:buNone/>
            </a:pPr>
            <a:r>
              <a:t/>
            </a:r>
            <a:endParaRPr sz="2800"/>
          </a:p>
          <a:p>
            <a:pPr indent="-182880" lvl="0" marL="182880" rtl="0" algn="l">
              <a:spcBef>
                <a:spcPts val="560"/>
              </a:spcBef>
              <a:spcAft>
                <a:spcPts val="0"/>
              </a:spcAft>
              <a:buSzPts val="2380"/>
              <a:buChar char="•"/>
            </a:pPr>
            <a:r>
              <a:rPr lang="en-US" sz="2800"/>
              <a:t>Use Case</a:t>
            </a:r>
            <a:endParaRPr sz="2800"/>
          </a:p>
          <a:p>
            <a:pPr indent="-182880" lvl="1" marL="457200" rtl="0" algn="l">
              <a:spcBef>
                <a:spcPts val="480"/>
              </a:spcBef>
              <a:spcAft>
                <a:spcPts val="0"/>
              </a:spcAft>
              <a:buSzPts val="2040"/>
              <a:buNone/>
            </a:pPr>
            <a:r>
              <a:rPr lang="en-US" sz="2400"/>
              <a:t>	defines the sequence of the actions performed by the system </a:t>
            </a:r>
            <a:r>
              <a:rPr lang="en-US" sz="2400" strike="sngStrike"/>
              <a:t>the</a:t>
            </a:r>
            <a:r>
              <a:rPr lang="en-US" sz="2400"/>
              <a:t> that has a visible result for the particular actor.</a:t>
            </a:r>
            <a:endParaRPr sz="2400"/>
          </a:p>
        </p:txBody>
      </p:sp>
      <p:sp>
        <p:nvSpPr>
          <p:cNvPr id="2544" name="Google Shape;2544;p158"/>
          <p:cNvSpPr/>
          <p:nvPr/>
        </p:nvSpPr>
        <p:spPr>
          <a:xfrm>
            <a:off x="3286116" y="1714488"/>
            <a:ext cx="2276475" cy="700087"/>
          </a:xfrm>
          <a:prstGeom prst="ellipse">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 Case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2000"/>
                                        <p:tgtEl>
                                          <p:spTgt spid="2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4"/>
                                        </p:tgtEl>
                                        <p:attrNameLst>
                                          <p:attrName>style.visibility</p:attrName>
                                        </p:attrNameLst>
                                      </p:cBhvr>
                                      <p:to>
                                        <p:strVal val="visible"/>
                                      </p:to>
                                    </p:set>
                                    <p:animEffect filter="fade" transition="in">
                                      <p:cBhvr>
                                        <p:cTn dur="2000"/>
                                        <p:tgtEl>
                                          <p:spTgt spid="2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a:t>
            </a:r>
            <a:endParaRPr/>
          </a:p>
        </p:txBody>
      </p:sp>
      <p:sp>
        <p:nvSpPr>
          <p:cNvPr id="261" name="Google Shape;261;p1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Computer programs and associated documentation such as requirements, design models and user manuals.</a:t>
            </a:r>
            <a:endParaRPr/>
          </a:p>
          <a:p>
            <a:pPr indent="-182880" lvl="0" marL="182880" rtl="0" algn="l">
              <a:lnSpc>
                <a:spcPct val="90000"/>
              </a:lnSpc>
              <a:spcBef>
                <a:spcPts val="480"/>
              </a:spcBef>
              <a:spcAft>
                <a:spcPts val="0"/>
              </a:spcAft>
              <a:buSzPts val="2040"/>
              <a:buChar char="•"/>
            </a:pPr>
            <a:r>
              <a:rPr lang="en-US" sz="2400"/>
              <a:t>Software products may be developed for a particular customer or may be developed for a general market.</a:t>
            </a:r>
            <a:endParaRPr/>
          </a:p>
          <a:p>
            <a:pPr indent="-182880" lvl="0" marL="182880" rtl="0" algn="l">
              <a:lnSpc>
                <a:spcPct val="90000"/>
              </a:lnSpc>
              <a:spcBef>
                <a:spcPts val="480"/>
              </a:spcBef>
              <a:spcAft>
                <a:spcPts val="0"/>
              </a:spcAft>
              <a:buSzPts val="2040"/>
              <a:buChar char="•"/>
            </a:pPr>
            <a:r>
              <a:rPr lang="en-US" sz="2400"/>
              <a:t>Software products may be</a:t>
            </a:r>
            <a:endParaRPr/>
          </a:p>
          <a:p>
            <a:pPr indent="-182880" lvl="1" marL="457200" rtl="0" algn="l">
              <a:lnSpc>
                <a:spcPct val="90000"/>
              </a:lnSpc>
              <a:spcBef>
                <a:spcPts val="400"/>
              </a:spcBef>
              <a:spcAft>
                <a:spcPts val="0"/>
              </a:spcAft>
              <a:buSzPts val="1700"/>
              <a:buChar char="•"/>
            </a:pPr>
            <a:r>
              <a:rPr lang="en-US" sz="2000"/>
              <a:t>Generic - developed to be sold to a range of different customers e.g. PC software such as Excel or Word.</a:t>
            </a:r>
            <a:endParaRPr/>
          </a:p>
          <a:p>
            <a:pPr indent="-182880" lvl="1" marL="457200" rtl="0" algn="l">
              <a:lnSpc>
                <a:spcPct val="90000"/>
              </a:lnSpc>
              <a:spcBef>
                <a:spcPts val="400"/>
              </a:spcBef>
              <a:spcAft>
                <a:spcPts val="0"/>
              </a:spcAft>
              <a:buSzPts val="1700"/>
              <a:buChar char="•"/>
            </a:pPr>
            <a:r>
              <a:rPr lang="en-US"/>
              <a:t>Custom-made (made to order) - </a:t>
            </a:r>
            <a:r>
              <a:rPr lang="en-US" sz="2000"/>
              <a:t>developed for a single customer according to their specification.</a:t>
            </a:r>
            <a:endParaRPr/>
          </a:p>
          <a:p>
            <a:pPr indent="-182880" lvl="0" marL="182880" rtl="0" algn="l">
              <a:lnSpc>
                <a:spcPct val="90000"/>
              </a:lnSpc>
              <a:spcBef>
                <a:spcPts val="480"/>
              </a:spcBef>
              <a:spcAft>
                <a:spcPts val="0"/>
              </a:spcAft>
              <a:buSzPts val="2040"/>
              <a:buChar char="•"/>
            </a:pPr>
            <a:r>
              <a:rPr lang="en-US" sz="2400"/>
              <a:t>New software can be created by developing new programs, configuring generic software systems or reusing existing software.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15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Exactly Is Use Case? II</a:t>
            </a:r>
            <a:endParaRPr/>
          </a:p>
        </p:txBody>
      </p:sp>
      <p:sp>
        <p:nvSpPr>
          <p:cNvPr id="2551" name="Google Shape;2551;p15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53339" lvl="0" marL="182880" rtl="0" algn="l">
              <a:spcBef>
                <a:spcPts val="480"/>
              </a:spcBef>
              <a:spcAft>
                <a:spcPts val="0"/>
              </a:spcAft>
              <a:buSzPts val="2040"/>
              <a:buNone/>
            </a:pPr>
            <a:r>
              <a:t/>
            </a:r>
            <a:endParaRPr/>
          </a:p>
          <a:p>
            <a:pPr indent="-31750" lvl="0" marL="182880" rtl="0" algn="l">
              <a:spcBef>
                <a:spcPts val="560"/>
              </a:spcBef>
              <a:spcAft>
                <a:spcPts val="0"/>
              </a:spcAft>
              <a:buSzPts val="2380"/>
              <a:buNone/>
            </a:pPr>
            <a:r>
              <a:t/>
            </a:r>
            <a:endParaRPr sz="2800"/>
          </a:p>
          <a:p>
            <a:pPr indent="-31750" lvl="0" marL="182880" rtl="0" algn="l">
              <a:spcBef>
                <a:spcPts val="560"/>
              </a:spcBef>
              <a:spcAft>
                <a:spcPts val="0"/>
              </a:spcAft>
              <a:buSzPts val="2380"/>
              <a:buNone/>
            </a:pPr>
            <a:r>
              <a:t/>
            </a:r>
            <a:endParaRPr sz="2800"/>
          </a:p>
          <a:p>
            <a:pPr indent="-31750" lvl="0" marL="182880" rtl="0" algn="l">
              <a:spcBef>
                <a:spcPts val="560"/>
              </a:spcBef>
              <a:spcAft>
                <a:spcPts val="0"/>
              </a:spcAft>
              <a:buSzPts val="2380"/>
              <a:buNone/>
            </a:pPr>
            <a:r>
              <a:t/>
            </a:r>
            <a:endParaRPr sz="2800"/>
          </a:p>
          <a:p>
            <a:pPr indent="-182880" lvl="0" marL="182880" rtl="0" algn="l">
              <a:spcBef>
                <a:spcPts val="560"/>
              </a:spcBef>
              <a:spcAft>
                <a:spcPts val="0"/>
              </a:spcAft>
              <a:buSzPts val="2380"/>
              <a:buChar char="•"/>
            </a:pPr>
            <a:r>
              <a:rPr lang="en-US" sz="2800"/>
              <a:t>Use Case</a:t>
            </a:r>
            <a:endParaRPr sz="2800"/>
          </a:p>
          <a:p>
            <a:pPr indent="-182880" lvl="1" marL="457200" rtl="0" algn="l">
              <a:spcBef>
                <a:spcPts val="480"/>
              </a:spcBef>
              <a:spcAft>
                <a:spcPts val="0"/>
              </a:spcAft>
              <a:buSzPts val="2040"/>
              <a:buNone/>
            </a:pPr>
            <a:r>
              <a:rPr lang="en-US" sz="2400"/>
              <a:t>	defines the sequence of the actions performed by the system that has a visible result for the particular actor.</a:t>
            </a:r>
            <a:endParaRPr sz="2400"/>
          </a:p>
        </p:txBody>
      </p:sp>
      <p:grpSp>
        <p:nvGrpSpPr>
          <p:cNvPr id="2552" name="Google Shape;2552;p159"/>
          <p:cNvGrpSpPr/>
          <p:nvPr/>
        </p:nvGrpSpPr>
        <p:grpSpPr>
          <a:xfrm>
            <a:off x="1822872" y="2003565"/>
            <a:ext cx="5541130" cy="1273060"/>
            <a:chOff x="2483768" y="3641510"/>
            <a:chExt cx="5541130" cy="1273060"/>
          </a:xfrm>
        </p:grpSpPr>
        <p:sp>
          <p:nvSpPr>
            <p:cNvPr id="2553" name="Google Shape;2553;p159"/>
            <p:cNvSpPr/>
            <p:nvPr/>
          </p:nvSpPr>
          <p:spPr>
            <a:xfrm>
              <a:off x="5148064" y="3872259"/>
              <a:ext cx="2876834" cy="1042311"/>
            </a:xfrm>
            <a:prstGeom prst="ellipse">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 case</a:t>
              </a:r>
              <a:endParaRPr/>
            </a:p>
          </p:txBody>
        </p:sp>
        <p:grpSp>
          <p:nvGrpSpPr>
            <p:cNvPr id="2554" name="Google Shape;2554;p159"/>
            <p:cNvGrpSpPr/>
            <p:nvPr/>
          </p:nvGrpSpPr>
          <p:grpSpPr>
            <a:xfrm>
              <a:off x="2483768" y="3641510"/>
              <a:ext cx="1285884" cy="1199009"/>
              <a:chOff x="4129526" y="3915577"/>
              <a:chExt cx="1285884" cy="1199009"/>
            </a:xfrm>
          </p:grpSpPr>
          <p:grpSp>
            <p:nvGrpSpPr>
              <p:cNvPr id="2555" name="Google Shape;2555;p159"/>
              <p:cNvGrpSpPr/>
              <p:nvPr/>
            </p:nvGrpSpPr>
            <p:grpSpPr>
              <a:xfrm>
                <a:off x="4168996" y="3915577"/>
                <a:ext cx="674688" cy="752475"/>
                <a:chOff x="1201" y="1082"/>
                <a:chExt cx="425" cy="474"/>
              </a:xfrm>
            </p:grpSpPr>
            <p:sp>
              <p:nvSpPr>
                <p:cNvPr id="2556" name="Google Shape;2556;p159"/>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solidFill>
                  <a:schemeClr val="lt1"/>
                </a:solid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7" name="Google Shape;2557;p159"/>
                <p:cNvSpPr/>
                <p:nvPr/>
              </p:nvSpPr>
              <p:spPr>
                <a:xfrm>
                  <a:off x="1317" y="1082"/>
                  <a:ext cx="203" cy="158"/>
                </a:xfrm>
                <a:custGeom>
                  <a:rect b="b" l="l" r="r" t="t"/>
                  <a:pathLst>
                    <a:path extrusionOk="0" h="158" w="203">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58" name="Google Shape;2558;p159"/>
                <p:cNvCxnSpPr/>
                <p:nvPr/>
              </p:nvCxnSpPr>
              <p:spPr>
                <a:xfrm>
                  <a:off x="1278" y="1287"/>
                  <a:ext cx="280" cy="1"/>
                </a:xfrm>
                <a:prstGeom prst="straightConnector1">
                  <a:avLst/>
                </a:prstGeom>
                <a:solidFill>
                  <a:schemeClr val="lt1"/>
                </a:solidFill>
                <a:ln cap="flat" cmpd="sng" w="26425">
                  <a:solidFill>
                    <a:schemeClr val="dk1"/>
                  </a:solidFill>
                  <a:prstDash val="solid"/>
                  <a:round/>
                  <a:headEnd len="med" w="med" type="none"/>
                  <a:tailEnd len="med" w="med" type="none"/>
                </a:ln>
              </p:spPr>
            </p:cxnSp>
            <p:sp>
              <p:nvSpPr>
                <p:cNvPr id="2559" name="Google Shape;2559;p159"/>
                <p:cNvSpPr/>
                <p:nvPr/>
              </p:nvSpPr>
              <p:spPr>
                <a:xfrm>
                  <a:off x="1201" y="1244"/>
                  <a:ext cx="213" cy="309"/>
                </a:xfrm>
                <a:custGeom>
                  <a:rect b="b" l="l" r="r" t="t"/>
                  <a:pathLst>
                    <a:path extrusionOk="0" h="309" w="213">
                      <a:moveTo>
                        <a:pt x="213" y="0"/>
                      </a:moveTo>
                      <a:lnTo>
                        <a:pt x="213" y="143"/>
                      </a:lnTo>
                      <a:lnTo>
                        <a:pt x="0" y="309"/>
                      </a:lnTo>
                    </a:path>
                  </a:pathLst>
                </a:custGeom>
                <a:solidFill>
                  <a:schemeClr val="lt1"/>
                </a:solidFill>
                <a:ln cap="flat" cmpd="sng" w="264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560" name="Google Shape;2560;p159"/>
                <p:cNvCxnSpPr/>
                <p:nvPr/>
              </p:nvCxnSpPr>
              <p:spPr>
                <a:xfrm>
                  <a:off x="1414" y="1383"/>
                  <a:ext cx="212" cy="173"/>
                </a:xfrm>
                <a:prstGeom prst="straightConnector1">
                  <a:avLst/>
                </a:prstGeom>
                <a:solidFill>
                  <a:schemeClr val="lt1"/>
                </a:solidFill>
                <a:ln cap="flat" cmpd="sng" w="26425">
                  <a:solidFill>
                    <a:schemeClr val="dk1"/>
                  </a:solidFill>
                  <a:prstDash val="solid"/>
                  <a:round/>
                  <a:headEnd len="med" w="med" type="none"/>
                  <a:tailEnd len="med" w="med" type="none"/>
                </a:ln>
              </p:spPr>
            </p:cxnSp>
          </p:grpSp>
          <p:sp>
            <p:nvSpPr>
              <p:cNvPr id="2561" name="Google Shape;2561;p159"/>
              <p:cNvSpPr txBox="1"/>
              <p:nvPr/>
            </p:nvSpPr>
            <p:spPr>
              <a:xfrm>
                <a:off x="4129526" y="474525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Actor</a:t>
                </a:r>
                <a:endParaRPr b="1" sz="1800">
                  <a:solidFill>
                    <a:schemeClr val="dk1"/>
                  </a:solidFill>
                  <a:latin typeface="Arial"/>
                  <a:ea typeface="Arial"/>
                  <a:cs typeface="Arial"/>
                  <a:sym typeface="Arial"/>
                </a:endParaRPr>
              </a:p>
            </p:txBody>
          </p:sp>
        </p:grpSp>
        <p:cxnSp>
          <p:nvCxnSpPr>
            <p:cNvPr id="2562" name="Google Shape;2562;p159"/>
            <p:cNvCxnSpPr>
              <a:stCxn id="2558" idx="1"/>
              <a:endCxn id="2553" idx="2"/>
            </p:cNvCxnSpPr>
            <p:nvPr/>
          </p:nvCxnSpPr>
          <p:spPr>
            <a:xfrm>
              <a:off x="3090064" y="3968614"/>
              <a:ext cx="2058000" cy="424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2000"/>
                                        <p:tgtEl>
                                          <p:spTgt spid="2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16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Benefits of Use Cases I</a:t>
            </a:r>
            <a:endParaRPr/>
          </a:p>
        </p:txBody>
      </p:sp>
      <p:sp>
        <p:nvSpPr>
          <p:cNvPr id="2569" name="Google Shape;2569;p16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182880" lvl="0" marL="182880" rtl="0" algn="l">
              <a:spcBef>
                <a:spcPts val="480"/>
              </a:spcBef>
              <a:spcAft>
                <a:spcPts val="0"/>
              </a:spcAft>
              <a:buSzPts val="2040"/>
              <a:buChar char="•"/>
            </a:pPr>
            <a:r>
              <a:rPr lang="en-US"/>
              <a:t>They represent the meaning of particular use cases</a:t>
            </a:r>
            <a:endParaRPr/>
          </a:p>
          <a:p>
            <a:pPr indent="-53340" lvl="1" marL="457200" rtl="0" algn="l">
              <a:spcBef>
                <a:spcPts val="480"/>
              </a:spcBef>
              <a:spcAft>
                <a:spcPts val="0"/>
              </a:spcAft>
              <a:buSzPts val="2040"/>
              <a:buNone/>
            </a:pPr>
            <a:r>
              <a:t/>
            </a:r>
            <a:endParaRPr sz="2400"/>
          </a:p>
          <a:p>
            <a:pPr indent="-182880" lvl="1" marL="457200" rtl="0" algn="l">
              <a:spcBef>
                <a:spcPts val="480"/>
              </a:spcBef>
              <a:spcAft>
                <a:spcPts val="0"/>
              </a:spcAft>
              <a:buSzPts val="2040"/>
              <a:buChar char="•"/>
            </a:pPr>
            <a:r>
              <a:rPr lang="en-US" sz="2400"/>
              <a:t>Describe requirements of the system in a logical order</a:t>
            </a:r>
            <a:endParaRPr/>
          </a:p>
          <a:p>
            <a:pPr indent="-182880" lvl="1" marL="457200" rtl="0" algn="l">
              <a:spcBef>
                <a:spcPts val="480"/>
              </a:spcBef>
              <a:spcAft>
                <a:spcPts val="0"/>
              </a:spcAft>
              <a:buSzPts val="2040"/>
              <a:buChar char="•"/>
            </a:pPr>
            <a:r>
              <a:rPr lang="en-US" sz="2400"/>
              <a:t>Describe why the system is important</a:t>
            </a:r>
            <a:endParaRPr/>
          </a:p>
          <a:p>
            <a:pPr indent="-182880" lvl="1" marL="457200" rtl="0" algn="l">
              <a:spcBef>
                <a:spcPts val="480"/>
              </a:spcBef>
              <a:spcAft>
                <a:spcPts val="0"/>
              </a:spcAft>
              <a:buSzPts val="2040"/>
              <a:buChar char="•"/>
            </a:pPr>
            <a:r>
              <a:rPr lang="en-US" sz="2400"/>
              <a:t>Help to identify all requirement of the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2000"/>
                                        <p:tgtEl>
                                          <p:spTgt spid="2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1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Benefits of Use Cases II</a:t>
            </a:r>
            <a:endParaRPr/>
          </a:p>
        </p:txBody>
      </p:sp>
      <p:sp>
        <p:nvSpPr>
          <p:cNvPr id="2576" name="Google Shape;2576;p16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They are easy to understand</a:t>
            </a:r>
            <a:endParaRPr/>
          </a:p>
          <a:p>
            <a:pPr indent="-53339" lvl="0" marL="182880" rtl="0" algn="l">
              <a:spcBef>
                <a:spcPts val="480"/>
              </a:spcBef>
              <a:spcAft>
                <a:spcPts val="0"/>
              </a:spcAft>
              <a:buSzPts val="2040"/>
              <a:buNone/>
            </a:pPr>
            <a:r>
              <a:t/>
            </a:r>
            <a:endParaRPr/>
          </a:p>
          <a:p>
            <a:pPr indent="-182880" lvl="1" marL="457200" rtl="0" algn="l">
              <a:spcBef>
                <a:spcPts val="480"/>
              </a:spcBef>
              <a:spcAft>
                <a:spcPts val="0"/>
              </a:spcAft>
              <a:buSzPts val="2040"/>
              <a:buChar char="•"/>
            </a:pPr>
            <a:r>
              <a:rPr lang="en-US" sz="2400"/>
              <a:t>Use a terminology that is understandable to the customers and users</a:t>
            </a:r>
            <a:endParaRPr/>
          </a:p>
          <a:p>
            <a:pPr indent="-182880" lvl="1" marL="457200" rtl="0" algn="l">
              <a:spcBef>
                <a:spcPts val="480"/>
              </a:spcBef>
              <a:spcAft>
                <a:spcPts val="0"/>
              </a:spcAft>
              <a:buSzPts val="2040"/>
              <a:buChar char="•"/>
            </a:pPr>
            <a:r>
              <a:rPr lang="en-US" sz="2400"/>
              <a:t>Describe the usage of the system</a:t>
            </a:r>
            <a:endParaRPr/>
          </a:p>
          <a:p>
            <a:pPr indent="-182880" lvl="1" marL="457200" rtl="0" algn="l">
              <a:spcBef>
                <a:spcPts val="480"/>
              </a:spcBef>
              <a:spcAft>
                <a:spcPts val="0"/>
              </a:spcAft>
              <a:buSzPts val="2040"/>
              <a:buChar char="•"/>
            </a:pPr>
            <a:r>
              <a:rPr lang="en-US" sz="2400"/>
              <a:t>Verify the understanding of the customer needs</a:t>
            </a:r>
            <a:endParaRPr/>
          </a:p>
          <a:p>
            <a:pPr indent="-53340" lvl="1" marL="457200" rtl="0" algn="l">
              <a:spcBef>
                <a:spcPts val="480"/>
              </a:spcBef>
              <a:spcAft>
                <a:spcPts val="0"/>
              </a:spcAft>
              <a:buSzPts val="2040"/>
              <a:buNone/>
            </a:pPr>
            <a:r>
              <a:t/>
            </a:r>
            <a:endParaRPr sz="2400"/>
          </a:p>
          <a:p>
            <a:pPr indent="-182880" lvl="0" marL="182880" rtl="0" algn="l">
              <a:spcBef>
                <a:spcPts val="480"/>
              </a:spcBef>
              <a:spcAft>
                <a:spcPts val="0"/>
              </a:spcAft>
              <a:buSzPts val="2040"/>
              <a:buChar char="•"/>
            </a:pPr>
            <a:r>
              <a:rPr lang="en-US"/>
              <a:t>Help to make a deal with the customer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2000"/>
                                        <p:tgtEl>
                                          <p:spTgt spid="2575"/>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0" st="0"/>
                                            </p:txEl>
                                          </p:spTgt>
                                        </p:tgtEl>
                                        <p:attrNameLst>
                                          <p:attrName>style.visibility</p:attrName>
                                        </p:attrNameLst>
                                      </p:cBhvr>
                                      <p:to>
                                        <p:strVal val="visible"/>
                                      </p:to>
                                    </p:set>
                                    <p:animEffect filter="fade" transition="in">
                                      <p:cBhvr>
                                        <p:cTn dur="2000"/>
                                        <p:tgtEl>
                                          <p:spTgt spid="25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1" st="1"/>
                                            </p:txEl>
                                          </p:spTgt>
                                        </p:tgtEl>
                                        <p:attrNameLst>
                                          <p:attrName>style.visibility</p:attrName>
                                        </p:attrNameLst>
                                      </p:cBhvr>
                                      <p:to>
                                        <p:strVal val="visible"/>
                                      </p:to>
                                    </p:set>
                                    <p:animEffect filter="fade" transition="in">
                                      <p:cBhvr>
                                        <p:cTn dur="2000"/>
                                        <p:tgtEl>
                                          <p:spTgt spid="25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2" st="2"/>
                                            </p:txEl>
                                          </p:spTgt>
                                        </p:tgtEl>
                                        <p:attrNameLst>
                                          <p:attrName>style.visibility</p:attrName>
                                        </p:attrNameLst>
                                      </p:cBhvr>
                                      <p:to>
                                        <p:strVal val="visible"/>
                                      </p:to>
                                    </p:set>
                                    <p:animEffect filter="fade" transition="in">
                                      <p:cBhvr>
                                        <p:cTn dur="2000"/>
                                        <p:tgtEl>
                                          <p:spTgt spid="25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3" st="3"/>
                                            </p:txEl>
                                          </p:spTgt>
                                        </p:tgtEl>
                                        <p:attrNameLst>
                                          <p:attrName>style.visibility</p:attrName>
                                        </p:attrNameLst>
                                      </p:cBhvr>
                                      <p:to>
                                        <p:strVal val="visible"/>
                                      </p:to>
                                    </p:set>
                                    <p:animEffect filter="fade" transition="in">
                                      <p:cBhvr>
                                        <p:cTn dur="2000"/>
                                        <p:tgtEl>
                                          <p:spTgt spid="25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4" st="4"/>
                                            </p:txEl>
                                          </p:spTgt>
                                        </p:tgtEl>
                                        <p:attrNameLst>
                                          <p:attrName>style.visibility</p:attrName>
                                        </p:attrNameLst>
                                      </p:cBhvr>
                                      <p:to>
                                        <p:strVal val="visible"/>
                                      </p:to>
                                    </p:set>
                                    <p:animEffect filter="fade" transition="in">
                                      <p:cBhvr>
                                        <p:cTn dur="2000"/>
                                        <p:tgtEl>
                                          <p:spTgt spid="25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5" st="5"/>
                                            </p:txEl>
                                          </p:spTgt>
                                        </p:tgtEl>
                                        <p:attrNameLst>
                                          <p:attrName>style.visibility</p:attrName>
                                        </p:attrNameLst>
                                      </p:cBhvr>
                                      <p:to>
                                        <p:strVal val="visible"/>
                                      </p:to>
                                    </p:set>
                                    <p:animEffect filter="fade" transition="in">
                                      <p:cBhvr>
                                        <p:cTn dur="2000"/>
                                        <p:tgtEl>
                                          <p:spTgt spid="25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76">
                                            <p:txEl>
                                              <p:pRg end="6" st="6"/>
                                            </p:txEl>
                                          </p:spTgt>
                                        </p:tgtEl>
                                        <p:attrNameLst>
                                          <p:attrName>style.visibility</p:attrName>
                                        </p:attrNameLst>
                                      </p:cBhvr>
                                      <p:to>
                                        <p:strVal val="visible"/>
                                      </p:to>
                                    </p:set>
                                    <p:animEffect filter="fade" transition="in">
                                      <p:cBhvr>
                                        <p:cTn dur="2000"/>
                                        <p:tgtEl>
                                          <p:spTgt spid="25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6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Lifecycle I</a:t>
            </a:r>
            <a:endParaRPr/>
          </a:p>
        </p:txBody>
      </p:sp>
      <p:cxnSp>
        <p:nvCxnSpPr>
          <p:cNvPr id="2583" name="Google Shape;2583;p162"/>
          <p:cNvCxnSpPr/>
          <p:nvPr/>
        </p:nvCxnSpPr>
        <p:spPr>
          <a:xfrm>
            <a:off x="1235835" y="3366676"/>
            <a:ext cx="0" cy="558800"/>
          </a:xfrm>
          <a:prstGeom prst="straightConnector1">
            <a:avLst/>
          </a:prstGeom>
          <a:noFill/>
          <a:ln cap="flat" cmpd="sng" w="19050">
            <a:solidFill>
              <a:schemeClr val="accent1"/>
            </a:solidFill>
            <a:prstDash val="solid"/>
            <a:round/>
            <a:headEnd len="med" w="med" type="none"/>
            <a:tailEnd len="med" w="med" type="stealth"/>
          </a:ln>
        </p:spPr>
      </p:cxnSp>
      <p:sp>
        <p:nvSpPr>
          <p:cNvPr id="2584" name="Google Shape;2584;p162"/>
          <p:cNvSpPr/>
          <p:nvPr/>
        </p:nvSpPr>
        <p:spPr>
          <a:xfrm>
            <a:off x="459548" y="2987264"/>
            <a:ext cx="1508125" cy="511133"/>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Discovery</a:t>
            </a:r>
            <a:endParaRPr/>
          </a:p>
        </p:txBody>
      </p:sp>
      <p:cxnSp>
        <p:nvCxnSpPr>
          <p:cNvPr id="2585" name="Google Shape;2585;p162"/>
          <p:cNvCxnSpPr/>
          <p:nvPr/>
        </p:nvCxnSpPr>
        <p:spPr>
          <a:xfrm>
            <a:off x="1248535" y="4535076"/>
            <a:ext cx="0" cy="787400"/>
          </a:xfrm>
          <a:prstGeom prst="straightConnector1">
            <a:avLst/>
          </a:prstGeom>
          <a:noFill/>
          <a:ln cap="flat" cmpd="sng" w="19050">
            <a:solidFill>
              <a:schemeClr val="accent1"/>
            </a:solidFill>
            <a:prstDash val="solid"/>
            <a:round/>
            <a:headEnd len="med" w="med" type="none"/>
            <a:tailEnd len="med" w="med" type="stealth"/>
          </a:ln>
        </p:spPr>
      </p:cxnSp>
      <p:cxnSp>
        <p:nvCxnSpPr>
          <p:cNvPr id="2586" name="Google Shape;2586;p162"/>
          <p:cNvCxnSpPr/>
          <p:nvPr/>
        </p:nvCxnSpPr>
        <p:spPr>
          <a:xfrm>
            <a:off x="1223135" y="2668176"/>
            <a:ext cx="0" cy="279400"/>
          </a:xfrm>
          <a:prstGeom prst="straightConnector1">
            <a:avLst/>
          </a:prstGeom>
          <a:noFill/>
          <a:ln cap="flat" cmpd="sng" w="19050">
            <a:solidFill>
              <a:schemeClr val="accent1"/>
            </a:solidFill>
            <a:prstDash val="solid"/>
            <a:round/>
            <a:headEnd len="med" w="med" type="none"/>
            <a:tailEnd len="med" w="med" type="stealth"/>
          </a:ln>
        </p:spPr>
      </p:cxnSp>
      <p:sp>
        <p:nvSpPr>
          <p:cNvPr id="2587" name="Google Shape;2587;p162"/>
          <p:cNvSpPr/>
          <p:nvPr/>
        </p:nvSpPr>
        <p:spPr>
          <a:xfrm>
            <a:off x="442085" y="3995819"/>
            <a:ext cx="1543050" cy="677136"/>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lnSpc>
                <a:spcPct val="75000"/>
              </a:lnSpc>
              <a:spcBef>
                <a:spcPts val="0"/>
              </a:spcBef>
              <a:spcAft>
                <a:spcPts val="0"/>
              </a:spcAft>
              <a:buNone/>
            </a:pPr>
            <a:r>
              <a:rPr lang="en-US" sz="1800">
                <a:solidFill>
                  <a:schemeClr val="dk1"/>
                </a:solidFill>
                <a:latin typeface="Arial"/>
                <a:ea typeface="Arial"/>
                <a:cs typeface="Arial"/>
                <a:sym typeface="Arial"/>
              </a:rPr>
              <a:t>Brief Description</a:t>
            </a:r>
            <a:endParaRPr sz="1800">
              <a:solidFill>
                <a:schemeClr val="dk1"/>
              </a:solidFill>
              <a:latin typeface="Arial"/>
              <a:ea typeface="Arial"/>
              <a:cs typeface="Arial"/>
              <a:sym typeface="Arial"/>
            </a:endParaRPr>
          </a:p>
        </p:txBody>
      </p:sp>
      <p:sp>
        <p:nvSpPr>
          <p:cNvPr id="2588" name="Google Shape;2588;p162"/>
          <p:cNvSpPr/>
          <p:nvPr/>
        </p:nvSpPr>
        <p:spPr>
          <a:xfrm>
            <a:off x="2678430" y="2853872"/>
            <a:ext cx="2608262" cy="644525"/>
          </a:xfrm>
          <a:custGeom>
            <a:rect b="b" l="l" r="r" t="t"/>
            <a:pathLst>
              <a:path extrusionOk="0" h="366" w="1043">
                <a:moveTo>
                  <a:pt x="520" y="0"/>
                </a:moveTo>
                <a:lnTo>
                  <a:pt x="549" y="0"/>
                </a:lnTo>
                <a:lnTo>
                  <a:pt x="574" y="0"/>
                </a:lnTo>
                <a:lnTo>
                  <a:pt x="599" y="4"/>
                </a:lnTo>
                <a:lnTo>
                  <a:pt x="624" y="4"/>
                </a:lnTo>
                <a:lnTo>
                  <a:pt x="649" y="7"/>
                </a:lnTo>
                <a:lnTo>
                  <a:pt x="675" y="7"/>
                </a:lnTo>
                <a:lnTo>
                  <a:pt x="700" y="11"/>
                </a:lnTo>
                <a:lnTo>
                  <a:pt x="725" y="14"/>
                </a:lnTo>
                <a:lnTo>
                  <a:pt x="746" y="18"/>
                </a:lnTo>
                <a:lnTo>
                  <a:pt x="767" y="22"/>
                </a:lnTo>
                <a:lnTo>
                  <a:pt x="792" y="25"/>
                </a:lnTo>
                <a:lnTo>
                  <a:pt x="813" y="33"/>
                </a:lnTo>
                <a:lnTo>
                  <a:pt x="834" y="36"/>
                </a:lnTo>
                <a:lnTo>
                  <a:pt x="851" y="43"/>
                </a:lnTo>
                <a:lnTo>
                  <a:pt x="871" y="47"/>
                </a:lnTo>
                <a:lnTo>
                  <a:pt x="888" y="54"/>
                </a:lnTo>
                <a:lnTo>
                  <a:pt x="905" y="62"/>
                </a:lnTo>
                <a:lnTo>
                  <a:pt x="922" y="65"/>
                </a:lnTo>
                <a:lnTo>
                  <a:pt x="939" y="73"/>
                </a:lnTo>
                <a:lnTo>
                  <a:pt x="951" y="80"/>
                </a:lnTo>
                <a:lnTo>
                  <a:pt x="964" y="87"/>
                </a:lnTo>
                <a:lnTo>
                  <a:pt x="976" y="94"/>
                </a:lnTo>
                <a:lnTo>
                  <a:pt x="989" y="105"/>
                </a:lnTo>
                <a:lnTo>
                  <a:pt x="1001" y="112"/>
                </a:lnTo>
                <a:lnTo>
                  <a:pt x="1010" y="120"/>
                </a:lnTo>
                <a:lnTo>
                  <a:pt x="1018" y="127"/>
                </a:lnTo>
                <a:lnTo>
                  <a:pt x="1026" y="138"/>
                </a:lnTo>
                <a:lnTo>
                  <a:pt x="1031" y="145"/>
                </a:lnTo>
                <a:lnTo>
                  <a:pt x="1035" y="156"/>
                </a:lnTo>
                <a:lnTo>
                  <a:pt x="1039" y="163"/>
                </a:lnTo>
                <a:lnTo>
                  <a:pt x="1039" y="174"/>
                </a:lnTo>
                <a:lnTo>
                  <a:pt x="1043" y="181"/>
                </a:lnTo>
                <a:lnTo>
                  <a:pt x="1039" y="192"/>
                </a:lnTo>
                <a:lnTo>
                  <a:pt x="1039" y="200"/>
                </a:lnTo>
                <a:lnTo>
                  <a:pt x="1035" y="210"/>
                </a:lnTo>
                <a:lnTo>
                  <a:pt x="1031" y="218"/>
                </a:lnTo>
                <a:lnTo>
                  <a:pt x="1026" y="229"/>
                </a:lnTo>
                <a:lnTo>
                  <a:pt x="1018" y="236"/>
                </a:lnTo>
                <a:lnTo>
                  <a:pt x="1010" y="247"/>
                </a:lnTo>
                <a:lnTo>
                  <a:pt x="1001" y="254"/>
                </a:lnTo>
                <a:lnTo>
                  <a:pt x="989" y="261"/>
                </a:lnTo>
                <a:lnTo>
                  <a:pt x="976" y="268"/>
                </a:lnTo>
                <a:lnTo>
                  <a:pt x="964" y="276"/>
                </a:lnTo>
                <a:lnTo>
                  <a:pt x="951" y="283"/>
                </a:lnTo>
                <a:lnTo>
                  <a:pt x="939" y="290"/>
                </a:lnTo>
                <a:lnTo>
                  <a:pt x="922" y="298"/>
                </a:lnTo>
                <a:lnTo>
                  <a:pt x="905" y="305"/>
                </a:lnTo>
                <a:lnTo>
                  <a:pt x="888" y="312"/>
                </a:lnTo>
                <a:lnTo>
                  <a:pt x="871" y="316"/>
                </a:lnTo>
                <a:lnTo>
                  <a:pt x="851" y="323"/>
                </a:lnTo>
                <a:lnTo>
                  <a:pt x="834" y="330"/>
                </a:lnTo>
                <a:lnTo>
                  <a:pt x="813" y="334"/>
                </a:lnTo>
                <a:lnTo>
                  <a:pt x="792" y="337"/>
                </a:lnTo>
                <a:lnTo>
                  <a:pt x="767" y="341"/>
                </a:lnTo>
                <a:lnTo>
                  <a:pt x="746" y="348"/>
                </a:lnTo>
                <a:lnTo>
                  <a:pt x="725" y="352"/>
                </a:lnTo>
                <a:lnTo>
                  <a:pt x="700" y="352"/>
                </a:lnTo>
                <a:lnTo>
                  <a:pt x="675" y="356"/>
                </a:lnTo>
                <a:lnTo>
                  <a:pt x="649" y="359"/>
                </a:lnTo>
                <a:lnTo>
                  <a:pt x="624" y="359"/>
                </a:lnTo>
                <a:lnTo>
                  <a:pt x="599" y="363"/>
                </a:lnTo>
                <a:lnTo>
                  <a:pt x="574" y="363"/>
                </a:lnTo>
                <a:lnTo>
                  <a:pt x="549" y="363"/>
                </a:lnTo>
                <a:lnTo>
                  <a:pt x="520" y="366"/>
                </a:lnTo>
                <a:lnTo>
                  <a:pt x="494" y="363"/>
                </a:lnTo>
                <a:lnTo>
                  <a:pt x="469" y="363"/>
                </a:lnTo>
                <a:lnTo>
                  <a:pt x="440" y="363"/>
                </a:lnTo>
                <a:lnTo>
                  <a:pt x="415" y="359"/>
                </a:lnTo>
                <a:lnTo>
                  <a:pt x="390" y="359"/>
                </a:lnTo>
                <a:lnTo>
                  <a:pt x="365" y="356"/>
                </a:lnTo>
                <a:lnTo>
                  <a:pt x="344" y="352"/>
                </a:lnTo>
                <a:lnTo>
                  <a:pt x="318" y="352"/>
                </a:lnTo>
                <a:lnTo>
                  <a:pt x="298" y="348"/>
                </a:lnTo>
                <a:lnTo>
                  <a:pt x="272" y="341"/>
                </a:lnTo>
                <a:lnTo>
                  <a:pt x="251" y="337"/>
                </a:lnTo>
                <a:lnTo>
                  <a:pt x="231" y="334"/>
                </a:lnTo>
                <a:lnTo>
                  <a:pt x="210" y="330"/>
                </a:lnTo>
                <a:lnTo>
                  <a:pt x="189" y="323"/>
                </a:lnTo>
                <a:lnTo>
                  <a:pt x="172" y="316"/>
                </a:lnTo>
                <a:lnTo>
                  <a:pt x="155" y="312"/>
                </a:lnTo>
                <a:lnTo>
                  <a:pt x="138" y="305"/>
                </a:lnTo>
                <a:lnTo>
                  <a:pt x="122" y="298"/>
                </a:lnTo>
                <a:lnTo>
                  <a:pt x="105" y="290"/>
                </a:lnTo>
                <a:lnTo>
                  <a:pt x="88" y="283"/>
                </a:lnTo>
                <a:lnTo>
                  <a:pt x="75" y="276"/>
                </a:lnTo>
                <a:lnTo>
                  <a:pt x="63" y="268"/>
                </a:lnTo>
                <a:lnTo>
                  <a:pt x="50" y="261"/>
                </a:lnTo>
                <a:lnTo>
                  <a:pt x="42" y="254"/>
                </a:lnTo>
                <a:lnTo>
                  <a:pt x="34" y="247"/>
                </a:lnTo>
                <a:lnTo>
                  <a:pt x="25" y="236"/>
                </a:lnTo>
                <a:lnTo>
                  <a:pt x="17" y="229"/>
                </a:lnTo>
                <a:lnTo>
                  <a:pt x="13" y="218"/>
                </a:lnTo>
                <a:lnTo>
                  <a:pt x="8" y="210"/>
                </a:lnTo>
                <a:lnTo>
                  <a:pt x="4" y="200"/>
                </a:lnTo>
                <a:lnTo>
                  <a:pt x="0" y="192"/>
                </a:lnTo>
                <a:lnTo>
                  <a:pt x="0" y="181"/>
                </a:lnTo>
                <a:lnTo>
                  <a:pt x="0" y="174"/>
                </a:lnTo>
                <a:lnTo>
                  <a:pt x="4" y="163"/>
                </a:lnTo>
                <a:lnTo>
                  <a:pt x="8" y="156"/>
                </a:lnTo>
                <a:lnTo>
                  <a:pt x="13" y="145"/>
                </a:lnTo>
                <a:lnTo>
                  <a:pt x="17" y="138"/>
                </a:lnTo>
                <a:lnTo>
                  <a:pt x="25" y="127"/>
                </a:lnTo>
                <a:lnTo>
                  <a:pt x="34" y="120"/>
                </a:lnTo>
                <a:lnTo>
                  <a:pt x="42" y="112"/>
                </a:lnTo>
                <a:lnTo>
                  <a:pt x="50" y="105"/>
                </a:lnTo>
                <a:lnTo>
                  <a:pt x="63" y="94"/>
                </a:lnTo>
                <a:lnTo>
                  <a:pt x="75" y="87"/>
                </a:lnTo>
                <a:lnTo>
                  <a:pt x="88" y="80"/>
                </a:lnTo>
                <a:lnTo>
                  <a:pt x="105" y="73"/>
                </a:lnTo>
                <a:lnTo>
                  <a:pt x="122" y="65"/>
                </a:lnTo>
                <a:lnTo>
                  <a:pt x="138" y="62"/>
                </a:lnTo>
                <a:lnTo>
                  <a:pt x="155" y="54"/>
                </a:lnTo>
                <a:lnTo>
                  <a:pt x="172" y="47"/>
                </a:lnTo>
                <a:lnTo>
                  <a:pt x="189" y="43"/>
                </a:lnTo>
                <a:lnTo>
                  <a:pt x="210" y="36"/>
                </a:lnTo>
                <a:lnTo>
                  <a:pt x="231" y="33"/>
                </a:lnTo>
                <a:lnTo>
                  <a:pt x="251" y="25"/>
                </a:lnTo>
                <a:lnTo>
                  <a:pt x="272" y="22"/>
                </a:lnTo>
                <a:lnTo>
                  <a:pt x="298" y="18"/>
                </a:lnTo>
                <a:lnTo>
                  <a:pt x="318" y="14"/>
                </a:lnTo>
                <a:lnTo>
                  <a:pt x="344" y="11"/>
                </a:lnTo>
                <a:lnTo>
                  <a:pt x="365" y="7"/>
                </a:lnTo>
                <a:lnTo>
                  <a:pt x="390" y="7"/>
                </a:lnTo>
                <a:lnTo>
                  <a:pt x="415" y="4"/>
                </a:lnTo>
                <a:lnTo>
                  <a:pt x="440" y="4"/>
                </a:lnTo>
                <a:lnTo>
                  <a:pt x="469" y="0"/>
                </a:lnTo>
                <a:lnTo>
                  <a:pt x="494" y="0"/>
                </a:lnTo>
                <a:lnTo>
                  <a:pt x="520" y="0"/>
                </a:lnTo>
                <a:close/>
              </a:path>
            </a:pathLst>
          </a:custGeom>
          <a:noFill/>
          <a:ln cap="flat" cmpd="sng" w="264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9" name="Google Shape;2589;p162"/>
          <p:cNvSpPr/>
          <p:nvPr/>
        </p:nvSpPr>
        <p:spPr>
          <a:xfrm>
            <a:off x="2807811" y="2987264"/>
            <a:ext cx="2349500" cy="36671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Registration close</a:t>
            </a:r>
            <a:endParaRPr sz="1800">
              <a:solidFill>
                <a:schemeClr val="dk1"/>
              </a:solidFill>
              <a:latin typeface="Arial"/>
              <a:ea typeface="Arial"/>
              <a:cs typeface="Arial"/>
              <a:sym typeface="Arial"/>
            </a:endParaRPr>
          </a:p>
        </p:txBody>
      </p:sp>
      <p:sp>
        <p:nvSpPr>
          <p:cNvPr id="2590" name="Google Shape;2590;p162"/>
          <p:cNvSpPr/>
          <p:nvPr/>
        </p:nvSpPr>
        <p:spPr>
          <a:xfrm>
            <a:off x="2686147" y="4026430"/>
            <a:ext cx="6034088" cy="954428"/>
          </a:xfrm>
          <a:prstGeom prst="rect">
            <a:avLst/>
          </a:prstGeom>
          <a:noFill/>
          <a:ln>
            <a:noFill/>
          </a:ln>
        </p:spPr>
        <p:txBody>
          <a:bodyPr anchorCtr="0" anchor="t" bIns="137150" lIns="92075" spcFirstLastPara="1" rIns="92075" wrap="square" tIns="46025">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Brief Description</a:t>
            </a:r>
            <a:r>
              <a:rPr lang="en-US" sz="1600">
                <a:solidFill>
                  <a:schemeClr val="dk1"/>
                </a:solidFill>
                <a:latin typeface="Arial"/>
                <a:ea typeface="Arial"/>
                <a:cs typeface="Arial"/>
                <a:sym typeface="Arial"/>
              </a:rPr>
              <a:t>: this use case enables the department of students affairs to close the registration process. Subjects that have not enough students are canceled.</a:t>
            </a:r>
            <a:endParaRPr sz="1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2000"/>
                                        <p:tgtEl>
                                          <p:spTgt spid="2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2000"/>
                                        <p:tgtEl>
                                          <p:spTgt spid="2586"/>
                                        </p:tgtEl>
                                      </p:cBhvr>
                                    </p:animEffect>
                                  </p:childTnLst>
                                </p:cTn>
                              </p:par>
                              <p:par>
                                <p:cTn fill="hold" nodeType="withEffect" presetClass="entr" presetID="10" presetSubtype="0">
                                  <p:stCondLst>
                                    <p:cond delay="0"/>
                                  </p:stCondLst>
                                  <p:childTnLst>
                                    <p:set>
                                      <p:cBhvr>
                                        <p:cTn dur="1" fill="hold">
                                          <p:stCondLst>
                                            <p:cond delay="0"/>
                                          </p:stCondLst>
                                        </p:cTn>
                                        <p:tgtEl>
                                          <p:spTgt spid="2584"/>
                                        </p:tgtEl>
                                        <p:attrNameLst>
                                          <p:attrName>style.visibility</p:attrName>
                                        </p:attrNameLst>
                                      </p:cBhvr>
                                      <p:to>
                                        <p:strVal val="visible"/>
                                      </p:to>
                                    </p:set>
                                    <p:animEffect filter="fade" transition="in">
                                      <p:cBhvr>
                                        <p:cTn dur="2000"/>
                                        <p:tgtEl>
                                          <p:spTgt spid="2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2000"/>
                                        <p:tgtEl>
                                          <p:spTgt spid="2588"/>
                                        </p:tgtEl>
                                      </p:cBhvr>
                                    </p:animEffect>
                                  </p:childTnLst>
                                </p:cTn>
                              </p:par>
                              <p:par>
                                <p:cTn fill="hold" nodeType="with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2000"/>
                                        <p:tgtEl>
                                          <p:spTgt spid="2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3"/>
                                        </p:tgtEl>
                                        <p:attrNameLst>
                                          <p:attrName>style.visibility</p:attrName>
                                        </p:attrNameLst>
                                      </p:cBhvr>
                                      <p:to>
                                        <p:strVal val="visible"/>
                                      </p:to>
                                    </p:set>
                                    <p:animEffect filter="fade" transition="in">
                                      <p:cBhvr>
                                        <p:cTn dur="2000"/>
                                        <p:tgtEl>
                                          <p:spTgt spid="2583"/>
                                        </p:tgtEl>
                                      </p:cBhvr>
                                    </p:animEffect>
                                  </p:childTnLst>
                                </p:cTn>
                              </p:par>
                              <p:par>
                                <p:cTn fill="hold" nodeType="with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2000"/>
                                        <p:tgtEl>
                                          <p:spTgt spid="2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2000"/>
                                        <p:tgtEl>
                                          <p:spTgt spid="2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5"/>
                                        </p:tgtEl>
                                        <p:attrNameLst>
                                          <p:attrName>style.visibility</p:attrName>
                                        </p:attrNameLst>
                                      </p:cBhvr>
                                      <p:to>
                                        <p:strVal val="visible"/>
                                      </p:to>
                                    </p:set>
                                    <p:animEffect filter="fade" transition="in">
                                      <p:cBhvr>
                                        <p:cTn dur="2000"/>
                                        <p:tgtEl>
                                          <p:spTgt spid="2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1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Lifecycle II</a:t>
            </a:r>
            <a:endParaRPr/>
          </a:p>
        </p:txBody>
      </p:sp>
      <p:sp>
        <p:nvSpPr>
          <p:cNvPr id="2597" name="Google Shape;2597;p163"/>
          <p:cNvSpPr/>
          <p:nvPr/>
        </p:nvSpPr>
        <p:spPr>
          <a:xfrm>
            <a:off x="461641" y="3004120"/>
            <a:ext cx="1492250" cy="444448"/>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lnSpc>
                <a:spcPct val="75000"/>
              </a:lnSpc>
              <a:spcBef>
                <a:spcPts val="0"/>
              </a:spcBef>
              <a:spcAft>
                <a:spcPts val="0"/>
              </a:spcAft>
              <a:buNone/>
            </a:pPr>
            <a:r>
              <a:rPr lang="en-US" sz="1800">
                <a:solidFill>
                  <a:schemeClr val="dk1"/>
                </a:solidFill>
                <a:latin typeface="Arial"/>
                <a:ea typeface="Arial"/>
                <a:cs typeface="Arial"/>
                <a:sym typeface="Arial"/>
              </a:rPr>
              <a:t>Content</a:t>
            </a:r>
            <a:endParaRPr/>
          </a:p>
        </p:txBody>
      </p:sp>
      <p:cxnSp>
        <p:nvCxnSpPr>
          <p:cNvPr id="2598" name="Google Shape;2598;p163"/>
          <p:cNvCxnSpPr/>
          <p:nvPr/>
        </p:nvCxnSpPr>
        <p:spPr>
          <a:xfrm>
            <a:off x="1229991" y="2164332"/>
            <a:ext cx="0" cy="787400"/>
          </a:xfrm>
          <a:prstGeom prst="straightConnector1">
            <a:avLst/>
          </a:prstGeom>
          <a:noFill/>
          <a:ln cap="flat" cmpd="sng" w="19050">
            <a:solidFill>
              <a:schemeClr val="accent1"/>
            </a:solidFill>
            <a:prstDash val="solid"/>
            <a:round/>
            <a:headEnd len="med" w="med" type="none"/>
            <a:tailEnd len="med" w="med" type="stealth"/>
          </a:ln>
        </p:spPr>
      </p:cxnSp>
      <p:cxnSp>
        <p:nvCxnSpPr>
          <p:cNvPr id="2599" name="Google Shape;2599;p163"/>
          <p:cNvCxnSpPr/>
          <p:nvPr/>
        </p:nvCxnSpPr>
        <p:spPr>
          <a:xfrm>
            <a:off x="1204591" y="3447032"/>
            <a:ext cx="0" cy="571500"/>
          </a:xfrm>
          <a:prstGeom prst="straightConnector1">
            <a:avLst/>
          </a:prstGeom>
          <a:noFill/>
          <a:ln cap="flat" cmpd="sng" w="19050">
            <a:solidFill>
              <a:schemeClr val="accent1"/>
            </a:solidFill>
            <a:prstDash val="solid"/>
            <a:round/>
            <a:headEnd len="med" w="med" type="none"/>
            <a:tailEnd len="med" w="med" type="stealth"/>
          </a:ln>
        </p:spPr>
      </p:cxnSp>
      <p:grpSp>
        <p:nvGrpSpPr>
          <p:cNvPr id="2600" name="Google Shape;2600;p163"/>
          <p:cNvGrpSpPr/>
          <p:nvPr/>
        </p:nvGrpSpPr>
        <p:grpSpPr>
          <a:xfrm>
            <a:off x="2771454" y="2777107"/>
            <a:ext cx="2738442" cy="833438"/>
            <a:chOff x="1915" y="2346"/>
            <a:chExt cx="1725" cy="525"/>
          </a:xfrm>
        </p:grpSpPr>
        <p:sp>
          <p:nvSpPr>
            <p:cNvPr id="2601" name="Google Shape;2601;p163"/>
            <p:cNvSpPr/>
            <p:nvPr/>
          </p:nvSpPr>
          <p:spPr>
            <a:xfrm>
              <a:off x="2386" y="2346"/>
              <a:ext cx="1254" cy="225"/>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Registration close</a:t>
              </a:r>
              <a:endParaRPr sz="1600">
                <a:solidFill>
                  <a:schemeClr val="dk1"/>
                </a:solidFill>
                <a:latin typeface="Arial"/>
                <a:ea typeface="Arial"/>
                <a:cs typeface="Arial"/>
                <a:sym typeface="Arial"/>
              </a:endParaRPr>
            </a:p>
          </p:txBody>
        </p:sp>
        <p:grpSp>
          <p:nvGrpSpPr>
            <p:cNvPr id="2602" name="Google Shape;2602;p163"/>
            <p:cNvGrpSpPr/>
            <p:nvPr/>
          </p:nvGrpSpPr>
          <p:grpSpPr>
            <a:xfrm>
              <a:off x="1915" y="2365"/>
              <a:ext cx="425" cy="506"/>
              <a:chOff x="1915" y="2365"/>
              <a:chExt cx="425" cy="506"/>
            </a:xfrm>
          </p:grpSpPr>
          <p:sp>
            <p:nvSpPr>
              <p:cNvPr id="2603" name="Google Shape;2603;p163"/>
              <p:cNvSpPr/>
              <p:nvPr/>
            </p:nvSpPr>
            <p:spPr>
              <a:xfrm>
                <a:off x="1930" y="2390"/>
                <a:ext cx="410" cy="481"/>
              </a:xfrm>
              <a:custGeom>
                <a:rect b="b" l="l" r="r" t="t"/>
                <a:pathLst>
                  <a:path extrusionOk="0" h="496" w="425">
                    <a:moveTo>
                      <a:pt x="53" y="0"/>
                    </a:moveTo>
                    <a:lnTo>
                      <a:pt x="425" y="36"/>
                    </a:lnTo>
                    <a:lnTo>
                      <a:pt x="368" y="496"/>
                    </a:lnTo>
                    <a:lnTo>
                      <a:pt x="0" y="459"/>
                    </a:lnTo>
                    <a:lnTo>
                      <a:pt x="53"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4" name="Google Shape;2604;p163"/>
              <p:cNvSpPr/>
              <p:nvPr/>
            </p:nvSpPr>
            <p:spPr>
              <a:xfrm>
                <a:off x="1930" y="2390"/>
                <a:ext cx="410" cy="481"/>
              </a:xfrm>
              <a:custGeom>
                <a:rect b="b" l="l" r="r" t="t"/>
                <a:pathLst>
                  <a:path extrusionOk="0" h="496" w="425">
                    <a:moveTo>
                      <a:pt x="53" y="0"/>
                    </a:moveTo>
                    <a:lnTo>
                      <a:pt x="425" y="36"/>
                    </a:lnTo>
                    <a:lnTo>
                      <a:pt x="368" y="496"/>
                    </a:lnTo>
                    <a:lnTo>
                      <a:pt x="0" y="459"/>
                    </a:lnTo>
                    <a:lnTo>
                      <a:pt x="53"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5" name="Google Shape;2605;p163"/>
              <p:cNvSpPr/>
              <p:nvPr/>
            </p:nvSpPr>
            <p:spPr>
              <a:xfrm>
                <a:off x="1947" y="2397"/>
                <a:ext cx="385" cy="463"/>
              </a:xfrm>
              <a:custGeom>
                <a:rect b="b" l="l" r="r" t="t"/>
                <a:pathLst>
                  <a:path extrusionOk="0" h="478" w="400">
                    <a:moveTo>
                      <a:pt x="28" y="0"/>
                    </a:moveTo>
                    <a:lnTo>
                      <a:pt x="400" y="18"/>
                    </a:lnTo>
                    <a:lnTo>
                      <a:pt x="371" y="478"/>
                    </a:lnTo>
                    <a:lnTo>
                      <a:pt x="0" y="460"/>
                    </a:lnTo>
                    <a:lnTo>
                      <a:pt x="28"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6" name="Google Shape;2606;p163"/>
              <p:cNvSpPr/>
              <p:nvPr/>
            </p:nvSpPr>
            <p:spPr>
              <a:xfrm>
                <a:off x="1947" y="2397"/>
                <a:ext cx="385" cy="463"/>
              </a:xfrm>
              <a:custGeom>
                <a:rect b="b" l="l" r="r" t="t"/>
                <a:pathLst>
                  <a:path extrusionOk="0" h="478" w="400">
                    <a:moveTo>
                      <a:pt x="28" y="0"/>
                    </a:moveTo>
                    <a:lnTo>
                      <a:pt x="400" y="18"/>
                    </a:lnTo>
                    <a:lnTo>
                      <a:pt x="371" y="478"/>
                    </a:lnTo>
                    <a:lnTo>
                      <a:pt x="0" y="460"/>
                    </a:lnTo>
                    <a:lnTo>
                      <a:pt x="28"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7" name="Google Shape;2607;p163"/>
              <p:cNvSpPr/>
              <p:nvPr/>
            </p:nvSpPr>
            <p:spPr>
              <a:xfrm>
                <a:off x="1966" y="2401"/>
                <a:ext cx="359" cy="445"/>
              </a:xfrm>
              <a:prstGeom prst="rect">
                <a:avLst/>
              </a:pr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163"/>
              <p:cNvSpPr/>
              <p:nvPr/>
            </p:nvSpPr>
            <p:spPr>
              <a:xfrm>
                <a:off x="1966" y="2401"/>
                <a:ext cx="359" cy="445"/>
              </a:xfrm>
              <a:prstGeom prst="rect">
                <a:avLst/>
              </a:prstGeom>
              <a:noFill/>
              <a:ln cap="flat" cmpd="sng" w="9525">
                <a:solidFill>
                  <a:srgbClr val="CCCCCC"/>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9" name="Google Shape;2609;p163"/>
              <p:cNvSpPr/>
              <p:nvPr/>
            </p:nvSpPr>
            <p:spPr>
              <a:xfrm>
                <a:off x="2024" y="2383"/>
                <a:ext cx="24" cy="63"/>
              </a:xfrm>
              <a:custGeom>
                <a:rect b="b" l="l" r="r" t="t"/>
                <a:pathLst>
                  <a:path extrusionOk="0" h="65" w="25">
                    <a:moveTo>
                      <a:pt x="25" y="14"/>
                    </a:moveTo>
                    <a:lnTo>
                      <a:pt x="21" y="14"/>
                    </a:lnTo>
                    <a:lnTo>
                      <a:pt x="21" y="10"/>
                    </a:lnTo>
                    <a:lnTo>
                      <a:pt x="21" y="7"/>
                    </a:lnTo>
                    <a:lnTo>
                      <a:pt x="21" y="3"/>
                    </a:lnTo>
                    <a:lnTo>
                      <a:pt x="17" y="3"/>
                    </a:lnTo>
                    <a:lnTo>
                      <a:pt x="12" y="3"/>
                    </a:lnTo>
                    <a:lnTo>
                      <a:pt x="8" y="3"/>
                    </a:lnTo>
                    <a:lnTo>
                      <a:pt x="4" y="7"/>
                    </a:lnTo>
                    <a:lnTo>
                      <a:pt x="4" y="10"/>
                    </a:lnTo>
                    <a:lnTo>
                      <a:pt x="4" y="57"/>
                    </a:lnTo>
                    <a:lnTo>
                      <a:pt x="4" y="61"/>
                    </a:lnTo>
                    <a:lnTo>
                      <a:pt x="8" y="61"/>
                    </a:lnTo>
                    <a:lnTo>
                      <a:pt x="12" y="61"/>
                    </a:lnTo>
                    <a:lnTo>
                      <a:pt x="17" y="61"/>
                    </a:lnTo>
                    <a:lnTo>
                      <a:pt x="17" y="57"/>
                    </a:lnTo>
                    <a:lnTo>
                      <a:pt x="17" y="25"/>
                    </a:lnTo>
                    <a:lnTo>
                      <a:pt x="21" y="25"/>
                    </a:lnTo>
                    <a:lnTo>
                      <a:pt x="21" y="57"/>
                    </a:lnTo>
                    <a:lnTo>
                      <a:pt x="21" y="61"/>
                    </a:lnTo>
                    <a:lnTo>
                      <a:pt x="17" y="61"/>
                    </a:lnTo>
                    <a:lnTo>
                      <a:pt x="17" y="65"/>
                    </a:lnTo>
                    <a:lnTo>
                      <a:pt x="12" y="65"/>
                    </a:lnTo>
                    <a:lnTo>
                      <a:pt x="8" y="65"/>
                    </a:lnTo>
                    <a:lnTo>
                      <a:pt x="4" y="61"/>
                    </a:lnTo>
                    <a:lnTo>
                      <a:pt x="0" y="61"/>
                    </a:lnTo>
                    <a:lnTo>
                      <a:pt x="0" y="57"/>
                    </a:lnTo>
                    <a:lnTo>
                      <a:pt x="0" y="10"/>
                    </a:lnTo>
                    <a:lnTo>
                      <a:pt x="0" y="7"/>
                    </a:lnTo>
                    <a:lnTo>
                      <a:pt x="4" y="7"/>
                    </a:lnTo>
                    <a:lnTo>
                      <a:pt x="4" y="3"/>
                    </a:lnTo>
                    <a:lnTo>
                      <a:pt x="8" y="3"/>
                    </a:lnTo>
                    <a:lnTo>
                      <a:pt x="8" y="0"/>
                    </a:lnTo>
                    <a:lnTo>
                      <a:pt x="12" y="0"/>
                    </a:lnTo>
                    <a:lnTo>
                      <a:pt x="17" y="0"/>
                    </a:lnTo>
                    <a:lnTo>
                      <a:pt x="21" y="3"/>
                    </a:lnTo>
                    <a:lnTo>
                      <a:pt x="25" y="3"/>
                    </a:lnTo>
                    <a:lnTo>
                      <a:pt x="25" y="7"/>
                    </a:lnTo>
                    <a:lnTo>
                      <a:pt x="25" y="10"/>
                    </a:lnTo>
                    <a:lnTo>
                      <a:pt x="25" y="14"/>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0" name="Google Shape;2610;p163"/>
              <p:cNvSpPr/>
              <p:nvPr/>
            </p:nvSpPr>
            <p:spPr>
              <a:xfrm>
                <a:off x="2024" y="2383"/>
                <a:ext cx="24" cy="63"/>
              </a:xfrm>
              <a:custGeom>
                <a:rect b="b" l="l" r="r" t="t"/>
                <a:pathLst>
                  <a:path extrusionOk="0" h="65" w="25">
                    <a:moveTo>
                      <a:pt x="25" y="14"/>
                    </a:moveTo>
                    <a:lnTo>
                      <a:pt x="21" y="14"/>
                    </a:lnTo>
                    <a:lnTo>
                      <a:pt x="21" y="10"/>
                    </a:lnTo>
                    <a:lnTo>
                      <a:pt x="21" y="3"/>
                    </a:lnTo>
                    <a:lnTo>
                      <a:pt x="12" y="3"/>
                    </a:lnTo>
                    <a:lnTo>
                      <a:pt x="8" y="3"/>
                    </a:lnTo>
                    <a:lnTo>
                      <a:pt x="4" y="10"/>
                    </a:lnTo>
                    <a:lnTo>
                      <a:pt x="4" y="57"/>
                    </a:lnTo>
                    <a:lnTo>
                      <a:pt x="4" y="61"/>
                    </a:lnTo>
                    <a:lnTo>
                      <a:pt x="12" y="61"/>
                    </a:lnTo>
                    <a:lnTo>
                      <a:pt x="17" y="61"/>
                    </a:lnTo>
                    <a:lnTo>
                      <a:pt x="17" y="57"/>
                    </a:lnTo>
                    <a:lnTo>
                      <a:pt x="17" y="25"/>
                    </a:lnTo>
                    <a:lnTo>
                      <a:pt x="21" y="25"/>
                    </a:lnTo>
                    <a:lnTo>
                      <a:pt x="21" y="57"/>
                    </a:lnTo>
                    <a:lnTo>
                      <a:pt x="17" y="61"/>
                    </a:lnTo>
                    <a:lnTo>
                      <a:pt x="12" y="65"/>
                    </a:lnTo>
                    <a:lnTo>
                      <a:pt x="4" y="61"/>
                    </a:lnTo>
                    <a:lnTo>
                      <a:pt x="0" y="57"/>
                    </a:lnTo>
                    <a:lnTo>
                      <a:pt x="0" y="10"/>
                    </a:lnTo>
                    <a:lnTo>
                      <a:pt x="4" y="3"/>
                    </a:lnTo>
                    <a:lnTo>
                      <a:pt x="12" y="0"/>
                    </a:lnTo>
                    <a:lnTo>
                      <a:pt x="21" y="3"/>
                    </a:lnTo>
                    <a:lnTo>
                      <a:pt x="25" y="10"/>
                    </a:lnTo>
                    <a:lnTo>
                      <a:pt x="25" y="14"/>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163"/>
              <p:cNvSpPr/>
              <p:nvPr/>
            </p:nvSpPr>
            <p:spPr>
              <a:xfrm>
                <a:off x="2024" y="2386"/>
                <a:ext cx="24" cy="57"/>
              </a:xfrm>
              <a:custGeom>
                <a:rect b="b" l="l" r="r" t="t"/>
                <a:pathLst>
                  <a:path extrusionOk="0" h="58" w="25">
                    <a:moveTo>
                      <a:pt x="25" y="11"/>
                    </a:moveTo>
                    <a:lnTo>
                      <a:pt x="25" y="7"/>
                    </a:lnTo>
                    <a:lnTo>
                      <a:pt x="21" y="0"/>
                    </a:lnTo>
                    <a:lnTo>
                      <a:pt x="12" y="0"/>
                    </a:lnTo>
                    <a:lnTo>
                      <a:pt x="4" y="0"/>
                    </a:lnTo>
                    <a:lnTo>
                      <a:pt x="0" y="7"/>
                    </a:lnTo>
                    <a:lnTo>
                      <a:pt x="0" y="54"/>
                    </a:lnTo>
                    <a:lnTo>
                      <a:pt x="4" y="58"/>
                    </a:lnTo>
                    <a:lnTo>
                      <a:pt x="8" y="58"/>
                    </a:lnTo>
                    <a:lnTo>
                      <a:pt x="17" y="58"/>
                    </a:lnTo>
                    <a:lnTo>
                      <a:pt x="17" y="54"/>
                    </a:lnTo>
                    <a:lnTo>
                      <a:pt x="17" y="22"/>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2" name="Google Shape;2612;p163"/>
              <p:cNvSpPr/>
              <p:nvPr/>
            </p:nvSpPr>
            <p:spPr>
              <a:xfrm>
                <a:off x="1915" y="2376"/>
                <a:ext cx="410" cy="477"/>
              </a:xfrm>
              <a:custGeom>
                <a:rect b="b" l="l" r="r" t="t"/>
                <a:pathLst>
                  <a:path extrusionOk="0" h="492" w="425">
                    <a:moveTo>
                      <a:pt x="57" y="0"/>
                    </a:moveTo>
                    <a:lnTo>
                      <a:pt x="425" y="33"/>
                    </a:lnTo>
                    <a:lnTo>
                      <a:pt x="372" y="492"/>
                    </a:lnTo>
                    <a:lnTo>
                      <a:pt x="0" y="456"/>
                    </a:lnTo>
                    <a:lnTo>
                      <a:pt x="57"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3" name="Google Shape;2613;p163"/>
              <p:cNvSpPr/>
              <p:nvPr/>
            </p:nvSpPr>
            <p:spPr>
              <a:xfrm>
                <a:off x="1915" y="2376"/>
                <a:ext cx="410" cy="477"/>
              </a:xfrm>
              <a:custGeom>
                <a:rect b="b" l="l" r="r" t="t"/>
                <a:pathLst>
                  <a:path extrusionOk="0" h="492" w="425">
                    <a:moveTo>
                      <a:pt x="57" y="0"/>
                    </a:moveTo>
                    <a:lnTo>
                      <a:pt x="425" y="33"/>
                    </a:lnTo>
                    <a:lnTo>
                      <a:pt x="372" y="492"/>
                    </a:lnTo>
                    <a:lnTo>
                      <a:pt x="0" y="456"/>
                    </a:lnTo>
                    <a:lnTo>
                      <a:pt x="57"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4" name="Google Shape;2614;p163"/>
              <p:cNvSpPr/>
              <p:nvPr/>
            </p:nvSpPr>
            <p:spPr>
              <a:xfrm>
                <a:off x="1934" y="2380"/>
                <a:ext cx="387" cy="463"/>
              </a:xfrm>
              <a:custGeom>
                <a:rect b="b" l="l" r="r" t="t"/>
                <a:pathLst>
                  <a:path extrusionOk="0" h="478" w="401">
                    <a:moveTo>
                      <a:pt x="29" y="0"/>
                    </a:moveTo>
                    <a:lnTo>
                      <a:pt x="401" y="18"/>
                    </a:lnTo>
                    <a:lnTo>
                      <a:pt x="372" y="478"/>
                    </a:lnTo>
                    <a:lnTo>
                      <a:pt x="0" y="459"/>
                    </a:lnTo>
                    <a:lnTo>
                      <a:pt x="29"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5" name="Google Shape;2615;p163"/>
              <p:cNvSpPr/>
              <p:nvPr/>
            </p:nvSpPr>
            <p:spPr>
              <a:xfrm>
                <a:off x="1934" y="2380"/>
                <a:ext cx="387" cy="463"/>
              </a:xfrm>
              <a:custGeom>
                <a:rect b="b" l="l" r="r" t="t"/>
                <a:pathLst>
                  <a:path extrusionOk="0" h="478" w="401">
                    <a:moveTo>
                      <a:pt x="29" y="0"/>
                    </a:moveTo>
                    <a:lnTo>
                      <a:pt x="401" y="18"/>
                    </a:lnTo>
                    <a:lnTo>
                      <a:pt x="372" y="478"/>
                    </a:lnTo>
                    <a:lnTo>
                      <a:pt x="0" y="459"/>
                    </a:lnTo>
                    <a:lnTo>
                      <a:pt x="29"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6" name="Google Shape;2616;p163"/>
              <p:cNvSpPr/>
              <p:nvPr/>
            </p:nvSpPr>
            <p:spPr>
              <a:xfrm>
                <a:off x="1951" y="2383"/>
                <a:ext cx="362" cy="445"/>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7" name="Google Shape;2617;p163"/>
              <p:cNvSpPr/>
              <p:nvPr/>
            </p:nvSpPr>
            <p:spPr>
              <a:xfrm>
                <a:off x="1951" y="2383"/>
                <a:ext cx="362" cy="44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8" name="Google Shape;2618;p163"/>
              <p:cNvSpPr/>
              <p:nvPr/>
            </p:nvSpPr>
            <p:spPr>
              <a:xfrm>
                <a:off x="2012" y="2365"/>
                <a:ext cx="23" cy="64"/>
              </a:xfrm>
              <a:custGeom>
                <a:rect b="b" l="l" r="r" t="t"/>
                <a:pathLst>
                  <a:path extrusionOk="0" h="66" w="24">
                    <a:moveTo>
                      <a:pt x="24" y="15"/>
                    </a:moveTo>
                    <a:lnTo>
                      <a:pt x="20" y="15"/>
                    </a:lnTo>
                    <a:lnTo>
                      <a:pt x="20" y="11"/>
                    </a:lnTo>
                    <a:lnTo>
                      <a:pt x="20" y="8"/>
                    </a:lnTo>
                    <a:lnTo>
                      <a:pt x="16" y="8"/>
                    </a:lnTo>
                    <a:lnTo>
                      <a:pt x="16" y="4"/>
                    </a:lnTo>
                    <a:lnTo>
                      <a:pt x="12" y="4"/>
                    </a:lnTo>
                    <a:lnTo>
                      <a:pt x="8" y="4"/>
                    </a:lnTo>
                    <a:lnTo>
                      <a:pt x="4" y="8"/>
                    </a:lnTo>
                    <a:lnTo>
                      <a:pt x="4" y="11"/>
                    </a:lnTo>
                    <a:lnTo>
                      <a:pt x="4" y="58"/>
                    </a:lnTo>
                    <a:lnTo>
                      <a:pt x="4" y="62"/>
                    </a:lnTo>
                    <a:lnTo>
                      <a:pt x="8" y="62"/>
                    </a:lnTo>
                    <a:lnTo>
                      <a:pt x="12" y="62"/>
                    </a:lnTo>
                    <a:lnTo>
                      <a:pt x="16" y="62"/>
                    </a:lnTo>
                    <a:lnTo>
                      <a:pt x="16" y="58"/>
                    </a:lnTo>
                    <a:lnTo>
                      <a:pt x="16" y="26"/>
                    </a:lnTo>
                    <a:lnTo>
                      <a:pt x="20" y="26"/>
                    </a:lnTo>
                    <a:lnTo>
                      <a:pt x="20" y="58"/>
                    </a:lnTo>
                    <a:lnTo>
                      <a:pt x="16" y="62"/>
                    </a:lnTo>
                    <a:lnTo>
                      <a:pt x="16" y="66"/>
                    </a:lnTo>
                    <a:lnTo>
                      <a:pt x="12" y="66"/>
                    </a:lnTo>
                    <a:lnTo>
                      <a:pt x="8" y="66"/>
                    </a:lnTo>
                    <a:lnTo>
                      <a:pt x="4" y="66"/>
                    </a:lnTo>
                    <a:lnTo>
                      <a:pt x="4" y="62"/>
                    </a:lnTo>
                    <a:lnTo>
                      <a:pt x="0" y="62"/>
                    </a:lnTo>
                    <a:lnTo>
                      <a:pt x="0" y="58"/>
                    </a:lnTo>
                    <a:lnTo>
                      <a:pt x="0" y="11"/>
                    </a:lnTo>
                    <a:lnTo>
                      <a:pt x="0" y="8"/>
                    </a:lnTo>
                    <a:lnTo>
                      <a:pt x="4" y="4"/>
                    </a:lnTo>
                    <a:lnTo>
                      <a:pt x="8" y="4"/>
                    </a:lnTo>
                    <a:lnTo>
                      <a:pt x="12" y="0"/>
                    </a:lnTo>
                    <a:lnTo>
                      <a:pt x="12" y="4"/>
                    </a:lnTo>
                    <a:lnTo>
                      <a:pt x="16" y="4"/>
                    </a:lnTo>
                    <a:lnTo>
                      <a:pt x="20" y="4"/>
                    </a:lnTo>
                    <a:lnTo>
                      <a:pt x="20" y="8"/>
                    </a:lnTo>
                    <a:lnTo>
                      <a:pt x="24" y="8"/>
                    </a:lnTo>
                    <a:lnTo>
                      <a:pt x="24" y="11"/>
                    </a:lnTo>
                    <a:lnTo>
                      <a:pt x="24" y="15"/>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9" name="Google Shape;2619;p163"/>
              <p:cNvSpPr/>
              <p:nvPr/>
            </p:nvSpPr>
            <p:spPr>
              <a:xfrm>
                <a:off x="2012" y="2365"/>
                <a:ext cx="23" cy="64"/>
              </a:xfrm>
              <a:custGeom>
                <a:rect b="b" l="l" r="r" t="t"/>
                <a:pathLst>
                  <a:path extrusionOk="0" h="66" w="24">
                    <a:moveTo>
                      <a:pt x="24" y="15"/>
                    </a:moveTo>
                    <a:lnTo>
                      <a:pt x="20" y="15"/>
                    </a:lnTo>
                    <a:lnTo>
                      <a:pt x="20" y="11"/>
                    </a:lnTo>
                    <a:lnTo>
                      <a:pt x="16" y="8"/>
                    </a:lnTo>
                    <a:lnTo>
                      <a:pt x="12" y="4"/>
                    </a:lnTo>
                    <a:lnTo>
                      <a:pt x="4" y="8"/>
                    </a:lnTo>
                    <a:lnTo>
                      <a:pt x="4" y="11"/>
                    </a:lnTo>
                    <a:lnTo>
                      <a:pt x="4" y="58"/>
                    </a:lnTo>
                    <a:lnTo>
                      <a:pt x="4" y="62"/>
                    </a:lnTo>
                    <a:lnTo>
                      <a:pt x="8" y="62"/>
                    </a:lnTo>
                    <a:lnTo>
                      <a:pt x="12" y="62"/>
                    </a:lnTo>
                    <a:lnTo>
                      <a:pt x="16" y="58"/>
                    </a:lnTo>
                    <a:lnTo>
                      <a:pt x="16" y="26"/>
                    </a:lnTo>
                    <a:lnTo>
                      <a:pt x="20" y="26"/>
                    </a:lnTo>
                    <a:lnTo>
                      <a:pt x="20" y="58"/>
                    </a:lnTo>
                    <a:lnTo>
                      <a:pt x="16" y="62"/>
                    </a:lnTo>
                    <a:lnTo>
                      <a:pt x="8" y="66"/>
                    </a:lnTo>
                    <a:lnTo>
                      <a:pt x="4" y="62"/>
                    </a:lnTo>
                    <a:lnTo>
                      <a:pt x="0" y="58"/>
                    </a:lnTo>
                    <a:lnTo>
                      <a:pt x="0" y="11"/>
                    </a:lnTo>
                    <a:lnTo>
                      <a:pt x="4" y="4"/>
                    </a:lnTo>
                    <a:lnTo>
                      <a:pt x="12" y="0"/>
                    </a:lnTo>
                    <a:lnTo>
                      <a:pt x="20" y="4"/>
                    </a:lnTo>
                    <a:lnTo>
                      <a:pt x="24" y="11"/>
                    </a:lnTo>
                    <a:lnTo>
                      <a:pt x="24" y="15"/>
                    </a:lnTo>
                  </a:path>
                </a:pathLst>
              </a:custGeom>
              <a:noFill/>
              <a:ln cap="flat" cmpd="sng" w="9525">
                <a:solidFill>
                  <a:srgbClr val="7F7F7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0" name="Google Shape;2620;p163"/>
              <p:cNvSpPr/>
              <p:nvPr/>
            </p:nvSpPr>
            <p:spPr>
              <a:xfrm>
                <a:off x="2012" y="2369"/>
                <a:ext cx="20" cy="60"/>
              </a:xfrm>
              <a:custGeom>
                <a:rect b="b" l="l" r="r" t="t"/>
                <a:pathLst>
                  <a:path extrusionOk="0" h="62" w="20">
                    <a:moveTo>
                      <a:pt x="20" y="11"/>
                    </a:moveTo>
                    <a:lnTo>
                      <a:pt x="20" y="7"/>
                    </a:lnTo>
                    <a:lnTo>
                      <a:pt x="20" y="0"/>
                    </a:lnTo>
                    <a:lnTo>
                      <a:pt x="12" y="0"/>
                    </a:lnTo>
                    <a:lnTo>
                      <a:pt x="4" y="4"/>
                    </a:lnTo>
                    <a:lnTo>
                      <a:pt x="0" y="7"/>
                    </a:lnTo>
                    <a:lnTo>
                      <a:pt x="0" y="54"/>
                    </a:lnTo>
                    <a:lnTo>
                      <a:pt x="4" y="58"/>
                    </a:lnTo>
                    <a:lnTo>
                      <a:pt x="8" y="62"/>
                    </a:lnTo>
                    <a:lnTo>
                      <a:pt x="16" y="58"/>
                    </a:lnTo>
                    <a:lnTo>
                      <a:pt x="16" y="54"/>
                    </a:lnTo>
                    <a:lnTo>
                      <a:pt x="16" y="25"/>
                    </a:lnTo>
                  </a:path>
                </a:pathLst>
              </a:custGeom>
              <a:noFill/>
              <a:ln cap="flat" cmpd="sng" w="9525">
                <a:solidFill>
                  <a:srgbClr val="9999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21" name="Google Shape;2621;p163"/>
              <p:cNvCxnSpPr/>
              <p:nvPr/>
            </p:nvCxnSpPr>
            <p:spPr>
              <a:xfrm>
                <a:off x="2001" y="2453"/>
                <a:ext cx="257" cy="1"/>
              </a:xfrm>
              <a:prstGeom prst="straightConnector1">
                <a:avLst/>
              </a:prstGeom>
              <a:noFill/>
              <a:ln cap="flat" cmpd="sng" w="9525">
                <a:solidFill>
                  <a:srgbClr val="000000"/>
                </a:solidFill>
                <a:prstDash val="solid"/>
                <a:round/>
                <a:headEnd len="med" w="med" type="none"/>
                <a:tailEnd len="med" w="med" type="none"/>
              </a:ln>
            </p:spPr>
          </p:cxnSp>
          <p:cxnSp>
            <p:nvCxnSpPr>
              <p:cNvPr id="2622" name="Google Shape;2622;p163"/>
              <p:cNvCxnSpPr/>
              <p:nvPr/>
            </p:nvCxnSpPr>
            <p:spPr>
              <a:xfrm>
                <a:off x="2001" y="2467"/>
                <a:ext cx="261" cy="1"/>
              </a:xfrm>
              <a:prstGeom prst="straightConnector1">
                <a:avLst/>
              </a:prstGeom>
              <a:noFill/>
              <a:ln cap="flat" cmpd="sng" w="9525">
                <a:solidFill>
                  <a:srgbClr val="000000"/>
                </a:solidFill>
                <a:prstDash val="solid"/>
                <a:round/>
                <a:headEnd len="med" w="med" type="none"/>
                <a:tailEnd len="med" w="med" type="none"/>
              </a:ln>
            </p:spPr>
          </p:cxnSp>
          <p:cxnSp>
            <p:nvCxnSpPr>
              <p:cNvPr id="2623" name="Google Shape;2623;p163"/>
              <p:cNvCxnSpPr/>
              <p:nvPr/>
            </p:nvCxnSpPr>
            <p:spPr>
              <a:xfrm>
                <a:off x="2001" y="2485"/>
                <a:ext cx="187" cy="1"/>
              </a:xfrm>
              <a:prstGeom prst="straightConnector1">
                <a:avLst/>
              </a:prstGeom>
              <a:noFill/>
              <a:ln cap="flat" cmpd="sng" w="9525">
                <a:solidFill>
                  <a:srgbClr val="000000"/>
                </a:solidFill>
                <a:prstDash val="solid"/>
                <a:round/>
                <a:headEnd len="med" w="med" type="none"/>
                <a:tailEnd len="med" w="med" type="none"/>
              </a:ln>
            </p:spPr>
          </p:cxnSp>
          <p:cxnSp>
            <p:nvCxnSpPr>
              <p:cNvPr id="2624" name="Google Shape;2624;p163"/>
              <p:cNvCxnSpPr/>
              <p:nvPr/>
            </p:nvCxnSpPr>
            <p:spPr>
              <a:xfrm>
                <a:off x="2001" y="2551"/>
                <a:ext cx="261" cy="1"/>
              </a:xfrm>
              <a:prstGeom prst="straightConnector1">
                <a:avLst/>
              </a:prstGeom>
              <a:noFill/>
              <a:ln cap="flat" cmpd="sng" w="9525">
                <a:solidFill>
                  <a:srgbClr val="000000"/>
                </a:solidFill>
                <a:prstDash val="solid"/>
                <a:round/>
                <a:headEnd len="med" w="med" type="none"/>
                <a:tailEnd len="med" w="med" type="none"/>
              </a:ln>
            </p:spPr>
          </p:cxnSp>
          <p:cxnSp>
            <p:nvCxnSpPr>
              <p:cNvPr id="2625" name="Google Shape;2625;p163"/>
              <p:cNvCxnSpPr/>
              <p:nvPr/>
            </p:nvCxnSpPr>
            <p:spPr>
              <a:xfrm>
                <a:off x="2001" y="2566"/>
                <a:ext cx="187" cy="1"/>
              </a:xfrm>
              <a:prstGeom prst="straightConnector1">
                <a:avLst/>
              </a:prstGeom>
              <a:noFill/>
              <a:ln cap="flat" cmpd="sng" w="9525">
                <a:solidFill>
                  <a:srgbClr val="000000"/>
                </a:solidFill>
                <a:prstDash val="solid"/>
                <a:round/>
                <a:headEnd len="med" w="med" type="none"/>
                <a:tailEnd len="med" w="med" type="none"/>
              </a:ln>
            </p:spPr>
          </p:cxnSp>
          <p:cxnSp>
            <p:nvCxnSpPr>
              <p:cNvPr id="2626" name="Google Shape;2626;p163"/>
              <p:cNvCxnSpPr/>
              <p:nvPr/>
            </p:nvCxnSpPr>
            <p:spPr>
              <a:xfrm>
                <a:off x="2001" y="2601"/>
                <a:ext cx="269" cy="1"/>
              </a:xfrm>
              <a:prstGeom prst="straightConnector1">
                <a:avLst/>
              </a:prstGeom>
              <a:noFill/>
              <a:ln cap="flat" cmpd="sng" w="9525">
                <a:solidFill>
                  <a:srgbClr val="000000"/>
                </a:solidFill>
                <a:prstDash val="solid"/>
                <a:round/>
                <a:headEnd len="med" w="med" type="none"/>
                <a:tailEnd len="med" w="med" type="none"/>
              </a:ln>
            </p:spPr>
          </p:cxnSp>
          <p:cxnSp>
            <p:nvCxnSpPr>
              <p:cNvPr id="2627" name="Google Shape;2627;p163"/>
              <p:cNvCxnSpPr/>
              <p:nvPr/>
            </p:nvCxnSpPr>
            <p:spPr>
              <a:xfrm>
                <a:off x="2001" y="2680"/>
                <a:ext cx="261" cy="1"/>
              </a:xfrm>
              <a:prstGeom prst="straightConnector1">
                <a:avLst/>
              </a:prstGeom>
              <a:noFill/>
              <a:ln cap="flat" cmpd="sng" w="9525">
                <a:solidFill>
                  <a:srgbClr val="000000"/>
                </a:solidFill>
                <a:prstDash val="solid"/>
                <a:round/>
                <a:headEnd len="med" w="med" type="none"/>
                <a:tailEnd len="med" w="med" type="none"/>
              </a:ln>
            </p:spPr>
          </p:cxnSp>
          <p:cxnSp>
            <p:nvCxnSpPr>
              <p:cNvPr id="2628" name="Google Shape;2628;p163"/>
              <p:cNvCxnSpPr/>
              <p:nvPr/>
            </p:nvCxnSpPr>
            <p:spPr>
              <a:xfrm>
                <a:off x="2001" y="2646"/>
                <a:ext cx="261" cy="1"/>
              </a:xfrm>
              <a:prstGeom prst="straightConnector1">
                <a:avLst/>
              </a:prstGeom>
              <a:noFill/>
              <a:ln cap="flat" cmpd="sng" w="9525">
                <a:solidFill>
                  <a:srgbClr val="000000"/>
                </a:solidFill>
                <a:prstDash val="solid"/>
                <a:round/>
                <a:headEnd len="med" w="med" type="none"/>
                <a:tailEnd len="med" w="med" type="none"/>
              </a:ln>
            </p:spPr>
          </p:cxnSp>
        </p:grpSp>
      </p:grpSp>
      <p:sp>
        <p:nvSpPr>
          <p:cNvPr id="2629" name="Google Shape;2629;p163"/>
          <p:cNvSpPr/>
          <p:nvPr/>
        </p:nvSpPr>
        <p:spPr>
          <a:xfrm>
            <a:off x="3523929" y="4062982"/>
            <a:ext cx="5106987" cy="1095814"/>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Registration close </a:t>
            </a:r>
            <a:r>
              <a:rPr i="1" lang="en-US" sz="1800">
                <a:solidFill>
                  <a:schemeClr val="dk1"/>
                </a:solidFill>
                <a:latin typeface="Arial"/>
                <a:ea typeface="Arial"/>
                <a:cs typeface="Arial"/>
                <a:sym typeface="Arial"/>
              </a:rPr>
              <a:t>– Complete description</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Scenarios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Specific requirements</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 pre and post conditions</a:t>
            </a:r>
            <a:endParaRPr/>
          </a:p>
        </p:txBody>
      </p:sp>
      <p:grpSp>
        <p:nvGrpSpPr>
          <p:cNvPr id="2630" name="Google Shape;2630;p163"/>
          <p:cNvGrpSpPr/>
          <p:nvPr/>
        </p:nvGrpSpPr>
        <p:grpSpPr>
          <a:xfrm>
            <a:off x="2773041" y="4070920"/>
            <a:ext cx="665163" cy="777875"/>
            <a:chOff x="1916" y="3161"/>
            <a:chExt cx="419" cy="490"/>
          </a:xfrm>
        </p:grpSpPr>
        <p:sp>
          <p:nvSpPr>
            <p:cNvPr id="2631" name="Google Shape;2631;p163"/>
            <p:cNvSpPr/>
            <p:nvPr/>
          </p:nvSpPr>
          <p:spPr>
            <a:xfrm>
              <a:off x="1932" y="3184"/>
              <a:ext cx="403" cy="467"/>
            </a:xfrm>
            <a:custGeom>
              <a:rect b="b" l="l" r="r" t="t"/>
              <a:pathLst>
                <a:path extrusionOk="0" h="467" w="403">
                  <a:moveTo>
                    <a:pt x="50" y="0"/>
                  </a:moveTo>
                  <a:lnTo>
                    <a:pt x="403" y="35"/>
                  </a:lnTo>
                  <a:lnTo>
                    <a:pt x="349" y="467"/>
                  </a:lnTo>
                  <a:lnTo>
                    <a:pt x="0" y="433"/>
                  </a:lnTo>
                  <a:lnTo>
                    <a:pt x="50"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2" name="Google Shape;2632;p163"/>
            <p:cNvSpPr/>
            <p:nvPr/>
          </p:nvSpPr>
          <p:spPr>
            <a:xfrm>
              <a:off x="1932" y="3184"/>
              <a:ext cx="403" cy="467"/>
            </a:xfrm>
            <a:custGeom>
              <a:rect b="b" l="l" r="r" t="t"/>
              <a:pathLst>
                <a:path extrusionOk="0" h="467" w="403">
                  <a:moveTo>
                    <a:pt x="50" y="0"/>
                  </a:moveTo>
                  <a:lnTo>
                    <a:pt x="403" y="35"/>
                  </a:lnTo>
                  <a:lnTo>
                    <a:pt x="349" y="467"/>
                  </a:lnTo>
                  <a:lnTo>
                    <a:pt x="0" y="433"/>
                  </a:lnTo>
                  <a:lnTo>
                    <a:pt x="50"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3" name="Google Shape;2633;p163"/>
            <p:cNvSpPr/>
            <p:nvPr/>
          </p:nvSpPr>
          <p:spPr>
            <a:xfrm>
              <a:off x="1947" y="3191"/>
              <a:ext cx="380" cy="450"/>
            </a:xfrm>
            <a:custGeom>
              <a:rect b="b" l="l" r="r" t="t"/>
              <a:pathLst>
                <a:path extrusionOk="0" h="450" w="380">
                  <a:moveTo>
                    <a:pt x="27" y="0"/>
                  </a:moveTo>
                  <a:lnTo>
                    <a:pt x="380" y="17"/>
                  </a:lnTo>
                  <a:lnTo>
                    <a:pt x="353" y="450"/>
                  </a:lnTo>
                  <a:lnTo>
                    <a:pt x="0" y="433"/>
                  </a:lnTo>
                  <a:lnTo>
                    <a:pt x="27"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4" name="Google Shape;2634;p163"/>
            <p:cNvSpPr/>
            <p:nvPr/>
          </p:nvSpPr>
          <p:spPr>
            <a:xfrm>
              <a:off x="1947" y="3191"/>
              <a:ext cx="380" cy="450"/>
            </a:xfrm>
            <a:custGeom>
              <a:rect b="b" l="l" r="r" t="t"/>
              <a:pathLst>
                <a:path extrusionOk="0" h="450" w="380">
                  <a:moveTo>
                    <a:pt x="27" y="0"/>
                  </a:moveTo>
                  <a:lnTo>
                    <a:pt x="380" y="17"/>
                  </a:lnTo>
                  <a:lnTo>
                    <a:pt x="353" y="450"/>
                  </a:lnTo>
                  <a:lnTo>
                    <a:pt x="0" y="433"/>
                  </a:lnTo>
                  <a:lnTo>
                    <a:pt x="27" y="0"/>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5" name="Google Shape;2635;p163"/>
            <p:cNvSpPr/>
            <p:nvPr/>
          </p:nvSpPr>
          <p:spPr>
            <a:xfrm>
              <a:off x="1966" y="3195"/>
              <a:ext cx="353" cy="433"/>
            </a:xfrm>
            <a:prstGeom prst="rect">
              <a:avLst/>
            </a:pr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6" name="Google Shape;2636;p163"/>
            <p:cNvSpPr/>
            <p:nvPr/>
          </p:nvSpPr>
          <p:spPr>
            <a:xfrm>
              <a:off x="1966" y="3195"/>
              <a:ext cx="353" cy="433"/>
            </a:xfrm>
            <a:prstGeom prst="rect">
              <a:avLst/>
            </a:prstGeom>
            <a:noFill/>
            <a:ln cap="flat" cmpd="sng" w="9525">
              <a:solidFill>
                <a:srgbClr val="CCCCCC"/>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7" name="Google Shape;2637;p163"/>
            <p:cNvSpPr/>
            <p:nvPr/>
          </p:nvSpPr>
          <p:spPr>
            <a:xfrm>
              <a:off x="2024" y="3178"/>
              <a:ext cx="23" cy="61"/>
            </a:xfrm>
            <a:custGeom>
              <a:rect b="b" l="l" r="r" t="t"/>
              <a:pathLst>
                <a:path extrusionOk="0" h="61" w="23">
                  <a:moveTo>
                    <a:pt x="23" y="13"/>
                  </a:moveTo>
                  <a:lnTo>
                    <a:pt x="19" y="13"/>
                  </a:lnTo>
                  <a:lnTo>
                    <a:pt x="19" y="10"/>
                  </a:lnTo>
                  <a:lnTo>
                    <a:pt x="19" y="6"/>
                  </a:lnTo>
                  <a:lnTo>
                    <a:pt x="19" y="3"/>
                  </a:lnTo>
                  <a:lnTo>
                    <a:pt x="15" y="3"/>
                  </a:lnTo>
                  <a:lnTo>
                    <a:pt x="11" y="3"/>
                  </a:lnTo>
                  <a:lnTo>
                    <a:pt x="7" y="3"/>
                  </a:lnTo>
                  <a:lnTo>
                    <a:pt x="4" y="6"/>
                  </a:lnTo>
                  <a:lnTo>
                    <a:pt x="4" y="10"/>
                  </a:lnTo>
                  <a:lnTo>
                    <a:pt x="4" y="54"/>
                  </a:lnTo>
                  <a:lnTo>
                    <a:pt x="4" y="58"/>
                  </a:lnTo>
                  <a:lnTo>
                    <a:pt x="7" y="58"/>
                  </a:lnTo>
                  <a:lnTo>
                    <a:pt x="11" y="58"/>
                  </a:lnTo>
                  <a:lnTo>
                    <a:pt x="15" y="58"/>
                  </a:lnTo>
                  <a:lnTo>
                    <a:pt x="15" y="54"/>
                  </a:lnTo>
                  <a:lnTo>
                    <a:pt x="15" y="24"/>
                  </a:lnTo>
                  <a:lnTo>
                    <a:pt x="19" y="24"/>
                  </a:lnTo>
                  <a:lnTo>
                    <a:pt x="19" y="54"/>
                  </a:lnTo>
                  <a:lnTo>
                    <a:pt x="19" y="58"/>
                  </a:lnTo>
                  <a:lnTo>
                    <a:pt x="15" y="58"/>
                  </a:lnTo>
                  <a:lnTo>
                    <a:pt x="15" y="61"/>
                  </a:lnTo>
                  <a:lnTo>
                    <a:pt x="11" y="61"/>
                  </a:lnTo>
                  <a:lnTo>
                    <a:pt x="7" y="61"/>
                  </a:lnTo>
                  <a:lnTo>
                    <a:pt x="4" y="58"/>
                  </a:lnTo>
                  <a:lnTo>
                    <a:pt x="0" y="58"/>
                  </a:lnTo>
                  <a:lnTo>
                    <a:pt x="0" y="54"/>
                  </a:lnTo>
                  <a:lnTo>
                    <a:pt x="0" y="10"/>
                  </a:lnTo>
                  <a:lnTo>
                    <a:pt x="0" y="6"/>
                  </a:lnTo>
                  <a:lnTo>
                    <a:pt x="4" y="6"/>
                  </a:lnTo>
                  <a:lnTo>
                    <a:pt x="4" y="3"/>
                  </a:lnTo>
                  <a:lnTo>
                    <a:pt x="7" y="3"/>
                  </a:lnTo>
                  <a:lnTo>
                    <a:pt x="7" y="0"/>
                  </a:lnTo>
                  <a:lnTo>
                    <a:pt x="11" y="0"/>
                  </a:lnTo>
                  <a:lnTo>
                    <a:pt x="15" y="0"/>
                  </a:lnTo>
                  <a:lnTo>
                    <a:pt x="19" y="3"/>
                  </a:lnTo>
                  <a:lnTo>
                    <a:pt x="23" y="3"/>
                  </a:lnTo>
                  <a:lnTo>
                    <a:pt x="23" y="6"/>
                  </a:lnTo>
                  <a:lnTo>
                    <a:pt x="23" y="10"/>
                  </a:lnTo>
                  <a:lnTo>
                    <a:pt x="23" y="1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8" name="Google Shape;2638;p163"/>
            <p:cNvSpPr/>
            <p:nvPr/>
          </p:nvSpPr>
          <p:spPr>
            <a:xfrm>
              <a:off x="2024" y="3178"/>
              <a:ext cx="23" cy="61"/>
            </a:xfrm>
            <a:custGeom>
              <a:rect b="b" l="l" r="r" t="t"/>
              <a:pathLst>
                <a:path extrusionOk="0" h="61" w="23">
                  <a:moveTo>
                    <a:pt x="23" y="13"/>
                  </a:moveTo>
                  <a:lnTo>
                    <a:pt x="19" y="13"/>
                  </a:lnTo>
                  <a:lnTo>
                    <a:pt x="19" y="10"/>
                  </a:lnTo>
                  <a:lnTo>
                    <a:pt x="19" y="3"/>
                  </a:lnTo>
                  <a:lnTo>
                    <a:pt x="11" y="3"/>
                  </a:lnTo>
                  <a:lnTo>
                    <a:pt x="7" y="3"/>
                  </a:lnTo>
                  <a:lnTo>
                    <a:pt x="4" y="10"/>
                  </a:lnTo>
                  <a:lnTo>
                    <a:pt x="4" y="54"/>
                  </a:lnTo>
                  <a:lnTo>
                    <a:pt x="4" y="58"/>
                  </a:lnTo>
                  <a:lnTo>
                    <a:pt x="11" y="58"/>
                  </a:lnTo>
                  <a:lnTo>
                    <a:pt x="15" y="58"/>
                  </a:lnTo>
                  <a:lnTo>
                    <a:pt x="15" y="54"/>
                  </a:lnTo>
                  <a:lnTo>
                    <a:pt x="15" y="24"/>
                  </a:lnTo>
                  <a:lnTo>
                    <a:pt x="19" y="24"/>
                  </a:lnTo>
                  <a:lnTo>
                    <a:pt x="19" y="54"/>
                  </a:lnTo>
                  <a:lnTo>
                    <a:pt x="15" y="58"/>
                  </a:lnTo>
                  <a:lnTo>
                    <a:pt x="11" y="61"/>
                  </a:lnTo>
                  <a:lnTo>
                    <a:pt x="4" y="58"/>
                  </a:lnTo>
                  <a:lnTo>
                    <a:pt x="0" y="54"/>
                  </a:lnTo>
                  <a:lnTo>
                    <a:pt x="0" y="10"/>
                  </a:lnTo>
                  <a:lnTo>
                    <a:pt x="4" y="3"/>
                  </a:lnTo>
                  <a:lnTo>
                    <a:pt x="11" y="0"/>
                  </a:lnTo>
                  <a:lnTo>
                    <a:pt x="19" y="3"/>
                  </a:lnTo>
                  <a:lnTo>
                    <a:pt x="23" y="10"/>
                  </a:lnTo>
                  <a:lnTo>
                    <a:pt x="23" y="13"/>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9" name="Google Shape;2639;p163"/>
            <p:cNvSpPr/>
            <p:nvPr/>
          </p:nvSpPr>
          <p:spPr>
            <a:xfrm>
              <a:off x="2024" y="3181"/>
              <a:ext cx="23" cy="55"/>
            </a:xfrm>
            <a:custGeom>
              <a:rect b="b" l="l" r="r" t="t"/>
              <a:pathLst>
                <a:path extrusionOk="0" h="55" w="23">
                  <a:moveTo>
                    <a:pt x="23" y="10"/>
                  </a:moveTo>
                  <a:lnTo>
                    <a:pt x="23" y="7"/>
                  </a:lnTo>
                  <a:lnTo>
                    <a:pt x="19" y="0"/>
                  </a:lnTo>
                  <a:lnTo>
                    <a:pt x="11" y="0"/>
                  </a:lnTo>
                  <a:lnTo>
                    <a:pt x="4" y="0"/>
                  </a:lnTo>
                  <a:lnTo>
                    <a:pt x="0" y="7"/>
                  </a:lnTo>
                  <a:lnTo>
                    <a:pt x="0" y="51"/>
                  </a:lnTo>
                  <a:lnTo>
                    <a:pt x="4" y="55"/>
                  </a:lnTo>
                  <a:lnTo>
                    <a:pt x="7" y="55"/>
                  </a:lnTo>
                  <a:lnTo>
                    <a:pt x="15" y="55"/>
                  </a:lnTo>
                  <a:lnTo>
                    <a:pt x="15" y="51"/>
                  </a:lnTo>
                  <a:lnTo>
                    <a:pt x="15" y="21"/>
                  </a:lnTo>
                </a:path>
              </a:pathLst>
            </a:custGeom>
            <a:noFill/>
            <a:ln cap="flat" cmpd="sng" w="9525">
              <a:solidFill>
                <a:srgbClr val="CCCCCC"/>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0" name="Google Shape;2640;p163"/>
            <p:cNvSpPr/>
            <p:nvPr/>
          </p:nvSpPr>
          <p:spPr>
            <a:xfrm>
              <a:off x="1916" y="3171"/>
              <a:ext cx="403" cy="463"/>
            </a:xfrm>
            <a:custGeom>
              <a:rect b="b" l="l" r="r" t="t"/>
              <a:pathLst>
                <a:path extrusionOk="0" h="463" w="403">
                  <a:moveTo>
                    <a:pt x="54" y="0"/>
                  </a:moveTo>
                  <a:lnTo>
                    <a:pt x="403" y="31"/>
                  </a:lnTo>
                  <a:lnTo>
                    <a:pt x="353" y="463"/>
                  </a:lnTo>
                  <a:lnTo>
                    <a:pt x="0" y="429"/>
                  </a:lnTo>
                  <a:lnTo>
                    <a:pt x="54"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1" name="Google Shape;2641;p163"/>
            <p:cNvSpPr/>
            <p:nvPr/>
          </p:nvSpPr>
          <p:spPr>
            <a:xfrm>
              <a:off x="1916" y="3171"/>
              <a:ext cx="403" cy="463"/>
            </a:xfrm>
            <a:custGeom>
              <a:rect b="b" l="l" r="r" t="t"/>
              <a:pathLst>
                <a:path extrusionOk="0" h="463" w="403">
                  <a:moveTo>
                    <a:pt x="54" y="0"/>
                  </a:moveTo>
                  <a:lnTo>
                    <a:pt x="403" y="31"/>
                  </a:lnTo>
                  <a:lnTo>
                    <a:pt x="353" y="463"/>
                  </a:lnTo>
                  <a:lnTo>
                    <a:pt x="0" y="429"/>
                  </a:lnTo>
                  <a:lnTo>
                    <a:pt x="54"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2" name="Google Shape;2642;p163"/>
            <p:cNvSpPr/>
            <p:nvPr/>
          </p:nvSpPr>
          <p:spPr>
            <a:xfrm>
              <a:off x="1936" y="3174"/>
              <a:ext cx="379" cy="450"/>
            </a:xfrm>
            <a:custGeom>
              <a:rect b="b" l="l" r="r" t="t"/>
              <a:pathLst>
                <a:path extrusionOk="0" h="450" w="379">
                  <a:moveTo>
                    <a:pt x="26" y="0"/>
                  </a:moveTo>
                  <a:lnTo>
                    <a:pt x="379" y="17"/>
                  </a:lnTo>
                  <a:lnTo>
                    <a:pt x="353" y="450"/>
                  </a:lnTo>
                  <a:lnTo>
                    <a:pt x="0" y="433"/>
                  </a:lnTo>
                  <a:lnTo>
                    <a:pt x="2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3" name="Google Shape;2643;p163"/>
            <p:cNvSpPr/>
            <p:nvPr/>
          </p:nvSpPr>
          <p:spPr>
            <a:xfrm>
              <a:off x="1936" y="3174"/>
              <a:ext cx="379" cy="450"/>
            </a:xfrm>
            <a:custGeom>
              <a:rect b="b" l="l" r="r" t="t"/>
              <a:pathLst>
                <a:path extrusionOk="0" h="450" w="379">
                  <a:moveTo>
                    <a:pt x="26" y="0"/>
                  </a:moveTo>
                  <a:lnTo>
                    <a:pt x="379" y="17"/>
                  </a:lnTo>
                  <a:lnTo>
                    <a:pt x="353" y="450"/>
                  </a:lnTo>
                  <a:lnTo>
                    <a:pt x="0" y="433"/>
                  </a:lnTo>
                  <a:lnTo>
                    <a:pt x="26"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4" name="Google Shape;2644;p163"/>
            <p:cNvSpPr/>
            <p:nvPr/>
          </p:nvSpPr>
          <p:spPr>
            <a:xfrm>
              <a:off x="1951" y="3178"/>
              <a:ext cx="357" cy="432"/>
            </a:xfrm>
            <a:prstGeom prst="rect">
              <a:avLst/>
            </a:prstGeom>
            <a:solidFill>
              <a:srgbClr val="FF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5" name="Google Shape;2645;p163"/>
            <p:cNvSpPr/>
            <p:nvPr/>
          </p:nvSpPr>
          <p:spPr>
            <a:xfrm>
              <a:off x="1951" y="3178"/>
              <a:ext cx="357" cy="432"/>
            </a:xfrm>
            <a:prstGeom prst="rect">
              <a:avLst/>
            </a:pr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6" name="Google Shape;2646;p163"/>
            <p:cNvSpPr/>
            <p:nvPr/>
          </p:nvSpPr>
          <p:spPr>
            <a:xfrm>
              <a:off x="2012" y="3161"/>
              <a:ext cx="23" cy="61"/>
            </a:xfrm>
            <a:custGeom>
              <a:rect b="b" l="l" r="r" t="t"/>
              <a:pathLst>
                <a:path extrusionOk="0" h="61" w="23">
                  <a:moveTo>
                    <a:pt x="23" y="13"/>
                  </a:moveTo>
                  <a:lnTo>
                    <a:pt x="19" y="13"/>
                  </a:lnTo>
                  <a:lnTo>
                    <a:pt x="19" y="10"/>
                  </a:lnTo>
                  <a:lnTo>
                    <a:pt x="19" y="6"/>
                  </a:lnTo>
                  <a:lnTo>
                    <a:pt x="16" y="6"/>
                  </a:lnTo>
                  <a:lnTo>
                    <a:pt x="16" y="3"/>
                  </a:lnTo>
                  <a:lnTo>
                    <a:pt x="12" y="3"/>
                  </a:lnTo>
                  <a:lnTo>
                    <a:pt x="8" y="3"/>
                  </a:lnTo>
                  <a:lnTo>
                    <a:pt x="4" y="6"/>
                  </a:lnTo>
                  <a:lnTo>
                    <a:pt x="4" y="10"/>
                  </a:lnTo>
                  <a:lnTo>
                    <a:pt x="4" y="54"/>
                  </a:lnTo>
                  <a:lnTo>
                    <a:pt x="4" y="58"/>
                  </a:lnTo>
                  <a:lnTo>
                    <a:pt x="8" y="58"/>
                  </a:lnTo>
                  <a:lnTo>
                    <a:pt x="12" y="58"/>
                  </a:lnTo>
                  <a:lnTo>
                    <a:pt x="16" y="58"/>
                  </a:lnTo>
                  <a:lnTo>
                    <a:pt x="16" y="54"/>
                  </a:lnTo>
                  <a:lnTo>
                    <a:pt x="16" y="23"/>
                  </a:lnTo>
                  <a:lnTo>
                    <a:pt x="19" y="23"/>
                  </a:lnTo>
                  <a:lnTo>
                    <a:pt x="19" y="54"/>
                  </a:lnTo>
                  <a:lnTo>
                    <a:pt x="16" y="58"/>
                  </a:lnTo>
                  <a:lnTo>
                    <a:pt x="16" y="61"/>
                  </a:lnTo>
                  <a:lnTo>
                    <a:pt x="12" y="61"/>
                  </a:lnTo>
                  <a:lnTo>
                    <a:pt x="8" y="61"/>
                  </a:lnTo>
                  <a:lnTo>
                    <a:pt x="4" y="61"/>
                  </a:lnTo>
                  <a:lnTo>
                    <a:pt x="4" y="58"/>
                  </a:lnTo>
                  <a:lnTo>
                    <a:pt x="0" y="58"/>
                  </a:lnTo>
                  <a:lnTo>
                    <a:pt x="0" y="54"/>
                  </a:lnTo>
                  <a:lnTo>
                    <a:pt x="0" y="10"/>
                  </a:lnTo>
                  <a:lnTo>
                    <a:pt x="0" y="6"/>
                  </a:lnTo>
                  <a:lnTo>
                    <a:pt x="4" y="3"/>
                  </a:lnTo>
                  <a:lnTo>
                    <a:pt x="8" y="3"/>
                  </a:lnTo>
                  <a:lnTo>
                    <a:pt x="12" y="0"/>
                  </a:lnTo>
                  <a:lnTo>
                    <a:pt x="12" y="3"/>
                  </a:lnTo>
                  <a:lnTo>
                    <a:pt x="16" y="3"/>
                  </a:lnTo>
                  <a:lnTo>
                    <a:pt x="19" y="3"/>
                  </a:lnTo>
                  <a:lnTo>
                    <a:pt x="19" y="6"/>
                  </a:lnTo>
                  <a:lnTo>
                    <a:pt x="23" y="6"/>
                  </a:lnTo>
                  <a:lnTo>
                    <a:pt x="23" y="10"/>
                  </a:lnTo>
                  <a:lnTo>
                    <a:pt x="23" y="13"/>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7" name="Google Shape;2647;p163"/>
            <p:cNvSpPr/>
            <p:nvPr/>
          </p:nvSpPr>
          <p:spPr>
            <a:xfrm>
              <a:off x="2012" y="3161"/>
              <a:ext cx="23" cy="61"/>
            </a:xfrm>
            <a:custGeom>
              <a:rect b="b" l="l" r="r" t="t"/>
              <a:pathLst>
                <a:path extrusionOk="0" h="61" w="23">
                  <a:moveTo>
                    <a:pt x="23" y="13"/>
                  </a:moveTo>
                  <a:lnTo>
                    <a:pt x="19" y="13"/>
                  </a:lnTo>
                  <a:lnTo>
                    <a:pt x="19" y="10"/>
                  </a:lnTo>
                  <a:lnTo>
                    <a:pt x="16" y="6"/>
                  </a:lnTo>
                  <a:lnTo>
                    <a:pt x="12" y="3"/>
                  </a:lnTo>
                  <a:lnTo>
                    <a:pt x="4" y="6"/>
                  </a:lnTo>
                  <a:lnTo>
                    <a:pt x="4" y="10"/>
                  </a:lnTo>
                  <a:lnTo>
                    <a:pt x="4" y="54"/>
                  </a:lnTo>
                  <a:lnTo>
                    <a:pt x="4" y="58"/>
                  </a:lnTo>
                  <a:lnTo>
                    <a:pt x="8" y="58"/>
                  </a:lnTo>
                  <a:lnTo>
                    <a:pt x="12" y="58"/>
                  </a:lnTo>
                  <a:lnTo>
                    <a:pt x="16" y="54"/>
                  </a:lnTo>
                  <a:lnTo>
                    <a:pt x="16" y="23"/>
                  </a:lnTo>
                  <a:lnTo>
                    <a:pt x="19" y="23"/>
                  </a:lnTo>
                  <a:lnTo>
                    <a:pt x="19" y="54"/>
                  </a:lnTo>
                  <a:lnTo>
                    <a:pt x="16" y="58"/>
                  </a:lnTo>
                  <a:lnTo>
                    <a:pt x="8" y="61"/>
                  </a:lnTo>
                  <a:lnTo>
                    <a:pt x="4" y="58"/>
                  </a:lnTo>
                  <a:lnTo>
                    <a:pt x="0" y="54"/>
                  </a:lnTo>
                  <a:lnTo>
                    <a:pt x="0" y="10"/>
                  </a:lnTo>
                  <a:lnTo>
                    <a:pt x="4" y="3"/>
                  </a:lnTo>
                  <a:lnTo>
                    <a:pt x="12" y="0"/>
                  </a:lnTo>
                  <a:lnTo>
                    <a:pt x="19" y="3"/>
                  </a:lnTo>
                  <a:lnTo>
                    <a:pt x="23" y="10"/>
                  </a:lnTo>
                  <a:lnTo>
                    <a:pt x="23" y="13"/>
                  </a:lnTo>
                </a:path>
              </a:pathLst>
            </a:custGeom>
            <a:noFill/>
            <a:ln cap="flat" cmpd="sng" w="9525">
              <a:solidFill>
                <a:srgbClr val="7F7F7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8" name="Google Shape;2648;p163"/>
            <p:cNvSpPr/>
            <p:nvPr/>
          </p:nvSpPr>
          <p:spPr>
            <a:xfrm>
              <a:off x="2012" y="3164"/>
              <a:ext cx="19" cy="58"/>
            </a:xfrm>
            <a:custGeom>
              <a:rect b="b" l="l" r="r" t="t"/>
              <a:pathLst>
                <a:path extrusionOk="0" h="58" w="19">
                  <a:moveTo>
                    <a:pt x="19" y="10"/>
                  </a:moveTo>
                  <a:lnTo>
                    <a:pt x="19" y="7"/>
                  </a:lnTo>
                  <a:lnTo>
                    <a:pt x="19" y="0"/>
                  </a:lnTo>
                  <a:lnTo>
                    <a:pt x="12" y="0"/>
                  </a:lnTo>
                  <a:lnTo>
                    <a:pt x="4" y="3"/>
                  </a:lnTo>
                  <a:lnTo>
                    <a:pt x="0" y="7"/>
                  </a:lnTo>
                  <a:lnTo>
                    <a:pt x="0" y="51"/>
                  </a:lnTo>
                  <a:lnTo>
                    <a:pt x="4" y="55"/>
                  </a:lnTo>
                  <a:lnTo>
                    <a:pt x="8" y="58"/>
                  </a:lnTo>
                  <a:lnTo>
                    <a:pt x="16" y="55"/>
                  </a:lnTo>
                  <a:lnTo>
                    <a:pt x="16" y="51"/>
                  </a:lnTo>
                  <a:lnTo>
                    <a:pt x="16" y="24"/>
                  </a:lnTo>
                </a:path>
              </a:pathLst>
            </a:custGeom>
            <a:noFill/>
            <a:ln cap="flat" cmpd="sng" w="9525">
              <a:solidFill>
                <a:srgbClr val="99999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49" name="Google Shape;2649;p163"/>
            <p:cNvCxnSpPr/>
            <p:nvPr/>
          </p:nvCxnSpPr>
          <p:spPr>
            <a:xfrm>
              <a:off x="2001" y="3246"/>
              <a:ext cx="253" cy="1"/>
            </a:xfrm>
            <a:prstGeom prst="straightConnector1">
              <a:avLst/>
            </a:prstGeom>
            <a:noFill/>
            <a:ln cap="flat" cmpd="sng" w="9525">
              <a:solidFill>
                <a:srgbClr val="000000"/>
              </a:solidFill>
              <a:prstDash val="solid"/>
              <a:round/>
              <a:headEnd len="med" w="med" type="none"/>
              <a:tailEnd len="med" w="med" type="none"/>
            </a:ln>
          </p:spPr>
        </p:cxnSp>
        <p:cxnSp>
          <p:nvCxnSpPr>
            <p:cNvPr id="2650" name="Google Shape;2650;p163"/>
            <p:cNvCxnSpPr/>
            <p:nvPr/>
          </p:nvCxnSpPr>
          <p:spPr>
            <a:xfrm>
              <a:off x="2001" y="3259"/>
              <a:ext cx="257" cy="1"/>
            </a:xfrm>
            <a:prstGeom prst="straightConnector1">
              <a:avLst/>
            </a:prstGeom>
            <a:noFill/>
            <a:ln cap="flat" cmpd="sng" w="9525">
              <a:solidFill>
                <a:srgbClr val="000000"/>
              </a:solidFill>
              <a:prstDash val="solid"/>
              <a:round/>
              <a:headEnd len="med" w="med" type="none"/>
              <a:tailEnd len="med" w="med" type="none"/>
            </a:ln>
          </p:spPr>
        </p:cxnSp>
        <p:cxnSp>
          <p:nvCxnSpPr>
            <p:cNvPr id="2651" name="Google Shape;2651;p163"/>
            <p:cNvCxnSpPr/>
            <p:nvPr/>
          </p:nvCxnSpPr>
          <p:spPr>
            <a:xfrm>
              <a:off x="2001" y="3277"/>
              <a:ext cx="184" cy="1"/>
            </a:xfrm>
            <a:prstGeom prst="straightConnector1">
              <a:avLst/>
            </a:prstGeom>
            <a:noFill/>
            <a:ln cap="flat" cmpd="sng" w="9525">
              <a:solidFill>
                <a:srgbClr val="000000"/>
              </a:solidFill>
              <a:prstDash val="solid"/>
              <a:round/>
              <a:headEnd len="med" w="med" type="none"/>
              <a:tailEnd len="med" w="med" type="none"/>
            </a:ln>
          </p:spPr>
        </p:cxnSp>
        <p:cxnSp>
          <p:nvCxnSpPr>
            <p:cNvPr id="2652" name="Google Shape;2652;p163"/>
            <p:cNvCxnSpPr/>
            <p:nvPr/>
          </p:nvCxnSpPr>
          <p:spPr>
            <a:xfrm>
              <a:off x="2001" y="3307"/>
              <a:ext cx="265" cy="1"/>
            </a:xfrm>
            <a:prstGeom prst="straightConnector1">
              <a:avLst/>
            </a:prstGeom>
            <a:noFill/>
            <a:ln cap="flat" cmpd="sng" w="9525">
              <a:solidFill>
                <a:srgbClr val="000000"/>
              </a:solidFill>
              <a:prstDash val="solid"/>
              <a:round/>
              <a:headEnd len="med" w="med" type="none"/>
              <a:tailEnd len="med" w="med" type="none"/>
            </a:ln>
          </p:spPr>
        </p:cxnSp>
        <p:cxnSp>
          <p:nvCxnSpPr>
            <p:cNvPr id="2653" name="Google Shape;2653;p163"/>
            <p:cNvCxnSpPr/>
            <p:nvPr/>
          </p:nvCxnSpPr>
          <p:spPr>
            <a:xfrm>
              <a:off x="2001" y="3324"/>
              <a:ext cx="253" cy="1"/>
            </a:xfrm>
            <a:prstGeom prst="straightConnector1">
              <a:avLst/>
            </a:prstGeom>
            <a:noFill/>
            <a:ln cap="flat" cmpd="sng" w="9525">
              <a:solidFill>
                <a:srgbClr val="000000"/>
              </a:solidFill>
              <a:prstDash val="solid"/>
              <a:round/>
              <a:headEnd len="med" w="med" type="none"/>
              <a:tailEnd len="med" w="med" type="none"/>
            </a:ln>
          </p:spPr>
        </p:cxnSp>
        <p:cxnSp>
          <p:nvCxnSpPr>
            <p:cNvPr id="2654" name="Google Shape;2654;p163"/>
            <p:cNvCxnSpPr/>
            <p:nvPr/>
          </p:nvCxnSpPr>
          <p:spPr>
            <a:xfrm>
              <a:off x="2001" y="3341"/>
              <a:ext cx="257" cy="1"/>
            </a:xfrm>
            <a:prstGeom prst="straightConnector1">
              <a:avLst/>
            </a:prstGeom>
            <a:noFill/>
            <a:ln cap="flat" cmpd="sng" w="9525">
              <a:solidFill>
                <a:srgbClr val="000000"/>
              </a:solidFill>
              <a:prstDash val="solid"/>
              <a:round/>
              <a:headEnd len="med" w="med" type="none"/>
              <a:tailEnd len="med" w="med" type="none"/>
            </a:ln>
          </p:spPr>
        </p:cxnSp>
        <p:cxnSp>
          <p:nvCxnSpPr>
            <p:cNvPr id="2655" name="Google Shape;2655;p163"/>
            <p:cNvCxnSpPr/>
            <p:nvPr/>
          </p:nvCxnSpPr>
          <p:spPr>
            <a:xfrm>
              <a:off x="2001" y="3355"/>
              <a:ext cx="184" cy="1"/>
            </a:xfrm>
            <a:prstGeom prst="straightConnector1">
              <a:avLst/>
            </a:prstGeom>
            <a:noFill/>
            <a:ln cap="flat" cmpd="sng" w="9525">
              <a:solidFill>
                <a:srgbClr val="000000"/>
              </a:solidFill>
              <a:prstDash val="solid"/>
              <a:round/>
              <a:headEnd len="med" w="med" type="none"/>
              <a:tailEnd len="med" w="med" type="none"/>
            </a:ln>
          </p:spPr>
        </p:cxnSp>
        <p:cxnSp>
          <p:nvCxnSpPr>
            <p:cNvPr id="2656" name="Google Shape;2656;p163"/>
            <p:cNvCxnSpPr/>
            <p:nvPr/>
          </p:nvCxnSpPr>
          <p:spPr>
            <a:xfrm>
              <a:off x="2001" y="3389"/>
              <a:ext cx="265" cy="1"/>
            </a:xfrm>
            <a:prstGeom prst="straightConnector1">
              <a:avLst/>
            </a:prstGeom>
            <a:noFill/>
            <a:ln cap="flat" cmpd="sng" w="9525">
              <a:solidFill>
                <a:srgbClr val="000000"/>
              </a:solidFill>
              <a:prstDash val="solid"/>
              <a:round/>
              <a:headEnd len="med" w="med" type="none"/>
              <a:tailEnd len="med" w="med" type="none"/>
            </a:ln>
          </p:spPr>
        </p:cxnSp>
        <p:cxnSp>
          <p:nvCxnSpPr>
            <p:cNvPr id="2657" name="Google Shape;2657;p163"/>
            <p:cNvCxnSpPr/>
            <p:nvPr/>
          </p:nvCxnSpPr>
          <p:spPr>
            <a:xfrm>
              <a:off x="2001" y="3403"/>
              <a:ext cx="253" cy="1"/>
            </a:xfrm>
            <a:prstGeom prst="straightConnector1">
              <a:avLst/>
            </a:prstGeom>
            <a:noFill/>
            <a:ln cap="flat" cmpd="sng" w="9525">
              <a:solidFill>
                <a:srgbClr val="000000"/>
              </a:solidFill>
              <a:prstDash val="solid"/>
              <a:round/>
              <a:headEnd len="med" w="med" type="none"/>
              <a:tailEnd len="med" w="med" type="none"/>
            </a:ln>
          </p:spPr>
        </p:cxnSp>
        <p:cxnSp>
          <p:nvCxnSpPr>
            <p:cNvPr id="2658" name="Google Shape;2658;p163"/>
            <p:cNvCxnSpPr/>
            <p:nvPr/>
          </p:nvCxnSpPr>
          <p:spPr>
            <a:xfrm>
              <a:off x="2001" y="3420"/>
              <a:ext cx="257" cy="1"/>
            </a:xfrm>
            <a:prstGeom prst="straightConnector1">
              <a:avLst/>
            </a:prstGeom>
            <a:noFill/>
            <a:ln cap="flat" cmpd="sng" w="9525">
              <a:solidFill>
                <a:srgbClr val="000000"/>
              </a:solidFill>
              <a:prstDash val="solid"/>
              <a:round/>
              <a:headEnd len="med" w="med" type="none"/>
              <a:tailEnd len="med" w="med" type="none"/>
            </a:ln>
          </p:spPr>
        </p:cxnSp>
        <p:cxnSp>
          <p:nvCxnSpPr>
            <p:cNvPr id="2659" name="Google Shape;2659;p163"/>
            <p:cNvCxnSpPr/>
            <p:nvPr/>
          </p:nvCxnSpPr>
          <p:spPr>
            <a:xfrm>
              <a:off x="2001" y="3433"/>
              <a:ext cx="257" cy="1"/>
            </a:xfrm>
            <a:prstGeom prst="straightConnector1">
              <a:avLst/>
            </a:prstGeom>
            <a:noFill/>
            <a:ln cap="flat" cmpd="sng" w="9525">
              <a:solidFill>
                <a:srgbClr val="000000"/>
              </a:solidFill>
              <a:prstDash val="solid"/>
              <a:round/>
              <a:headEnd len="med" w="med" type="none"/>
              <a:tailEnd len="med" w="med" type="none"/>
            </a:ln>
          </p:spPr>
        </p:cxnSp>
        <p:cxnSp>
          <p:nvCxnSpPr>
            <p:cNvPr id="2660" name="Google Shape;2660;p163"/>
            <p:cNvCxnSpPr/>
            <p:nvPr/>
          </p:nvCxnSpPr>
          <p:spPr>
            <a:xfrm>
              <a:off x="2001" y="3467"/>
              <a:ext cx="265" cy="1"/>
            </a:xfrm>
            <a:prstGeom prst="straightConnector1">
              <a:avLst/>
            </a:prstGeom>
            <a:noFill/>
            <a:ln cap="flat" cmpd="sng" w="9525">
              <a:solidFill>
                <a:srgbClr val="000000"/>
              </a:solidFill>
              <a:prstDash val="solid"/>
              <a:round/>
              <a:headEnd len="med" w="med" type="none"/>
              <a:tailEnd len="med" w="med" type="none"/>
            </a:ln>
          </p:spPr>
        </p:cxnSp>
        <p:cxnSp>
          <p:nvCxnSpPr>
            <p:cNvPr id="2661" name="Google Shape;2661;p163"/>
            <p:cNvCxnSpPr/>
            <p:nvPr/>
          </p:nvCxnSpPr>
          <p:spPr>
            <a:xfrm>
              <a:off x="2001" y="3481"/>
              <a:ext cx="253" cy="1"/>
            </a:xfrm>
            <a:prstGeom prst="straightConnector1">
              <a:avLst/>
            </a:prstGeom>
            <a:noFill/>
            <a:ln cap="flat" cmpd="sng" w="9525">
              <a:solidFill>
                <a:srgbClr val="000000"/>
              </a:solidFill>
              <a:prstDash val="solid"/>
              <a:round/>
              <a:headEnd len="med" w="med" type="none"/>
              <a:tailEnd len="med" w="med" type="none"/>
            </a:ln>
          </p:spPr>
        </p:cxnSp>
        <p:cxnSp>
          <p:nvCxnSpPr>
            <p:cNvPr id="2662" name="Google Shape;2662;p163"/>
            <p:cNvCxnSpPr/>
            <p:nvPr/>
          </p:nvCxnSpPr>
          <p:spPr>
            <a:xfrm>
              <a:off x="2001" y="3498"/>
              <a:ext cx="257" cy="1"/>
            </a:xfrm>
            <a:prstGeom prst="straightConnector1">
              <a:avLst/>
            </a:prstGeom>
            <a:noFill/>
            <a:ln cap="flat" cmpd="sng" w="9525">
              <a:solidFill>
                <a:srgbClr val="000000"/>
              </a:solidFill>
              <a:prstDash val="solid"/>
              <a:round/>
              <a:headEnd len="med" w="med" type="none"/>
              <a:tailEnd len="med" w="med" type="none"/>
            </a:ln>
          </p:spPr>
        </p:cxnSp>
        <p:cxnSp>
          <p:nvCxnSpPr>
            <p:cNvPr id="2663" name="Google Shape;2663;p163"/>
            <p:cNvCxnSpPr/>
            <p:nvPr/>
          </p:nvCxnSpPr>
          <p:spPr>
            <a:xfrm>
              <a:off x="2001" y="3515"/>
              <a:ext cx="257" cy="1"/>
            </a:xfrm>
            <a:prstGeom prst="straightConnector1">
              <a:avLst/>
            </a:prstGeom>
            <a:noFill/>
            <a:ln cap="flat" cmpd="sng" w="9525">
              <a:solidFill>
                <a:srgbClr val="000000"/>
              </a:solidFill>
              <a:prstDash val="solid"/>
              <a:round/>
              <a:headEnd len="med" w="med" type="none"/>
              <a:tailEnd len="med" w="med" type="none"/>
            </a:ln>
          </p:spPr>
        </p:cxnSp>
        <p:cxnSp>
          <p:nvCxnSpPr>
            <p:cNvPr id="2664" name="Google Shape;2664;p163"/>
            <p:cNvCxnSpPr/>
            <p:nvPr/>
          </p:nvCxnSpPr>
          <p:spPr>
            <a:xfrm>
              <a:off x="2001" y="3529"/>
              <a:ext cx="261" cy="1"/>
            </a:xfrm>
            <a:prstGeom prst="straightConnector1">
              <a:avLst/>
            </a:prstGeom>
            <a:noFill/>
            <a:ln cap="flat" cmpd="sng" w="9525">
              <a:solidFill>
                <a:srgbClr val="000000"/>
              </a:solidFill>
              <a:prstDash val="solid"/>
              <a:round/>
              <a:headEnd len="med" w="med" type="none"/>
              <a:tailEnd len="med" w="med" type="none"/>
            </a:ln>
          </p:spPr>
        </p:cxnSp>
        <p:cxnSp>
          <p:nvCxnSpPr>
            <p:cNvPr id="2665" name="Google Shape;2665;p163"/>
            <p:cNvCxnSpPr/>
            <p:nvPr/>
          </p:nvCxnSpPr>
          <p:spPr>
            <a:xfrm>
              <a:off x="2001" y="3546"/>
              <a:ext cx="77" cy="1"/>
            </a:xfrm>
            <a:prstGeom prst="straightConnector1">
              <a:avLst/>
            </a:prstGeom>
            <a:noFill/>
            <a:ln cap="flat" cmpd="sng" w="9525">
              <a:solidFill>
                <a:srgbClr val="000000"/>
              </a:solidFill>
              <a:prstDash val="solid"/>
              <a:round/>
              <a:headEnd len="med" w="med" type="none"/>
              <a:tailEnd len="med" w="med" type="none"/>
            </a:ln>
          </p:spPr>
        </p:cxnSp>
      </p:grpSp>
      <p:sp>
        <p:nvSpPr>
          <p:cNvPr id="2666" name="Google Shape;2666;p163"/>
          <p:cNvSpPr/>
          <p:nvPr/>
        </p:nvSpPr>
        <p:spPr>
          <a:xfrm>
            <a:off x="436241" y="4092993"/>
            <a:ext cx="1543050" cy="677136"/>
          </a:xfrm>
          <a:prstGeom prst="roundRect">
            <a:avLst>
              <a:gd fmla="val 16667" name="adj"/>
            </a:avLst>
          </a:prstGeom>
          <a:solidFill>
            <a:srgbClr val="FFFF99"/>
          </a:solidFill>
          <a:ln cap="flat" cmpd="sng" w="12700">
            <a:solidFill>
              <a:srgbClr val="FF9966"/>
            </a:solidFill>
            <a:prstDash val="solid"/>
            <a:round/>
            <a:headEnd len="sm" w="sm" type="none"/>
            <a:tailEnd len="sm" w="sm" type="none"/>
          </a:ln>
        </p:spPr>
        <p:txBody>
          <a:bodyPr anchorCtr="0" anchor="ctr" bIns="137150" lIns="92075" spcFirstLastPara="1" rIns="92075" wrap="square" tIns="46025">
            <a:spAutoFit/>
          </a:bodyPr>
          <a:lstStyle/>
          <a:p>
            <a:pPr indent="0" lvl="0" marL="0" marR="0" rtl="0" algn="ctr">
              <a:lnSpc>
                <a:spcPct val="75000"/>
              </a:lnSpc>
              <a:spcBef>
                <a:spcPts val="0"/>
              </a:spcBef>
              <a:spcAft>
                <a:spcPts val="0"/>
              </a:spcAft>
              <a:buNone/>
            </a:pPr>
            <a:r>
              <a:rPr lang="en-US" sz="1800">
                <a:solidFill>
                  <a:schemeClr val="dk1"/>
                </a:solidFill>
                <a:latin typeface="Arial"/>
                <a:ea typeface="Arial"/>
                <a:cs typeface="Arial"/>
                <a:sym typeface="Arial"/>
              </a:rPr>
              <a:t>Complete Description</a:t>
            </a:r>
            <a:endParaRPr/>
          </a:p>
        </p:txBody>
      </p:sp>
      <p:cxnSp>
        <p:nvCxnSpPr>
          <p:cNvPr id="2667" name="Google Shape;2667;p163"/>
          <p:cNvCxnSpPr/>
          <p:nvPr/>
        </p:nvCxnSpPr>
        <p:spPr>
          <a:xfrm>
            <a:off x="3134991" y="3624832"/>
            <a:ext cx="0" cy="393700"/>
          </a:xfrm>
          <a:prstGeom prst="straightConnector1">
            <a:avLst/>
          </a:prstGeom>
          <a:noFill/>
          <a:ln cap="flat" cmpd="sng" w="19050">
            <a:solidFill>
              <a:srgbClr val="DDDDDD"/>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2000"/>
                                        <p:tgtEl>
                                          <p:spTgt spid="2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20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2000"/>
                                        <p:tgtEl>
                                          <p:spTgt spid="2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2000"/>
                                        <p:tgtEl>
                                          <p:spTgt spid="2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2000"/>
                                        <p:tgtEl>
                                          <p:spTgt spid="2599"/>
                                        </p:tgtEl>
                                      </p:cBhvr>
                                    </p:animEffect>
                                  </p:childTnLst>
                                </p:cTn>
                              </p:par>
                              <p:par>
                                <p:cTn fill="hold" nodeType="with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20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0"/>
                                        </p:tgtEl>
                                        <p:attrNameLst>
                                          <p:attrName>style.visibility</p:attrName>
                                        </p:attrNameLst>
                                      </p:cBhvr>
                                      <p:to>
                                        <p:strVal val="visible"/>
                                      </p:to>
                                    </p:set>
                                    <p:animEffect filter="fade" transition="in">
                                      <p:cBhvr>
                                        <p:cTn dur="2000"/>
                                        <p:tgtEl>
                                          <p:spTgt spid="2630"/>
                                        </p:tgtEl>
                                      </p:cBhvr>
                                    </p:animEffect>
                                  </p:childTnLst>
                                </p:cTn>
                              </p:par>
                              <p:par>
                                <p:cTn fill="hold" nodeType="with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2000"/>
                                        <p:tgtEl>
                                          <p:spTgt spid="2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6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Diagram</a:t>
            </a:r>
            <a:endParaRPr/>
          </a:p>
        </p:txBody>
      </p:sp>
      <p:sp>
        <p:nvSpPr>
          <p:cNvPr id="2674" name="Google Shape;2674;p164"/>
          <p:cNvSpPr/>
          <p:nvPr/>
        </p:nvSpPr>
        <p:spPr>
          <a:xfrm>
            <a:off x="2071670" y="1428736"/>
            <a:ext cx="4514850" cy="4937125"/>
          </a:xfrm>
          <a:prstGeom prst="rect">
            <a:avLst/>
          </a:prstGeom>
          <a:noFill/>
          <a:ln cap="flat" cmpd="sng" w="264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675" name="Google Shape;2675;p164"/>
          <p:cNvGrpSpPr/>
          <p:nvPr/>
        </p:nvGrpSpPr>
        <p:grpSpPr>
          <a:xfrm>
            <a:off x="5562582" y="2298686"/>
            <a:ext cx="1571625" cy="1762125"/>
            <a:chOff x="3562" y="1159"/>
            <a:chExt cx="990" cy="1110"/>
          </a:xfrm>
        </p:grpSpPr>
        <p:cxnSp>
          <p:nvCxnSpPr>
            <p:cNvPr id="2676" name="Google Shape;2676;p164"/>
            <p:cNvCxnSpPr/>
            <p:nvPr/>
          </p:nvCxnSpPr>
          <p:spPr>
            <a:xfrm>
              <a:off x="3562" y="1159"/>
              <a:ext cx="948" cy="327"/>
            </a:xfrm>
            <a:prstGeom prst="straightConnector1">
              <a:avLst/>
            </a:prstGeom>
            <a:noFill/>
            <a:ln cap="flat" cmpd="sng" w="28575">
              <a:solidFill>
                <a:schemeClr val="folHlink"/>
              </a:solidFill>
              <a:prstDash val="solid"/>
              <a:round/>
              <a:headEnd len="sm" w="sm" type="none"/>
              <a:tailEnd len="sm" w="sm" type="none"/>
            </a:ln>
          </p:spPr>
        </p:cxnSp>
        <p:cxnSp>
          <p:nvCxnSpPr>
            <p:cNvPr id="2677" name="Google Shape;2677;p164"/>
            <p:cNvCxnSpPr/>
            <p:nvPr/>
          </p:nvCxnSpPr>
          <p:spPr>
            <a:xfrm>
              <a:off x="3576" y="1733"/>
              <a:ext cx="976" cy="1"/>
            </a:xfrm>
            <a:prstGeom prst="straightConnector1">
              <a:avLst/>
            </a:prstGeom>
            <a:noFill/>
            <a:ln cap="flat" cmpd="sng" w="28575">
              <a:solidFill>
                <a:schemeClr val="folHlink"/>
              </a:solidFill>
              <a:prstDash val="solid"/>
              <a:round/>
              <a:headEnd len="sm" w="sm" type="none"/>
              <a:tailEnd len="sm" w="sm" type="none"/>
            </a:ln>
          </p:spPr>
        </p:cxnSp>
        <p:cxnSp>
          <p:nvCxnSpPr>
            <p:cNvPr id="2678" name="Google Shape;2678;p164"/>
            <p:cNvCxnSpPr/>
            <p:nvPr/>
          </p:nvCxnSpPr>
          <p:spPr>
            <a:xfrm flipH="1" rot="10800000">
              <a:off x="3610" y="1960"/>
              <a:ext cx="870" cy="309"/>
            </a:xfrm>
            <a:prstGeom prst="straightConnector1">
              <a:avLst/>
            </a:prstGeom>
            <a:noFill/>
            <a:ln cap="flat" cmpd="sng" w="28575">
              <a:solidFill>
                <a:schemeClr val="folHlink"/>
              </a:solidFill>
              <a:prstDash val="solid"/>
              <a:round/>
              <a:headEnd len="sm" w="sm" type="none"/>
              <a:tailEnd len="sm" w="sm" type="none"/>
            </a:ln>
          </p:spPr>
        </p:cxnSp>
      </p:grpSp>
      <p:grpSp>
        <p:nvGrpSpPr>
          <p:cNvPr id="2679" name="Google Shape;2679;p164"/>
          <p:cNvGrpSpPr/>
          <p:nvPr/>
        </p:nvGrpSpPr>
        <p:grpSpPr>
          <a:xfrm>
            <a:off x="7699357" y="2741598"/>
            <a:ext cx="242888" cy="384175"/>
            <a:chOff x="4560" y="1110"/>
            <a:chExt cx="153" cy="242"/>
          </a:xfrm>
        </p:grpSpPr>
        <p:sp>
          <p:nvSpPr>
            <p:cNvPr id="2680" name="Google Shape;2680;p164"/>
            <p:cNvSpPr/>
            <p:nvPr/>
          </p:nvSpPr>
          <p:spPr>
            <a:xfrm>
              <a:off x="4602" y="1110"/>
              <a:ext cx="75" cy="72"/>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81" name="Google Shape;2681;p164"/>
            <p:cNvCxnSpPr/>
            <p:nvPr/>
          </p:nvCxnSpPr>
          <p:spPr>
            <a:xfrm>
              <a:off x="4641" y="1183"/>
              <a:ext cx="0" cy="96"/>
            </a:xfrm>
            <a:prstGeom prst="straightConnector1">
              <a:avLst/>
            </a:prstGeom>
            <a:noFill/>
            <a:ln cap="flat" cmpd="sng" w="28575">
              <a:solidFill>
                <a:schemeClr val="dk1"/>
              </a:solidFill>
              <a:prstDash val="solid"/>
              <a:round/>
              <a:headEnd len="sm" w="sm" type="none"/>
              <a:tailEnd len="sm" w="sm" type="none"/>
            </a:ln>
          </p:spPr>
        </p:cxnSp>
        <p:cxnSp>
          <p:nvCxnSpPr>
            <p:cNvPr id="2682" name="Google Shape;2682;p164"/>
            <p:cNvCxnSpPr/>
            <p:nvPr/>
          </p:nvCxnSpPr>
          <p:spPr>
            <a:xfrm>
              <a:off x="4577" y="1216"/>
              <a:ext cx="127" cy="0"/>
            </a:xfrm>
            <a:prstGeom prst="straightConnector1">
              <a:avLst/>
            </a:prstGeom>
            <a:noFill/>
            <a:ln cap="flat" cmpd="sng" w="28575">
              <a:solidFill>
                <a:schemeClr val="dk1"/>
              </a:solidFill>
              <a:prstDash val="solid"/>
              <a:round/>
              <a:headEnd len="sm" w="sm" type="none"/>
              <a:tailEnd len="sm" w="sm" type="none"/>
            </a:ln>
          </p:spPr>
        </p:cxnSp>
        <p:cxnSp>
          <p:nvCxnSpPr>
            <p:cNvPr id="2683" name="Google Shape;2683;p164"/>
            <p:cNvCxnSpPr/>
            <p:nvPr/>
          </p:nvCxnSpPr>
          <p:spPr>
            <a:xfrm rot="10800000">
              <a:off x="4637" y="1279"/>
              <a:ext cx="76" cy="73"/>
            </a:xfrm>
            <a:prstGeom prst="straightConnector1">
              <a:avLst/>
            </a:prstGeom>
            <a:noFill/>
            <a:ln cap="flat" cmpd="sng" w="28575">
              <a:solidFill>
                <a:schemeClr val="dk1"/>
              </a:solidFill>
              <a:prstDash val="solid"/>
              <a:round/>
              <a:headEnd len="sm" w="sm" type="none"/>
              <a:tailEnd len="sm" w="sm" type="none"/>
            </a:ln>
          </p:spPr>
        </p:cxnSp>
        <p:cxnSp>
          <p:nvCxnSpPr>
            <p:cNvPr id="2684" name="Google Shape;2684;p164"/>
            <p:cNvCxnSpPr/>
            <p:nvPr/>
          </p:nvCxnSpPr>
          <p:spPr>
            <a:xfrm flipH="1" rot="10800000">
              <a:off x="4560" y="1279"/>
              <a:ext cx="77" cy="73"/>
            </a:xfrm>
            <a:prstGeom prst="straightConnector1">
              <a:avLst/>
            </a:prstGeom>
            <a:noFill/>
            <a:ln cap="flat" cmpd="sng" w="28575">
              <a:solidFill>
                <a:schemeClr val="dk1"/>
              </a:solidFill>
              <a:prstDash val="solid"/>
              <a:round/>
              <a:headEnd len="sm" w="sm" type="none"/>
              <a:tailEnd len="sm" w="sm" type="none"/>
            </a:ln>
          </p:spPr>
        </p:cxnSp>
      </p:grpSp>
      <p:sp>
        <p:nvSpPr>
          <p:cNvPr id="2685" name="Google Shape;2685;p164"/>
          <p:cNvSpPr/>
          <p:nvPr/>
        </p:nvSpPr>
        <p:spPr>
          <a:xfrm>
            <a:off x="7450777" y="3286124"/>
            <a:ext cx="682880" cy="357150"/>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Bank</a:t>
            </a:r>
            <a:endParaRPr sz="1800">
              <a:solidFill>
                <a:schemeClr val="dk1"/>
              </a:solidFill>
              <a:latin typeface="Arial"/>
              <a:ea typeface="Arial"/>
              <a:cs typeface="Arial"/>
              <a:sym typeface="Arial"/>
            </a:endParaRPr>
          </a:p>
        </p:txBody>
      </p:sp>
      <p:grpSp>
        <p:nvGrpSpPr>
          <p:cNvPr id="2686" name="Google Shape;2686;p164"/>
          <p:cNvGrpSpPr/>
          <p:nvPr/>
        </p:nvGrpSpPr>
        <p:grpSpPr>
          <a:xfrm>
            <a:off x="958832" y="2876536"/>
            <a:ext cx="242888" cy="384175"/>
            <a:chOff x="912" y="1160"/>
            <a:chExt cx="153" cy="242"/>
          </a:xfrm>
        </p:grpSpPr>
        <p:sp>
          <p:nvSpPr>
            <p:cNvPr id="2687" name="Google Shape;2687;p164"/>
            <p:cNvSpPr/>
            <p:nvPr/>
          </p:nvSpPr>
          <p:spPr>
            <a:xfrm>
              <a:off x="954" y="1160"/>
              <a:ext cx="75" cy="73"/>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88" name="Google Shape;2688;p164"/>
            <p:cNvCxnSpPr/>
            <p:nvPr/>
          </p:nvCxnSpPr>
          <p:spPr>
            <a:xfrm>
              <a:off x="993" y="1232"/>
              <a:ext cx="0" cy="97"/>
            </a:xfrm>
            <a:prstGeom prst="straightConnector1">
              <a:avLst/>
            </a:prstGeom>
            <a:noFill/>
            <a:ln cap="flat" cmpd="sng" w="28575">
              <a:solidFill>
                <a:schemeClr val="dk1"/>
              </a:solidFill>
              <a:prstDash val="solid"/>
              <a:round/>
              <a:headEnd len="sm" w="sm" type="none"/>
              <a:tailEnd len="sm" w="sm" type="none"/>
            </a:ln>
          </p:spPr>
        </p:cxnSp>
        <p:cxnSp>
          <p:nvCxnSpPr>
            <p:cNvPr id="2689" name="Google Shape;2689;p164"/>
            <p:cNvCxnSpPr/>
            <p:nvPr/>
          </p:nvCxnSpPr>
          <p:spPr>
            <a:xfrm>
              <a:off x="929" y="1266"/>
              <a:ext cx="127" cy="0"/>
            </a:xfrm>
            <a:prstGeom prst="straightConnector1">
              <a:avLst/>
            </a:prstGeom>
            <a:noFill/>
            <a:ln cap="flat" cmpd="sng" w="28575">
              <a:solidFill>
                <a:schemeClr val="dk1"/>
              </a:solidFill>
              <a:prstDash val="solid"/>
              <a:round/>
              <a:headEnd len="sm" w="sm" type="none"/>
              <a:tailEnd len="sm" w="sm" type="none"/>
            </a:ln>
          </p:spPr>
        </p:cxnSp>
        <p:cxnSp>
          <p:nvCxnSpPr>
            <p:cNvPr id="2690" name="Google Shape;2690;p164"/>
            <p:cNvCxnSpPr/>
            <p:nvPr/>
          </p:nvCxnSpPr>
          <p:spPr>
            <a:xfrm rot="10800000">
              <a:off x="989" y="1329"/>
              <a:ext cx="76" cy="73"/>
            </a:xfrm>
            <a:prstGeom prst="straightConnector1">
              <a:avLst/>
            </a:prstGeom>
            <a:noFill/>
            <a:ln cap="flat" cmpd="sng" w="28575">
              <a:solidFill>
                <a:schemeClr val="dk1"/>
              </a:solidFill>
              <a:prstDash val="solid"/>
              <a:round/>
              <a:headEnd len="sm" w="sm" type="none"/>
              <a:tailEnd len="sm" w="sm" type="none"/>
            </a:ln>
          </p:spPr>
        </p:cxnSp>
        <p:cxnSp>
          <p:nvCxnSpPr>
            <p:cNvPr id="2691" name="Google Shape;2691;p164"/>
            <p:cNvCxnSpPr/>
            <p:nvPr/>
          </p:nvCxnSpPr>
          <p:spPr>
            <a:xfrm flipH="1" rot="10800000">
              <a:off x="912" y="1329"/>
              <a:ext cx="77" cy="73"/>
            </a:xfrm>
            <a:prstGeom prst="straightConnector1">
              <a:avLst/>
            </a:prstGeom>
            <a:noFill/>
            <a:ln cap="flat" cmpd="sng" w="28575">
              <a:solidFill>
                <a:schemeClr val="dk1"/>
              </a:solidFill>
              <a:prstDash val="solid"/>
              <a:round/>
              <a:headEnd len="sm" w="sm" type="none"/>
              <a:tailEnd len="sm" w="sm" type="none"/>
            </a:ln>
          </p:spPr>
        </p:cxnSp>
      </p:grpSp>
      <p:sp>
        <p:nvSpPr>
          <p:cNvPr id="2692" name="Google Shape;2692;p164"/>
          <p:cNvSpPr/>
          <p:nvPr/>
        </p:nvSpPr>
        <p:spPr>
          <a:xfrm>
            <a:off x="470324" y="3357562"/>
            <a:ext cx="1157370" cy="357150"/>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Customer</a:t>
            </a:r>
            <a:endParaRPr/>
          </a:p>
        </p:txBody>
      </p:sp>
      <p:sp>
        <p:nvSpPr>
          <p:cNvPr id="2693" name="Google Shape;2693;p164"/>
          <p:cNvSpPr/>
          <p:nvPr/>
        </p:nvSpPr>
        <p:spPr>
          <a:xfrm>
            <a:off x="2168507" y="1525573"/>
            <a:ext cx="4724400" cy="357150"/>
          </a:xfrm>
          <a:prstGeom prst="rect">
            <a:avLst/>
          </a:prstGeom>
          <a:noFill/>
          <a:ln>
            <a:noFill/>
          </a:ln>
        </p:spPr>
        <p:txBody>
          <a:bodyPr anchorCtr="0" anchor="t" bIns="39675" lIns="77775" spcFirstLastPara="1" rIns="77775" wrap="square" tIns="396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ATM (Automated Teller Machine)</a:t>
            </a:r>
            <a:endParaRPr sz="1800">
              <a:solidFill>
                <a:schemeClr val="dk1"/>
              </a:solidFill>
              <a:latin typeface="Arial"/>
              <a:ea typeface="Arial"/>
              <a:cs typeface="Arial"/>
              <a:sym typeface="Arial"/>
            </a:endParaRPr>
          </a:p>
        </p:txBody>
      </p:sp>
      <p:grpSp>
        <p:nvGrpSpPr>
          <p:cNvPr id="2694" name="Google Shape;2694;p164"/>
          <p:cNvGrpSpPr/>
          <p:nvPr/>
        </p:nvGrpSpPr>
        <p:grpSpPr>
          <a:xfrm>
            <a:off x="930257" y="4754548"/>
            <a:ext cx="242888" cy="384175"/>
            <a:chOff x="1044" y="2205"/>
            <a:chExt cx="153" cy="242"/>
          </a:xfrm>
        </p:grpSpPr>
        <p:sp>
          <p:nvSpPr>
            <p:cNvPr id="2695" name="Google Shape;2695;p164"/>
            <p:cNvSpPr/>
            <p:nvPr/>
          </p:nvSpPr>
          <p:spPr>
            <a:xfrm>
              <a:off x="1086" y="2205"/>
              <a:ext cx="75" cy="73"/>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696" name="Google Shape;2696;p164"/>
            <p:cNvCxnSpPr/>
            <p:nvPr/>
          </p:nvCxnSpPr>
          <p:spPr>
            <a:xfrm>
              <a:off x="1125" y="2277"/>
              <a:ext cx="0" cy="97"/>
            </a:xfrm>
            <a:prstGeom prst="straightConnector1">
              <a:avLst/>
            </a:prstGeom>
            <a:noFill/>
            <a:ln cap="flat" cmpd="sng" w="28575">
              <a:solidFill>
                <a:schemeClr val="dk1"/>
              </a:solidFill>
              <a:prstDash val="solid"/>
              <a:round/>
              <a:headEnd len="sm" w="sm" type="none"/>
              <a:tailEnd len="sm" w="sm" type="none"/>
            </a:ln>
          </p:spPr>
        </p:cxnSp>
        <p:cxnSp>
          <p:nvCxnSpPr>
            <p:cNvPr id="2697" name="Google Shape;2697;p164"/>
            <p:cNvCxnSpPr/>
            <p:nvPr/>
          </p:nvCxnSpPr>
          <p:spPr>
            <a:xfrm>
              <a:off x="1061" y="2311"/>
              <a:ext cx="127" cy="0"/>
            </a:xfrm>
            <a:prstGeom prst="straightConnector1">
              <a:avLst/>
            </a:prstGeom>
            <a:noFill/>
            <a:ln cap="flat" cmpd="sng" w="28575">
              <a:solidFill>
                <a:schemeClr val="dk1"/>
              </a:solidFill>
              <a:prstDash val="solid"/>
              <a:round/>
              <a:headEnd len="sm" w="sm" type="none"/>
              <a:tailEnd len="sm" w="sm" type="none"/>
            </a:ln>
          </p:spPr>
        </p:cxnSp>
        <p:cxnSp>
          <p:nvCxnSpPr>
            <p:cNvPr id="2698" name="Google Shape;2698;p164"/>
            <p:cNvCxnSpPr/>
            <p:nvPr/>
          </p:nvCxnSpPr>
          <p:spPr>
            <a:xfrm rot="10800000">
              <a:off x="1121" y="2374"/>
              <a:ext cx="76" cy="73"/>
            </a:xfrm>
            <a:prstGeom prst="straightConnector1">
              <a:avLst/>
            </a:prstGeom>
            <a:noFill/>
            <a:ln cap="flat" cmpd="sng" w="28575">
              <a:solidFill>
                <a:schemeClr val="dk1"/>
              </a:solidFill>
              <a:prstDash val="solid"/>
              <a:round/>
              <a:headEnd len="sm" w="sm" type="none"/>
              <a:tailEnd len="sm" w="sm" type="none"/>
            </a:ln>
          </p:spPr>
        </p:cxnSp>
        <p:cxnSp>
          <p:nvCxnSpPr>
            <p:cNvPr id="2699" name="Google Shape;2699;p164"/>
            <p:cNvCxnSpPr/>
            <p:nvPr/>
          </p:nvCxnSpPr>
          <p:spPr>
            <a:xfrm flipH="1" rot="10800000">
              <a:off x="1044" y="2374"/>
              <a:ext cx="77" cy="73"/>
            </a:xfrm>
            <a:prstGeom prst="straightConnector1">
              <a:avLst/>
            </a:prstGeom>
            <a:noFill/>
            <a:ln cap="flat" cmpd="sng" w="28575">
              <a:solidFill>
                <a:schemeClr val="dk1"/>
              </a:solidFill>
              <a:prstDash val="solid"/>
              <a:round/>
              <a:headEnd len="sm" w="sm" type="none"/>
              <a:tailEnd len="sm" w="sm" type="none"/>
            </a:ln>
          </p:spPr>
        </p:cxnSp>
      </p:grpSp>
      <p:sp>
        <p:nvSpPr>
          <p:cNvPr id="2700" name="Google Shape;2700;p164"/>
          <p:cNvSpPr/>
          <p:nvPr/>
        </p:nvSpPr>
        <p:spPr>
          <a:xfrm>
            <a:off x="444898" y="5221273"/>
            <a:ext cx="1324081" cy="357150"/>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Accountant</a:t>
            </a:r>
            <a:endParaRPr/>
          </a:p>
        </p:txBody>
      </p:sp>
      <p:sp>
        <p:nvSpPr>
          <p:cNvPr id="2701" name="Google Shape;2701;p164"/>
          <p:cNvSpPr/>
          <p:nvPr/>
        </p:nvSpPr>
        <p:spPr>
          <a:xfrm>
            <a:off x="3416282" y="2014523"/>
            <a:ext cx="2071688" cy="474663"/>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Money withdrawal</a:t>
            </a:r>
            <a:endParaRPr/>
          </a:p>
        </p:txBody>
      </p:sp>
      <p:sp>
        <p:nvSpPr>
          <p:cNvPr id="2702" name="Google Shape;2702;p164"/>
          <p:cNvSpPr/>
          <p:nvPr/>
        </p:nvSpPr>
        <p:spPr>
          <a:xfrm>
            <a:off x="3378182" y="3014648"/>
            <a:ext cx="2119313" cy="436563"/>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Send</a:t>
            </a:r>
            <a:r>
              <a:rPr lang="en-US" sz="1800" strike="sngStrike">
                <a:solidFill>
                  <a:schemeClr val="dk1"/>
                </a:solidFill>
                <a:latin typeface="Arial"/>
                <a:ea typeface="Arial"/>
                <a:cs typeface="Arial"/>
                <a:sym typeface="Arial"/>
              </a:rPr>
              <a:t> a </a:t>
            </a:r>
            <a:r>
              <a:rPr lang="en-US" sz="1800">
                <a:solidFill>
                  <a:schemeClr val="dk1"/>
                </a:solidFill>
                <a:latin typeface="Arial"/>
                <a:ea typeface="Arial"/>
                <a:cs typeface="Arial"/>
                <a:sym typeface="Arial"/>
              </a:rPr>
              <a:t>money</a:t>
            </a:r>
            <a:endParaRPr/>
          </a:p>
        </p:txBody>
      </p:sp>
      <p:sp>
        <p:nvSpPr>
          <p:cNvPr id="2703" name="Google Shape;2703;p164"/>
          <p:cNvSpPr/>
          <p:nvPr/>
        </p:nvSpPr>
        <p:spPr>
          <a:xfrm>
            <a:off x="3311507" y="3936986"/>
            <a:ext cx="2300288" cy="427037"/>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Money disposal</a:t>
            </a:r>
            <a:endParaRPr/>
          </a:p>
        </p:txBody>
      </p:sp>
      <p:sp>
        <p:nvSpPr>
          <p:cNvPr id="2704" name="Google Shape;2704;p164"/>
          <p:cNvSpPr/>
          <p:nvPr/>
        </p:nvSpPr>
        <p:spPr>
          <a:xfrm>
            <a:off x="3303570" y="5657836"/>
            <a:ext cx="2195512" cy="427037"/>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Maintenance</a:t>
            </a:r>
            <a:endParaRPr/>
          </a:p>
        </p:txBody>
      </p:sp>
      <p:grpSp>
        <p:nvGrpSpPr>
          <p:cNvPr id="2705" name="Google Shape;2705;p164"/>
          <p:cNvGrpSpPr/>
          <p:nvPr/>
        </p:nvGrpSpPr>
        <p:grpSpPr>
          <a:xfrm>
            <a:off x="7234235" y="5356213"/>
            <a:ext cx="927102" cy="908050"/>
            <a:chOff x="4208" y="2493"/>
            <a:chExt cx="584" cy="572"/>
          </a:xfrm>
        </p:grpSpPr>
        <p:grpSp>
          <p:nvGrpSpPr>
            <p:cNvPr id="2706" name="Google Shape;2706;p164"/>
            <p:cNvGrpSpPr/>
            <p:nvPr/>
          </p:nvGrpSpPr>
          <p:grpSpPr>
            <a:xfrm>
              <a:off x="4404" y="2493"/>
              <a:ext cx="153" cy="242"/>
              <a:chOff x="4404" y="2493"/>
              <a:chExt cx="153" cy="242"/>
            </a:xfrm>
          </p:grpSpPr>
          <p:sp>
            <p:nvSpPr>
              <p:cNvPr id="2707" name="Google Shape;2707;p164"/>
              <p:cNvSpPr/>
              <p:nvPr/>
            </p:nvSpPr>
            <p:spPr>
              <a:xfrm>
                <a:off x="4446" y="2493"/>
                <a:ext cx="75" cy="73"/>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708" name="Google Shape;2708;p164"/>
              <p:cNvCxnSpPr/>
              <p:nvPr/>
            </p:nvCxnSpPr>
            <p:spPr>
              <a:xfrm>
                <a:off x="4485" y="2565"/>
                <a:ext cx="0" cy="97"/>
              </a:xfrm>
              <a:prstGeom prst="straightConnector1">
                <a:avLst/>
              </a:prstGeom>
              <a:noFill/>
              <a:ln cap="flat" cmpd="sng" w="28575">
                <a:solidFill>
                  <a:schemeClr val="dk1"/>
                </a:solidFill>
                <a:prstDash val="solid"/>
                <a:round/>
                <a:headEnd len="sm" w="sm" type="none"/>
                <a:tailEnd len="sm" w="sm" type="none"/>
              </a:ln>
            </p:spPr>
          </p:cxnSp>
          <p:cxnSp>
            <p:nvCxnSpPr>
              <p:cNvPr id="2709" name="Google Shape;2709;p164"/>
              <p:cNvCxnSpPr/>
              <p:nvPr/>
            </p:nvCxnSpPr>
            <p:spPr>
              <a:xfrm>
                <a:off x="4421" y="2599"/>
                <a:ext cx="127" cy="0"/>
              </a:xfrm>
              <a:prstGeom prst="straightConnector1">
                <a:avLst/>
              </a:prstGeom>
              <a:noFill/>
              <a:ln cap="flat" cmpd="sng" w="28575">
                <a:solidFill>
                  <a:schemeClr val="dk1"/>
                </a:solidFill>
                <a:prstDash val="solid"/>
                <a:round/>
                <a:headEnd len="sm" w="sm" type="none"/>
                <a:tailEnd len="sm" w="sm" type="none"/>
              </a:ln>
            </p:spPr>
          </p:cxnSp>
          <p:cxnSp>
            <p:nvCxnSpPr>
              <p:cNvPr id="2710" name="Google Shape;2710;p164"/>
              <p:cNvCxnSpPr/>
              <p:nvPr/>
            </p:nvCxnSpPr>
            <p:spPr>
              <a:xfrm rot="10800000">
                <a:off x="4481" y="2662"/>
                <a:ext cx="76" cy="73"/>
              </a:xfrm>
              <a:prstGeom prst="straightConnector1">
                <a:avLst/>
              </a:prstGeom>
              <a:noFill/>
              <a:ln cap="flat" cmpd="sng" w="28575">
                <a:solidFill>
                  <a:schemeClr val="dk1"/>
                </a:solidFill>
                <a:prstDash val="solid"/>
                <a:round/>
                <a:headEnd len="sm" w="sm" type="none"/>
                <a:tailEnd len="sm" w="sm" type="none"/>
              </a:ln>
            </p:spPr>
          </p:cxnSp>
          <p:cxnSp>
            <p:nvCxnSpPr>
              <p:cNvPr id="2711" name="Google Shape;2711;p164"/>
              <p:cNvCxnSpPr/>
              <p:nvPr/>
            </p:nvCxnSpPr>
            <p:spPr>
              <a:xfrm flipH="1" rot="10800000">
                <a:off x="4404" y="2662"/>
                <a:ext cx="77" cy="73"/>
              </a:xfrm>
              <a:prstGeom prst="straightConnector1">
                <a:avLst/>
              </a:prstGeom>
              <a:noFill/>
              <a:ln cap="flat" cmpd="sng" w="28575">
                <a:solidFill>
                  <a:schemeClr val="dk1"/>
                </a:solidFill>
                <a:prstDash val="solid"/>
                <a:round/>
                <a:headEnd len="sm" w="sm" type="none"/>
                <a:tailEnd len="sm" w="sm" type="none"/>
              </a:ln>
            </p:spPr>
          </p:cxnSp>
        </p:grpSp>
        <p:sp>
          <p:nvSpPr>
            <p:cNvPr id="2712" name="Google Shape;2712;p164"/>
            <p:cNvSpPr/>
            <p:nvPr/>
          </p:nvSpPr>
          <p:spPr>
            <a:xfrm>
              <a:off x="4208" y="2840"/>
              <a:ext cx="584" cy="225"/>
            </a:xfrm>
            <a:prstGeom prst="rect">
              <a:avLst/>
            </a:prstGeom>
            <a:noFill/>
            <a:ln>
              <a:noFill/>
            </a:ln>
          </p:spPr>
          <p:txBody>
            <a:bodyPr anchorCtr="0" anchor="t" bIns="39675" lIns="77775" spcFirstLastPara="1" rIns="77775" wrap="square" tIns="3967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Service</a:t>
              </a:r>
              <a:endParaRPr sz="1800">
                <a:solidFill>
                  <a:schemeClr val="dk1"/>
                </a:solidFill>
                <a:latin typeface="Arial"/>
                <a:ea typeface="Arial"/>
                <a:cs typeface="Arial"/>
                <a:sym typeface="Arial"/>
              </a:endParaRPr>
            </a:p>
          </p:txBody>
        </p:sp>
      </p:grpSp>
      <p:grpSp>
        <p:nvGrpSpPr>
          <p:cNvPr id="2713" name="Google Shape;2713;p164"/>
          <p:cNvGrpSpPr/>
          <p:nvPr/>
        </p:nvGrpSpPr>
        <p:grpSpPr>
          <a:xfrm>
            <a:off x="1457307" y="2308211"/>
            <a:ext cx="5959475" cy="3562350"/>
            <a:chOff x="992" y="1165"/>
            <a:chExt cx="3754" cy="2244"/>
          </a:xfrm>
        </p:grpSpPr>
        <p:cxnSp>
          <p:nvCxnSpPr>
            <p:cNvPr id="2714" name="Google Shape;2714;p164"/>
            <p:cNvCxnSpPr/>
            <p:nvPr/>
          </p:nvCxnSpPr>
          <p:spPr>
            <a:xfrm>
              <a:off x="992" y="2853"/>
              <a:ext cx="1173" cy="7"/>
            </a:xfrm>
            <a:prstGeom prst="straightConnector1">
              <a:avLst/>
            </a:prstGeom>
            <a:noFill/>
            <a:ln cap="flat" cmpd="sng" w="28575">
              <a:solidFill>
                <a:schemeClr val="folHlink"/>
              </a:solidFill>
              <a:prstDash val="solid"/>
              <a:round/>
              <a:headEnd len="sm" w="sm" type="none"/>
              <a:tailEnd len="med" w="med" type="none"/>
            </a:ln>
          </p:spPr>
        </p:cxnSp>
        <p:cxnSp>
          <p:nvCxnSpPr>
            <p:cNvPr id="2715" name="Google Shape;2715;p164"/>
            <p:cNvCxnSpPr/>
            <p:nvPr/>
          </p:nvCxnSpPr>
          <p:spPr>
            <a:xfrm flipH="1" rot="10800000">
              <a:off x="1067" y="1165"/>
              <a:ext cx="1097" cy="479"/>
            </a:xfrm>
            <a:prstGeom prst="straightConnector1">
              <a:avLst/>
            </a:prstGeom>
            <a:noFill/>
            <a:ln cap="flat" cmpd="sng" w="28575">
              <a:solidFill>
                <a:schemeClr val="folHlink"/>
              </a:solidFill>
              <a:prstDash val="solid"/>
              <a:round/>
              <a:headEnd len="sm" w="sm" type="none"/>
              <a:tailEnd len="med" w="med" type="none"/>
            </a:ln>
          </p:spPr>
        </p:cxnSp>
        <p:cxnSp>
          <p:nvCxnSpPr>
            <p:cNvPr id="2716" name="Google Shape;2716;p164"/>
            <p:cNvCxnSpPr/>
            <p:nvPr/>
          </p:nvCxnSpPr>
          <p:spPr>
            <a:xfrm>
              <a:off x="1055" y="1752"/>
              <a:ext cx="1124" cy="2"/>
            </a:xfrm>
            <a:prstGeom prst="straightConnector1">
              <a:avLst/>
            </a:prstGeom>
            <a:noFill/>
            <a:ln cap="flat" cmpd="sng" w="28575">
              <a:solidFill>
                <a:schemeClr val="folHlink"/>
              </a:solidFill>
              <a:prstDash val="solid"/>
              <a:round/>
              <a:headEnd len="sm" w="sm" type="none"/>
              <a:tailEnd len="med" w="med" type="none"/>
            </a:ln>
          </p:spPr>
        </p:cxnSp>
        <p:cxnSp>
          <p:nvCxnSpPr>
            <p:cNvPr id="2717" name="Google Shape;2717;p164"/>
            <p:cNvCxnSpPr/>
            <p:nvPr/>
          </p:nvCxnSpPr>
          <p:spPr>
            <a:xfrm>
              <a:off x="1090" y="1894"/>
              <a:ext cx="1092" cy="380"/>
            </a:xfrm>
            <a:prstGeom prst="straightConnector1">
              <a:avLst/>
            </a:prstGeom>
            <a:noFill/>
            <a:ln cap="flat" cmpd="sng" w="28575">
              <a:solidFill>
                <a:schemeClr val="folHlink"/>
              </a:solidFill>
              <a:prstDash val="solid"/>
              <a:round/>
              <a:headEnd len="sm" w="sm" type="none"/>
              <a:tailEnd len="med" w="med" type="none"/>
            </a:ln>
          </p:spPr>
        </p:cxnSp>
        <p:cxnSp>
          <p:nvCxnSpPr>
            <p:cNvPr id="2718" name="Google Shape;2718;p164"/>
            <p:cNvCxnSpPr/>
            <p:nvPr/>
          </p:nvCxnSpPr>
          <p:spPr>
            <a:xfrm flipH="1">
              <a:off x="3556" y="3249"/>
              <a:ext cx="1190" cy="160"/>
            </a:xfrm>
            <a:prstGeom prst="straightConnector1">
              <a:avLst/>
            </a:prstGeom>
            <a:noFill/>
            <a:ln cap="flat" cmpd="sng" w="28575">
              <a:solidFill>
                <a:schemeClr val="folHlink"/>
              </a:solidFill>
              <a:prstDash val="solid"/>
              <a:round/>
              <a:headEnd len="sm" w="sm" type="none"/>
              <a:tailEnd len="med" w="med" type="none"/>
            </a:ln>
          </p:spPr>
        </p:cxnSp>
      </p:grpSp>
      <p:sp>
        <p:nvSpPr>
          <p:cNvPr id="2719" name="Google Shape;2719;p164"/>
          <p:cNvSpPr/>
          <p:nvPr/>
        </p:nvSpPr>
        <p:spPr>
          <a:xfrm>
            <a:off x="3357545" y="4794236"/>
            <a:ext cx="2438591" cy="407987"/>
          </a:xfrm>
          <a:prstGeom prst="ellipse">
            <a:avLst/>
          </a:prstGeom>
          <a:noFill/>
          <a:ln cap="flat" cmpd="sng" w="264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Checking the disposals</a:t>
            </a:r>
            <a:endParaRPr/>
          </a:p>
        </p:txBody>
      </p:sp>
      <p:grpSp>
        <p:nvGrpSpPr>
          <p:cNvPr id="2720" name="Google Shape;2720;p164"/>
          <p:cNvGrpSpPr/>
          <p:nvPr/>
        </p:nvGrpSpPr>
        <p:grpSpPr>
          <a:xfrm>
            <a:off x="1466832" y="2298686"/>
            <a:ext cx="5930900" cy="3571875"/>
            <a:chOff x="998" y="1159"/>
            <a:chExt cx="3736" cy="2250"/>
          </a:xfrm>
        </p:grpSpPr>
        <p:grpSp>
          <p:nvGrpSpPr>
            <p:cNvPr id="2721" name="Google Shape;2721;p164"/>
            <p:cNvGrpSpPr/>
            <p:nvPr/>
          </p:nvGrpSpPr>
          <p:grpSpPr>
            <a:xfrm>
              <a:off x="3578" y="1159"/>
              <a:ext cx="990" cy="1110"/>
              <a:chOff x="3658" y="1351"/>
              <a:chExt cx="990" cy="1110"/>
            </a:xfrm>
          </p:grpSpPr>
          <p:cxnSp>
            <p:nvCxnSpPr>
              <p:cNvPr id="2722" name="Google Shape;2722;p164"/>
              <p:cNvCxnSpPr/>
              <p:nvPr/>
            </p:nvCxnSpPr>
            <p:spPr>
              <a:xfrm>
                <a:off x="3658" y="1351"/>
                <a:ext cx="948" cy="327"/>
              </a:xfrm>
              <a:prstGeom prst="straightConnector1">
                <a:avLst/>
              </a:prstGeom>
              <a:noFill/>
              <a:ln cap="flat" cmpd="sng" w="28575">
                <a:solidFill>
                  <a:schemeClr val="folHlink"/>
                </a:solidFill>
                <a:prstDash val="solid"/>
                <a:round/>
                <a:headEnd len="sm" w="sm" type="none"/>
                <a:tailEnd len="med" w="med" type="stealth"/>
              </a:ln>
            </p:spPr>
          </p:cxnSp>
          <p:cxnSp>
            <p:nvCxnSpPr>
              <p:cNvPr id="2723" name="Google Shape;2723;p164"/>
              <p:cNvCxnSpPr/>
              <p:nvPr/>
            </p:nvCxnSpPr>
            <p:spPr>
              <a:xfrm>
                <a:off x="3672" y="1925"/>
                <a:ext cx="976" cy="1"/>
              </a:xfrm>
              <a:prstGeom prst="straightConnector1">
                <a:avLst/>
              </a:prstGeom>
              <a:noFill/>
              <a:ln cap="flat" cmpd="sng" w="28575">
                <a:solidFill>
                  <a:schemeClr val="folHlink"/>
                </a:solidFill>
                <a:prstDash val="solid"/>
                <a:round/>
                <a:headEnd len="sm" w="sm" type="none"/>
                <a:tailEnd len="med" w="med" type="stealth"/>
              </a:ln>
            </p:spPr>
          </p:cxnSp>
          <p:cxnSp>
            <p:nvCxnSpPr>
              <p:cNvPr id="2724" name="Google Shape;2724;p164"/>
              <p:cNvCxnSpPr/>
              <p:nvPr/>
            </p:nvCxnSpPr>
            <p:spPr>
              <a:xfrm flipH="1" rot="10800000">
                <a:off x="3706" y="2152"/>
                <a:ext cx="870" cy="309"/>
              </a:xfrm>
              <a:prstGeom prst="straightConnector1">
                <a:avLst/>
              </a:prstGeom>
              <a:noFill/>
              <a:ln cap="flat" cmpd="sng" w="28575">
                <a:solidFill>
                  <a:schemeClr val="folHlink"/>
                </a:solidFill>
                <a:prstDash val="solid"/>
                <a:round/>
                <a:headEnd len="sm" w="sm" type="none"/>
                <a:tailEnd len="med" w="med" type="stealth"/>
              </a:ln>
            </p:spPr>
          </p:cxnSp>
        </p:grpSp>
        <p:grpSp>
          <p:nvGrpSpPr>
            <p:cNvPr id="2725" name="Google Shape;2725;p164"/>
            <p:cNvGrpSpPr/>
            <p:nvPr/>
          </p:nvGrpSpPr>
          <p:grpSpPr>
            <a:xfrm>
              <a:off x="998" y="1165"/>
              <a:ext cx="3736" cy="2244"/>
              <a:chOff x="998" y="1165"/>
              <a:chExt cx="3736" cy="2244"/>
            </a:xfrm>
          </p:grpSpPr>
          <p:cxnSp>
            <p:nvCxnSpPr>
              <p:cNvPr id="2726" name="Google Shape;2726;p164"/>
              <p:cNvCxnSpPr/>
              <p:nvPr/>
            </p:nvCxnSpPr>
            <p:spPr>
              <a:xfrm>
                <a:off x="998" y="2853"/>
                <a:ext cx="1163" cy="7"/>
              </a:xfrm>
              <a:prstGeom prst="straightConnector1">
                <a:avLst/>
              </a:prstGeom>
              <a:noFill/>
              <a:ln cap="flat" cmpd="sng" w="28575">
                <a:solidFill>
                  <a:schemeClr val="folHlink"/>
                </a:solidFill>
                <a:prstDash val="solid"/>
                <a:round/>
                <a:headEnd len="sm" w="sm" type="none"/>
                <a:tailEnd len="med" w="med" type="stealth"/>
              </a:ln>
            </p:spPr>
          </p:cxnSp>
          <p:cxnSp>
            <p:nvCxnSpPr>
              <p:cNvPr id="2727" name="Google Shape;2727;p164"/>
              <p:cNvCxnSpPr/>
              <p:nvPr/>
            </p:nvCxnSpPr>
            <p:spPr>
              <a:xfrm flipH="1" rot="10800000">
                <a:off x="1073" y="1165"/>
                <a:ext cx="1087" cy="479"/>
              </a:xfrm>
              <a:prstGeom prst="straightConnector1">
                <a:avLst/>
              </a:prstGeom>
              <a:noFill/>
              <a:ln cap="flat" cmpd="sng" w="28575">
                <a:solidFill>
                  <a:schemeClr val="folHlink"/>
                </a:solidFill>
                <a:prstDash val="solid"/>
                <a:round/>
                <a:headEnd len="sm" w="sm" type="none"/>
                <a:tailEnd len="med" w="med" type="stealth"/>
              </a:ln>
            </p:spPr>
          </p:cxnSp>
          <p:cxnSp>
            <p:nvCxnSpPr>
              <p:cNvPr id="2728" name="Google Shape;2728;p164"/>
              <p:cNvCxnSpPr/>
              <p:nvPr/>
            </p:nvCxnSpPr>
            <p:spPr>
              <a:xfrm>
                <a:off x="1061" y="1752"/>
                <a:ext cx="1114" cy="2"/>
              </a:xfrm>
              <a:prstGeom prst="straightConnector1">
                <a:avLst/>
              </a:prstGeom>
              <a:noFill/>
              <a:ln cap="flat" cmpd="sng" w="28575">
                <a:solidFill>
                  <a:schemeClr val="folHlink"/>
                </a:solidFill>
                <a:prstDash val="solid"/>
                <a:round/>
                <a:headEnd len="sm" w="sm" type="none"/>
                <a:tailEnd len="med" w="med" type="stealth"/>
              </a:ln>
            </p:spPr>
          </p:cxnSp>
          <p:cxnSp>
            <p:nvCxnSpPr>
              <p:cNvPr id="2729" name="Google Shape;2729;p164"/>
              <p:cNvCxnSpPr/>
              <p:nvPr/>
            </p:nvCxnSpPr>
            <p:spPr>
              <a:xfrm>
                <a:off x="1095" y="1894"/>
                <a:ext cx="1083" cy="380"/>
              </a:xfrm>
              <a:prstGeom prst="straightConnector1">
                <a:avLst/>
              </a:prstGeom>
              <a:noFill/>
              <a:ln cap="flat" cmpd="sng" w="28575">
                <a:solidFill>
                  <a:schemeClr val="folHlink"/>
                </a:solidFill>
                <a:prstDash val="solid"/>
                <a:round/>
                <a:headEnd len="sm" w="sm" type="none"/>
                <a:tailEnd len="med" w="med" type="stealth"/>
              </a:ln>
            </p:spPr>
          </p:cxnSp>
          <p:cxnSp>
            <p:nvCxnSpPr>
              <p:cNvPr id="2730" name="Google Shape;2730;p164"/>
              <p:cNvCxnSpPr/>
              <p:nvPr/>
            </p:nvCxnSpPr>
            <p:spPr>
              <a:xfrm flipH="1">
                <a:off x="3554" y="3249"/>
                <a:ext cx="1180" cy="160"/>
              </a:xfrm>
              <a:prstGeom prst="straightConnector1">
                <a:avLst/>
              </a:prstGeom>
              <a:noFill/>
              <a:ln cap="flat" cmpd="sng" w="28575">
                <a:solidFill>
                  <a:schemeClr val="folHlink"/>
                </a:solidFill>
                <a:prstDash val="solid"/>
                <a:round/>
                <a:headEnd len="sm" w="sm" type="none"/>
                <a:tailEnd len="med" w="med" type="stealth"/>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2000"/>
                                        <p:tgtEl>
                                          <p:spTgt spid="2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2000"/>
                                        <p:tgtEl>
                                          <p:spTgt spid="2674"/>
                                        </p:tgtEl>
                                      </p:cBhvr>
                                    </p:animEffect>
                                  </p:childTnLst>
                                </p:cTn>
                              </p:par>
                              <p:par>
                                <p:cTn fill="hold" nodeType="with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2000"/>
                                        <p:tgtEl>
                                          <p:spTgt spid="2675"/>
                                        </p:tgtEl>
                                      </p:cBhvr>
                                    </p:animEffect>
                                  </p:childTnLst>
                                </p:cTn>
                              </p:par>
                              <p:par>
                                <p:cTn fill="hold" nodeType="with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2000"/>
                                        <p:tgtEl>
                                          <p:spTgt spid="2679"/>
                                        </p:tgtEl>
                                      </p:cBhvr>
                                    </p:animEffect>
                                  </p:childTnLst>
                                </p:cTn>
                              </p:par>
                              <p:par>
                                <p:cTn fill="hold" nodeType="withEffect" presetClass="entr" presetID="10" presetSubtype="0">
                                  <p:stCondLst>
                                    <p:cond delay="0"/>
                                  </p:stCondLst>
                                  <p:childTnLst>
                                    <p:set>
                                      <p:cBhvr>
                                        <p:cTn dur="1" fill="hold">
                                          <p:stCondLst>
                                            <p:cond delay="0"/>
                                          </p:stCondLst>
                                        </p:cTn>
                                        <p:tgtEl>
                                          <p:spTgt spid="2685"/>
                                        </p:tgtEl>
                                        <p:attrNameLst>
                                          <p:attrName>style.visibility</p:attrName>
                                        </p:attrNameLst>
                                      </p:cBhvr>
                                      <p:to>
                                        <p:strVal val="visible"/>
                                      </p:to>
                                    </p:set>
                                    <p:animEffect filter="fade" transition="in">
                                      <p:cBhvr>
                                        <p:cTn dur="2000"/>
                                        <p:tgtEl>
                                          <p:spTgt spid="2685"/>
                                        </p:tgtEl>
                                      </p:cBhvr>
                                    </p:animEffect>
                                  </p:childTnLst>
                                </p:cTn>
                              </p:par>
                              <p:par>
                                <p:cTn fill="hold" nodeType="withEffect" presetClass="entr" presetID="10" presetSubtype="0">
                                  <p:stCondLst>
                                    <p:cond delay="0"/>
                                  </p:stCondLst>
                                  <p:childTnLst>
                                    <p:set>
                                      <p:cBhvr>
                                        <p:cTn dur="1" fill="hold">
                                          <p:stCondLst>
                                            <p:cond delay="0"/>
                                          </p:stCondLst>
                                        </p:cTn>
                                        <p:tgtEl>
                                          <p:spTgt spid="2686"/>
                                        </p:tgtEl>
                                        <p:attrNameLst>
                                          <p:attrName>style.visibility</p:attrName>
                                        </p:attrNameLst>
                                      </p:cBhvr>
                                      <p:to>
                                        <p:strVal val="visible"/>
                                      </p:to>
                                    </p:set>
                                    <p:animEffect filter="fade" transition="in">
                                      <p:cBhvr>
                                        <p:cTn dur="2000"/>
                                        <p:tgtEl>
                                          <p:spTgt spid="2686"/>
                                        </p:tgtEl>
                                      </p:cBhvr>
                                    </p:animEffect>
                                  </p:childTnLst>
                                </p:cTn>
                              </p:par>
                              <p:par>
                                <p:cTn fill="hold" nodeType="with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2000"/>
                                        <p:tgtEl>
                                          <p:spTgt spid="2692"/>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20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2000"/>
                                        <p:tgtEl>
                                          <p:spTgt spid="2694"/>
                                        </p:tgtEl>
                                      </p:cBhvr>
                                    </p:animEffect>
                                  </p:childTnLst>
                                </p:cTn>
                              </p:par>
                              <p:par>
                                <p:cTn fill="hold" nodeType="with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2000"/>
                                        <p:tgtEl>
                                          <p:spTgt spid="2700"/>
                                        </p:tgtEl>
                                      </p:cBhvr>
                                    </p:animEffect>
                                  </p:childTnLst>
                                </p:cTn>
                              </p:par>
                              <p:par>
                                <p:cTn fill="hold" nodeType="with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2000"/>
                                        <p:tgtEl>
                                          <p:spTgt spid="2701"/>
                                        </p:tgtEl>
                                      </p:cBhvr>
                                    </p:animEffect>
                                  </p:childTnLst>
                                </p:cTn>
                              </p:par>
                              <p:par>
                                <p:cTn fill="hold" nodeType="with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2000"/>
                                        <p:tgtEl>
                                          <p:spTgt spid="2702"/>
                                        </p:tgtEl>
                                      </p:cBhvr>
                                    </p:animEffect>
                                  </p:childTnLst>
                                </p:cTn>
                              </p:par>
                              <p:par>
                                <p:cTn fill="hold" nodeType="with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2000"/>
                                        <p:tgtEl>
                                          <p:spTgt spid="2703"/>
                                        </p:tgtEl>
                                      </p:cBhvr>
                                    </p:animEffect>
                                  </p:childTnLst>
                                </p:cTn>
                              </p:par>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2000"/>
                                        <p:tgtEl>
                                          <p:spTgt spid="2704"/>
                                        </p:tgtEl>
                                      </p:cBhvr>
                                    </p:animEffect>
                                  </p:childTnLst>
                                </p:cTn>
                              </p:par>
                              <p:par>
                                <p:cTn fill="hold" nodeType="with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2000"/>
                                        <p:tgtEl>
                                          <p:spTgt spid="2705"/>
                                        </p:tgtEl>
                                      </p:cBhvr>
                                    </p:animEffect>
                                  </p:childTnLst>
                                </p:cTn>
                              </p:par>
                              <p:par>
                                <p:cTn fill="hold" nodeType="with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2000"/>
                                        <p:tgtEl>
                                          <p:spTgt spid="2713"/>
                                        </p:tgtEl>
                                      </p:cBhvr>
                                    </p:animEffect>
                                  </p:childTnLst>
                                </p:cTn>
                              </p:par>
                              <p:par>
                                <p:cTn fill="hold" nodeType="with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2000"/>
                                        <p:tgtEl>
                                          <p:spTgt spid="2719"/>
                                        </p:tgtEl>
                                      </p:cBhvr>
                                    </p:animEffect>
                                  </p:childTnLst>
                                </p:cTn>
                              </p:par>
                              <p:par>
                                <p:cTn fill="hold" nodeType="with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2000"/>
                                        <p:tgtEl>
                                          <p:spTgt spid="2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16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Business Modeling</a:t>
            </a:r>
            <a:endParaRPr/>
          </a:p>
        </p:txBody>
      </p:sp>
      <p:sp>
        <p:nvSpPr>
          <p:cNvPr id="2737" name="Google Shape;2737;p165"/>
          <p:cNvSpPr txBox="1"/>
          <p:nvPr>
            <p:ph idx="1" type="body"/>
          </p:nvPr>
        </p:nvSpPr>
        <p:spPr>
          <a:xfrm>
            <a:off x="445620" y="1628800"/>
            <a:ext cx="8179468" cy="4640238"/>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The main goal of the business process modeling is to provide common language for communities of software and business engineers.</a:t>
            </a:r>
            <a:endParaRPr/>
          </a:p>
          <a:p>
            <a:pPr indent="-182880" lvl="0" marL="182880" rtl="0" algn="l">
              <a:spcBef>
                <a:spcPts val="480"/>
              </a:spcBef>
              <a:spcAft>
                <a:spcPts val="0"/>
              </a:spcAft>
              <a:buSzPts val="2040"/>
              <a:buChar char="•"/>
            </a:pPr>
            <a:r>
              <a:rPr b="1" lang="en-US"/>
              <a:t>Business Process Modeling</a:t>
            </a:r>
            <a:r>
              <a:rPr lang="en-US"/>
              <a:t> (</a:t>
            </a:r>
            <a:r>
              <a:rPr b="1" lang="en-US">
                <a:solidFill>
                  <a:schemeClr val="accent2"/>
                </a:solidFill>
              </a:rPr>
              <a:t>How</a:t>
            </a:r>
            <a:r>
              <a:rPr b="1" lang="en-US"/>
              <a:t> </a:t>
            </a:r>
            <a:r>
              <a:rPr lang="en-US"/>
              <a:t>&amp;</a:t>
            </a:r>
            <a:r>
              <a:rPr b="1" lang="en-US"/>
              <a:t> </a:t>
            </a:r>
            <a:r>
              <a:rPr b="1" lang="en-US">
                <a:solidFill>
                  <a:schemeClr val="hlink"/>
                </a:solidFill>
              </a:rPr>
              <a:t>When</a:t>
            </a:r>
            <a:r>
              <a:rPr lang="en-US"/>
              <a:t>).  Business process is a set of one or more linked procedures or activities which collectively realize a business objective or policy goal.</a:t>
            </a:r>
            <a:endParaRPr b="1"/>
          </a:p>
          <a:p>
            <a:pPr indent="-182880" lvl="0" marL="182880" rtl="0" algn="l">
              <a:spcBef>
                <a:spcPts val="480"/>
              </a:spcBef>
              <a:spcAft>
                <a:spcPts val="0"/>
              </a:spcAft>
              <a:buSzPts val="2040"/>
              <a:buChar char="•"/>
            </a:pPr>
            <a:r>
              <a:rPr b="1" lang="en-US"/>
              <a:t>Domain Modeling </a:t>
            </a:r>
            <a:r>
              <a:rPr lang="en-US"/>
              <a:t>(</a:t>
            </a:r>
            <a:r>
              <a:rPr b="1" lang="en-US"/>
              <a:t>Who </a:t>
            </a:r>
            <a:r>
              <a:rPr lang="en-US"/>
              <a:t>&amp;</a:t>
            </a:r>
            <a:r>
              <a:rPr b="1" lang="en-US"/>
              <a:t> </a:t>
            </a:r>
            <a:r>
              <a:rPr b="1" lang="en-US">
                <a:solidFill>
                  <a:schemeClr val="accent1"/>
                </a:solidFill>
              </a:rPr>
              <a:t>What</a:t>
            </a:r>
            <a:r>
              <a:rPr lang="en-US"/>
              <a:t>)</a:t>
            </a:r>
            <a:r>
              <a:rPr b="1" lang="en-US"/>
              <a:t> </a:t>
            </a:r>
            <a:r>
              <a:rPr lang="en-US"/>
              <a:t>captures the most important objects in the context of the system.  The domain objects represent the entities that exist in environment in which the system works.</a:t>
            </a:r>
            <a:endParaRPr b="1"/>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16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About Methods for Business Modeling</a:t>
            </a:r>
            <a:endParaRPr sz="3200"/>
          </a:p>
        </p:txBody>
      </p:sp>
      <p:sp>
        <p:nvSpPr>
          <p:cNvPr id="2744" name="Google Shape;2744;p166"/>
          <p:cNvSpPr txBox="1"/>
          <p:nvPr>
            <p:ph idx="1" type="body"/>
          </p:nvPr>
        </p:nvSpPr>
        <p:spPr>
          <a:xfrm>
            <a:off x="470540" y="1676401"/>
            <a:ext cx="8229307" cy="4848943"/>
          </a:xfrm>
          <a:prstGeom prst="rect">
            <a:avLst/>
          </a:prstGeom>
          <a:noFill/>
          <a:ln>
            <a:noFill/>
          </a:ln>
        </p:spPr>
        <p:txBody>
          <a:bodyPr anchorCtr="0" anchor="t" bIns="45700" lIns="91425" spcFirstLastPara="1" rIns="91425" wrap="square" tIns="45700">
            <a:noAutofit/>
          </a:bodyPr>
          <a:lstStyle/>
          <a:p>
            <a:pPr indent="-182879" lvl="0" marL="620713" rtl="0" algn="l">
              <a:lnSpc>
                <a:spcPct val="90000"/>
              </a:lnSpc>
              <a:spcBef>
                <a:spcPts val="0"/>
              </a:spcBef>
              <a:spcAft>
                <a:spcPts val="0"/>
              </a:spcAft>
              <a:buSzPts val="1700"/>
              <a:buChar char="•"/>
            </a:pPr>
            <a:r>
              <a:rPr b="1" lang="en-US" sz="2000"/>
              <a:t>Method</a:t>
            </a:r>
            <a:r>
              <a:rPr lang="en-US" sz="2000"/>
              <a:t> is a well-considered (sophisticated) system of doing or arranging something.</a:t>
            </a:r>
            <a:endParaRPr sz="2000"/>
          </a:p>
          <a:p>
            <a:pPr indent="-182879" lvl="0" marL="620713" rtl="0" algn="l">
              <a:lnSpc>
                <a:spcPct val="90000"/>
              </a:lnSpc>
              <a:spcBef>
                <a:spcPts val="400"/>
              </a:spcBef>
              <a:spcAft>
                <a:spcPts val="0"/>
              </a:spcAft>
              <a:buSzPts val="1700"/>
              <a:buChar char="•"/>
            </a:pPr>
            <a:r>
              <a:rPr b="1" lang="en-US" sz="2000"/>
              <a:t>Business Process</a:t>
            </a:r>
            <a:r>
              <a:rPr lang="en-US" sz="2000"/>
              <a:t> is a set of one or more linked procedures or activities which collectively realize a business objective or policy goal, normally within the context of an organizational structure defining functional roles and relationships.</a:t>
            </a:r>
            <a:endParaRPr/>
          </a:p>
          <a:p>
            <a:pPr indent="-182879" lvl="0" marL="620713" rtl="0" algn="l">
              <a:lnSpc>
                <a:spcPct val="90000"/>
              </a:lnSpc>
              <a:spcBef>
                <a:spcPts val="400"/>
              </a:spcBef>
              <a:spcAft>
                <a:spcPts val="0"/>
              </a:spcAft>
              <a:buSzPts val="1700"/>
              <a:buChar char="•"/>
            </a:pPr>
            <a:r>
              <a:rPr b="1" lang="en-US" sz="2000"/>
              <a:t>Business Process Model</a:t>
            </a:r>
            <a:r>
              <a:rPr lang="en-US" sz="2000"/>
              <a:t> is the representation of a business process in a form which supports automated manipulation, such as modeling or enactment.  The process definition consists of a network of activities and their relationships, criteria to indicate the start and termination of the process, and information about the individual activities, such as participants, associated data, etc.</a:t>
            </a:r>
            <a:endParaRPr/>
          </a:p>
          <a:p>
            <a:pPr indent="-182879" lvl="0" marL="620713" rtl="0" algn="l">
              <a:lnSpc>
                <a:spcPct val="90000"/>
              </a:lnSpc>
              <a:spcBef>
                <a:spcPts val="400"/>
              </a:spcBef>
              <a:spcAft>
                <a:spcPts val="0"/>
              </a:spcAft>
              <a:buSzPts val="1700"/>
              <a:buChar char="•"/>
            </a:pPr>
            <a:r>
              <a:rPr b="1" lang="en-US" sz="2000"/>
              <a:t>Workflow</a:t>
            </a:r>
            <a:r>
              <a:rPr lang="en-US" sz="2000"/>
              <a:t> is the automation of a business process, in whole or part, during which documents, information or tasks are passed from one participant to another for action, according to a set of procedural rules.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16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Purpose of Business Modeling</a:t>
            </a:r>
            <a:endParaRPr/>
          </a:p>
        </p:txBody>
      </p:sp>
      <p:sp>
        <p:nvSpPr>
          <p:cNvPr id="2751" name="Google Shape;2751;p16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a:t>Business Process Re-engineering (BPR)</a:t>
            </a:r>
            <a:r>
              <a:rPr lang="en-US"/>
              <a:t> - methods that support activities by which an enterprise reexamines its goals and how it achieves them, followed by a disciplined approach of business process redesign.</a:t>
            </a:r>
            <a:endParaRPr/>
          </a:p>
          <a:p>
            <a:pPr indent="-182880" lvl="0" marL="182880" rtl="0" algn="l">
              <a:lnSpc>
                <a:spcPct val="90000"/>
              </a:lnSpc>
              <a:spcBef>
                <a:spcPts val="480"/>
              </a:spcBef>
              <a:spcAft>
                <a:spcPts val="0"/>
              </a:spcAft>
              <a:buSzPts val="2040"/>
              <a:buChar char="•"/>
            </a:pPr>
            <a:r>
              <a:rPr b="1" lang="en-US"/>
              <a:t>Enterprise Resource Planning (ERP)</a:t>
            </a:r>
            <a:r>
              <a:rPr lang="en-US"/>
              <a:t> - an information system that integrates all manufacturing and related applications for an entire enterprise.  Business modeling is the first step in the software process of the ERP </a:t>
            </a:r>
            <a:r>
              <a:rPr lang="en-US">
                <a:solidFill>
                  <a:srgbClr val="FF0000"/>
                </a:solidFill>
              </a:rPr>
              <a:t>implemenation</a:t>
            </a:r>
            <a:r>
              <a:rPr lang="en-US"/>
              <a:t>.</a:t>
            </a:r>
            <a:endParaRPr/>
          </a:p>
          <a:p>
            <a:pPr indent="-182880" lvl="0" marL="182880" rtl="0" algn="l">
              <a:lnSpc>
                <a:spcPct val="90000"/>
              </a:lnSpc>
              <a:spcBef>
                <a:spcPts val="480"/>
              </a:spcBef>
              <a:spcAft>
                <a:spcPts val="0"/>
              </a:spcAft>
              <a:buSzPts val="2040"/>
              <a:buChar char="•"/>
            </a:pPr>
            <a:r>
              <a:rPr b="1" lang="en-US"/>
              <a:t>Workflow Management (WFM)</a:t>
            </a:r>
            <a:r>
              <a:rPr lang="en-US"/>
              <a:t> – generic software systems used for definition, management, enactment and control of business processes.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6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Ontology of Process Engineering</a:t>
            </a:r>
            <a:endParaRPr/>
          </a:p>
        </p:txBody>
      </p:sp>
      <p:sp>
        <p:nvSpPr>
          <p:cNvPr id="2758" name="Google Shape;2758;p168"/>
          <p:cNvSpPr/>
          <p:nvPr/>
        </p:nvSpPr>
        <p:spPr>
          <a:xfrm>
            <a:off x="863389" y="1444625"/>
            <a:ext cx="7505175" cy="46307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9" name="Google Shape;2759;p168"/>
          <p:cNvSpPr txBox="1"/>
          <p:nvPr/>
        </p:nvSpPr>
        <p:spPr>
          <a:xfrm>
            <a:off x="6934958" y="3019425"/>
            <a:ext cx="621522" cy="34448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via</a:t>
            </a:r>
            <a:endParaRPr b="1" sz="2400">
              <a:solidFill>
                <a:schemeClr val="dk1"/>
              </a:solidFill>
              <a:latin typeface="Arial"/>
              <a:ea typeface="Arial"/>
              <a:cs typeface="Arial"/>
              <a:sym typeface="Arial"/>
            </a:endParaRPr>
          </a:p>
        </p:txBody>
      </p:sp>
      <p:sp>
        <p:nvSpPr>
          <p:cNvPr id="2760" name="Google Shape;2760;p168"/>
          <p:cNvSpPr txBox="1"/>
          <p:nvPr/>
        </p:nvSpPr>
        <p:spPr>
          <a:xfrm>
            <a:off x="4017908" y="5337176"/>
            <a:ext cx="1530352" cy="29527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are mapped on</a:t>
            </a:r>
            <a:endParaRPr b="1" sz="2400">
              <a:solidFill>
                <a:schemeClr val="dk1"/>
              </a:solidFill>
              <a:latin typeface="Arial"/>
              <a:ea typeface="Arial"/>
              <a:cs typeface="Arial"/>
              <a:sym typeface="Arial"/>
            </a:endParaRPr>
          </a:p>
        </p:txBody>
      </p:sp>
      <p:sp>
        <p:nvSpPr>
          <p:cNvPr id="2761" name="Google Shape;2761;p168"/>
          <p:cNvSpPr txBox="1"/>
          <p:nvPr/>
        </p:nvSpPr>
        <p:spPr>
          <a:xfrm>
            <a:off x="4783084" y="4252913"/>
            <a:ext cx="2055128" cy="34131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include one or more</a:t>
            </a:r>
            <a:endParaRPr b="1" sz="2400">
              <a:solidFill>
                <a:schemeClr val="dk1"/>
              </a:solidFill>
              <a:latin typeface="Arial"/>
              <a:ea typeface="Arial"/>
              <a:cs typeface="Arial"/>
              <a:sym typeface="Arial"/>
            </a:endParaRPr>
          </a:p>
        </p:txBody>
      </p:sp>
      <p:sp>
        <p:nvSpPr>
          <p:cNvPr id="2762" name="Google Shape;2762;p168"/>
          <p:cNvSpPr txBox="1"/>
          <p:nvPr/>
        </p:nvSpPr>
        <p:spPr>
          <a:xfrm>
            <a:off x="1914406" y="2085975"/>
            <a:ext cx="1435072" cy="34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is defined in a </a:t>
            </a:r>
            <a:endParaRPr b="1" sz="2400">
              <a:solidFill>
                <a:schemeClr val="dk1"/>
              </a:solidFill>
              <a:latin typeface="Arial"/>
              <a:ea typeface="Arial"/>
              <a:cs typeface="Arial"/>
              <a:sym typeface="Arial"/>
            </a:endParaRPr>
          </a:p>
        </p:txBody>
      </p:sp>
      <p:sp>
        <p:nvSpPr>
          <p:cNvPr id="2763" name="Google Shape;2763;p168"/>
          <p:cNvSpPr txBox="1"/>
          <p:nvPr/>
        </p:nvSpPr>
        <p:spPr>
          <a:xfrm>
            <a:off x="3971001" y="4695826"/>
            <a:ext cx="1767820" cy="49212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during execution are represented by</a:t>
            </a:r>
            <a:endParaRPr b="1" sz="2400">
              <a:solidFill>
                <a:schemeClr val="dk1"/>
              </a:solidFill>
              <a:latin typeface="Arial"/>
              <a:ea typeface="Arial"/>
              <a:cs typeface="Arial"/>
              <a:sym typeface="Arial"/>
            </a:endParaRPr>
          </a:p>
        </p:txBody>
      </p:sp>
      <p:sp>
        <p:nvSpPr>
          <p:cNvPr id="2764" name="Google Shape;2764;p168"/>
          <p:cNvSpPr txBox="1"/>
          <p:nvPr/>
        </p:nvSpPr>
        <p:spPr>
          <a:xfrm>
            <a:off x="1484911" y="4843463"/>
            <a:ext cx="1864567" cy="34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define demand on</a:t>
            </a:r>
            <a:endParaRPr b="1" sz="2400">
              <a:solidFill>
                <a:schemeClr val="dk1"/>
              </a:solidFill>
              <a:latin typeface="Arial"/>
              <a:ea typeface="Arial"/>
              <a:cs typeface="Arial"/>
              <a:sym typeface="Arial"/>
            </a:endParaRPr>
          </a:p>
        </p:txBody>
      </p:sp>
      <p:sp>
        <p:nvSpPr>
          <p:cNvPr id="2765" name="Google Shape;2765;p168"/>
          <p:cNvSpPr txBox="1"/>
          <p:nvPr/>
        </p:nvSpPr>
        <p:spPr>
          <a:xfrm>
            <a:off x="6203496" y="5089526"/>
            <a:ext cx="826742" cy="54292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require</a:t>
            </a:r>
            <a:endParaRPr b="1" sz="2400">
              <a:solidFill>
                <a:schemeClr val="dk1"/>
              </a:solidFill>
              <a:latin typeface="Arial"/>
              <a:ea typeface="Arial"/>
              <a:cs typeface="Arial"/>
              <a:sym typeface="Arial"/>
            </a:endParaRPr>
          </a:p>
        </p:txBody>
      </p:sp>
      <p:sp>
        <p:nvSpPr>
          <p:cNvPr id="2766" name="Google Shape;2766;p168"/>
          <p:cNvSpPr txBox="1"/>
          <p:nvPr/>
        </p:nvSpPr>
        <p:spPr>
          <a:xfrm>
            <a:off x="3827347" y="3217863"/>
            <a:ext cx="1386698" cy="5397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used to create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and manage</a:t>
            </a:r>
            <a:endParaRPr b="1" sz="2400">
              <a:solidFill>
                <a:schemeClr val="dk1"/>
              </a:solidFill>
              <a:latin typeface="Arial"/>
              <a:ea typeface="Arial"/>
              <a:cs typeface="Arial"/>
              <a:sym typeface="Arial"/>
            </a:endParaRPr>
          </a:p>
        </p:txBody>
      </p:sp>
      <p:sp>
        <p:nvSpPr>
          <p:cNvPr id="2767" name="Google Shape;2767;p168"/>
          <p:cNvSpPr txBox="1"/>
          <p:nvPr/>
        </p:nvSpPr>
        <p:spPr>
          <a:xfrm>
            <a:off x="3732065" y="1493839"/>
            <a:ext cx="2245689" cy="54133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Business Process</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(i.e. what is inteded to happen)</a:t>
            </a:r>
            <a:endParaRPr b="1" sz="2400">
              <a:solidFill>
                <a:schemeClr val="dk1"/>
              </a:solidFill>
              <a:latin typeface="Arial"/>
              <a:ea typeface="Arial"/>
              <a:cs typeface="Arial"/>
              <a:sym typeface="Arial"/>
            </a:endParaRPr>
          </a:p>
        </p:txBody>
      </p:sp>
      <p:sp>
        <p:nvSpPr>
          <p:cNvPr id="2768" name="Google Shape;2768;p168"/>
          <p:cNvSpPr txBox="1"/>
          <p:nvPr/>
        </p:nvSpPr>
        <p:spPr>
          <a:xfrm>
            <a:off x="1722380" y="2479675"/>
            <a:ext cx="2056593" cy="738188"/>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Process Specification</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(a representation of what is intended to happen)</a:t>
            </a:r>
            <a:endParaRPr b="1" sz="2400">
              <a:solidFill>
                <a:schemeClr val="dk1"/>
              </a:solidFill>
              <a:latin typeface="Arial"/>
              <a:ea typeface="Arial"/>
              <a:cs typeface="Arial"/>
              <a:sym typeface="Arial"/>
            </a:endParaRPr>
          </a:p>
        </p:txBody>
      </p:sp>
      <p:sp>
        <p:nvSpPr>
          <p:cNvPr id="2769" name="Google Shape;2769;p168"/>
          <p:cNvSpPr txBox="1"/>
          <p:nvPr/>
        </p:nvSpPr>
        <p:spPr>
          <a:xfrm>
            <a:off x="5070392" y="2430464"/>
            <a:ext cx="3673431" cy="54133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Workflow Management System</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(controls automated aspects of the business process)</a:t>
            </a:r>
            <a:endParaRPr b="1" sz="2400">
              <a:solidFill>
                <a:schemeClr val="dk1"/>
              </a:solidFill>
              <a:latin typeface="Arial"/>
              <a:ea typeface="Arial"/>
              <a:cs typeface="Arial"/>
              <a:sym typeface="Arial"/>
            </a:endParaRPr>
          </a:p>
        </p:txBody>
      </p:sp>
      <p:sp>
        <p:nvSpPr>
          <p:cNvPr id="2770" name="Google Shape;2770;p168"/>
          <p:cNvSpPr txBox="1"/>
          <p:nvPr/>
        </p:nvSpPr>
        <p:spPr>
          <a:xfrm>
            <a:off x="2632674" y="4400551"/>
            <a:ext cx="1144833" cy="346075"/>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Activities</a:t>
            </a:r>
            <a:endParaRPr b="1" sz="2400">
              <a:solidFill>
                <a:schemeClr val="dk1"/>
              </a:solidFill>
              <a:latin typeface="Arial"/>
              <a:ea typeface="Arial"/>
              <a:cs typeface="Arial"/>
              <a:sym typeface="Arial"/>
            </a:endParaRPr>
          </a:p>
        </p:txBody>
      </p:sp>
      <p:sp>
        <p:nvSpPr>
          <p:cNvPr id="2771" name="Google Shape;2771;p168"/>
          <p:cNvSpPr txBox="1"/>
          <p:nvPr/>
        </p:nvSpPr>
        <p:spPr>
          <a:xfrm>
            <a:off x="441223" y="3957639"/>
            <a:ext cx="1523022" cy="34448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Subprocesses</a:t>
            </a:r>
            <a:endParaRPr b="1" sz="2400">
              <a:solidFill>
                <a:schemeClr val="dk1"/>
              </a:solidFill>
              <a:latin typeface="Arial"/>
              <a:ea typeface="Arial"/>
              <a:cs typeface="Arial"/>
              <a:sym typeface="Arial"/>
            </a:endParaRPr>
          </a:p>
        </p:txBody>
      </p:sp>
      <p:sp>
        <p:nvSpPr>
          <p:cNvPr id="2772" name="Google Shape;2772;p168"/>
          <p:cNvSpPr txBox="1"/>
          <p:nvPr/>
        </p:nvSpPr>
        <p:spPr>
          <a:xfrm>
            <a:off x="5835567" y="3414713"/>
            <a:ext cx="1863101" cy="787400"/>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Process Instances</a:t>
            </a:r>
            <a:endParaRPr b="1" sz="1200">
              <a:solidFill>
                <a:schemeClr val="dk1"/>
              </a:solidFill>
              <a:latin typeface="Arial"/>
              <a:ea typeface="Arial"/>
              <a:cs typeface="Arial"/>
              <a:sym typeface="Arial"/>
            </a:endParaRPr>
          </a:p>
          <a:p>
            <a:pPr indent="0" lvl="0" marL="0" marR="0" rtl="0" algn="ctr">
              <a:spcBef>
                <a:spcPts val="24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(a representation of what is actually happening)</a:t>
            </a:r>
            <a:endParaRPr b="1" sz="2400">
              <a:solidFill>
                <a:schemeClr val="dk1"/>
              </a:solidFill>
              <a:latin typeface="Arial"/>
              <a:ea typeface="Arial"/>
              <a:cs typeface="Arial"/>
              <a:sym typeface="Arial"/>
            </a:endParaRPr>
          </a:p>
        </p:txBody>
      </p:sp>
      <p:sp>
        <p:nvSpPr>
          <p:cNvPr id="2773" name="Google Shape;2773;p168"/>
          <p:cNvSpPr txBox="1"/>
          <p:nvPr/>
        </p:nvSpPr>
        <p:spPr>
          <a:xfrm>
            <a:off x="2727956" y="5386388"/>
            <a:ext cx="1051017" cy="393700"/>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Roles</a:t>
            </a:r>
            <a:endParaRPr b="1" sz="2400">
              <a:solidFill>
                <a:schemeClr val="dk1"/>
              </a:solidFill>
              <a:latin typeface="Arial"/>
              <a:ea typeface="Arial"/>
              <a:cs typeface="Arial"/>
              <a:sym typeface="Arial"/>
            </a:endParaRPr>
          </a:p>
        </p:txBody>
      </p:sp>
      <p:sp>
        <p:nvSpPr>
          <p:cNvPr id="2774" name="Google Shape;2774;p168"/>
          <p:cNvSpPr txBox="1"/>
          <p:nvPr/>
        </p:nvSpPr>
        <p:spPr>
          <a:xfrm>
            <a:off x="6026128" y="4646613"/>
            <a:ext cx="1481978" cy="393700"/>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Activity Instances</a:t>
            </a:r>
            <a:endParaRPr b="1" sz="2400">
              <a:solidFill>
                <a:schemeClr val="dk1"/>
              </a:solidFill>
              <a:latin typeface="Arial"/>
              <a:ea typeface="Arial"/>
              <a:cs typeface="Arial"/>
              <a:sym typeface="Arial"/>
            </a:endParaRPr>
          </a:p>
        </p:txBody>
      </p:sp>
      <p:sp>
        <p:nvSpPr>
          <p:cNvPr id="2775" name="Google Shape;2775;p168"/>
          <p:cNvSpPr txBox="1"/>
          <p:nvPr/>
        </p:nvSpPr>
        <p:spPr>
          <a:xfrm>
            <a:off x="6026129" y="5583239"/>
            <a:ext cx="1385232" cy="344487"/>
          </a:xfrm>
          <a:prstGeom prst="rect">
            <a:avLst/>
          </a:prstGeom>
          <a:solidFill>
            <a:srgbClr val="FFFFFF"/>
          </a:solidFill>
          <a:ln cap="flat" cmpd="sng" w="12700">
            <a:solidFill>
              <a:srgbClr val="000000"/>
            </a:solidFill>
            <a:prstDash val="solid"/>
            <a:miter lim="800000"/>
            <a:headEnd len="sm" w="sm" type="none"/>
            <a:tailEnd len="sm" w="sm" type="none"/>
          </a:ln>
          <a:effectLst>
            <a:outerShdw rotWithShape="0" algn="ctr" dir="2700000" dist="107763">
              <a:srgbClr val="808080">
                <a:alpha val="4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1200"/>
              <a:buFont typeface="Noto Sans Symbols"/>
              <a:buNone/>
            </a:pPr>
            <a:r>
              <a:rPr b="1" lang="en-US" sz="1200">
                <a:solidFill>
                  <a:schemeClr val="dk1"/>
                </a:solidFill>
                <a:latin typeface="Arial"/>
                <a:ea typeface="Arial"/>
                <a:cs typeface="Arial"/>
                <a:sym typeface="Arial"/>
              </a:rPr>
              <a:t>Resources</a:t>
            </a:r>
            <a:endParaRPr b="1" sz="2400">
              <a:solidFill>
                <a:schemeClr val="dk1"/>
              </a:solidFill>
              <a:latin typeface="Arial"/>
              <a:ea typeface="Arial"/>
              <a:cs typeface="Arial"/>
              <a:sym typeface="Arial"/>
            </a:endParaRPr>
          </a:p>
        </p:txBody>
      </p:sp>
      <p:cxnSp>
        <p:nvCxnSpPr>
          <p:cNvPr id="2776" name="Google Shape;2776;p168"/>
          <p:cNvCxnSpPr/>
          <p:nvPr/>
        </p:nvCxnSpPr>
        <p:spPr>
          <a:xfrm flipH="1">
            <a:off x="2727955" y="2182813"/>
            <a:ext cx="1528886" cy="247650"/>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77" name="Google Shape;2777;p168"/>
          <p:cNvCxnSpPr/>
          <p:nvPr/>
        </p:nvCxnSpPr>
        <p:spPr>
          <a:xfrm flipH="1">
            <a:off x="6742930" y="3021014"/>
            <a:ext cx="48374" cy="344487"/>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78" name="Google Shape;2778;p168"/>
          <p:cNvCxnSpPr/>
          <p:nvPr/>
        </p:nvCxnSpPr>
        <p:spPr>
          <a:xfrm>
            <a:off x="6742931" y="4252914"/>
            <a:ext cx="46907" cy="293687"/>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79" name="Google Shape;2779;p168"/>
          <p:cNvCxnSpPr/>
          <p:nvPr/>
        </p:nvCxnSpPr>
        <p:spPr>
          <a:xfrm flipH="1">
            <a:off x="3349479" y="3367088"/>
            <a:ext cx="1465" cy="984250"/>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0" name="Google Shape;2780;p168"/>
          <p:cNvCxnSpPr/>
          <p:nvPr/>
        </p:nvCxnSpPr>
        <p:spPr>
          <a:xfrm flipH="1">
            <a:off x="6742931" y="5187951"/>
            <a:ext cx="96746" cy="34607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1" name="Google Shape;2781;p168"/>
          <p:cNvCxnSpPr/>
          <p:nvPr/>
        </p:nvCxnSpPr>
        <p:spPr>
          <a:xfrm flipH="1">
            <a:off x="3301104" y="4794251"/>
            <a:ext cx="1466" cy="54292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2" name="Google Shape;2782;p168"/>
          <p:cNvCxnSpPr/>
          <p:nvPr/>
        </p:nvCxnSpPr>
        <p:spPr>
          <a:xfrm>
            <a:off x="3875719" y="5681664"/>
            <a:ext cx="2006755" cy="9842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3" name="Google Shape;2783;p168"/>
          <p:cNvCxnSpPr/>
          <p:nvPr/>
        </p:nvCxnSpPr>
        <p:spPr>
          <a:xfrm rot="10800000">
            <a:off x="2154807" y="4154488"/>
            <a:ext cx="1052483" cy="0"/>
          </a:xfrm>
          <a:prstGeom prst="straightConnector1">
            <a:avLst/>
          </a:prstGeom>
          <a:noFill/>
          <a:ln cap="flat" cmpd="sng" w="12700">
            <a:solidFill>
              <a:srgbClr val="000000"/>
            </a:solidFill>
            <a:prstDash val="dash"/>
            <a:round/>
            <a:headEnd len="med" w="med" type="none"/>
            <a:tailEnd len="med" w="med" type="triangle"/>
          </a:ln>
          <a:effectLst>
            <a:outerShdw rotWithShape="0" algn="ctr" dir="2700000" dist="35921">
              <a:srgbClr val="808080">
                <a:alpha val="49803"/>
              </a:srgbClr>
            </a:outerShdw>
          </a:effectLst>
        </p:spPr>
      </p:cxnSp>
      <p:sp>
        <p:nvSpPr>
          <p:cNvPr id="2784" name="Google Shape;2784;p168"/>
          <p:cNvSpPr txBox="1"/>
          <p:nvPr/>
        </p:nvSpPr>
        <p:spPr>
          <a:xfrm>
            <a:off x="6169782" y="2036763"/>
            <a:ext cx="2198782" cy="34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is managed by a</a:t>
            </a:r>
            <a:endParaRPr b="1" sz="2400">
              <a:solidFill>
                <a:schemeClr val="dk1"/>
              </a:solidFill>
              <a:latin typeface="Arial"/>
              <a:ea typeface="Arial"/>
              <a:cs typeface="Arial"/>
              <a:sym typeface="Arial"/>
            </a:endParaRPr>
          </a:p>
        </p:txBody>
      </p:sp>
      <p:cxnSp>
        <p:nvCxnSpPr>
          <p:cNvPr id="2785" name="Google Shape;2785;p168"/>
          <p:cNvCxnSpPr/>
          <p:nvPr/>
        </p:nvCxnSpPr>
        <p:spPr>
          <a:xfrm>
            <a:off x="5357699" y="2133600"/>
            <a:ext cx="1480513" cy="247650"/>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6" name="Google Shape;2786;p168"/>
          <p:cNvCxnSpPr/>
          <p:nvPr/>
        </p:nvCxnSpPr>
        <p:spPr>
          <a:xfrm>
            <a:off x="3778973" y="2873376"/>
            <a:ext cx="1959848" cy="68897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sp>
        <p:nvSpPr>
          <p:cNvPr id="2787" name="Google Shape;2787;p168"/>
          <p:cNvSpPr txBox="1"/>
          <p:nvPr/>
        </p:nvSpPr>
        <p:spPr>
          <a:xfrm>
            <a:off x="2154807" y="3414713"/>
            <a:ext cx="1146298" cy="58896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1200"/>
              <a:buFont typeface="Noto Sans Symbols"/>
              <a:buNone/>
            </a:pPr>
            <a:r>
              <a:rPr lang="en-US" sz="1200">
                <a:solidFill>
                  <a:schemeClr val="dk1"/>
                </a:solidFill>
                <a:latin typeface="Arial"/>
                <a:ea typeface="Arial"/>
                <a:cs typeface="Arial"/>
                <a:sym typeface="Arial"/>
              </a:rPr>
              <a:t>composed of</a:t>
            </a:r>
            <a:endParaRPr b="1" sz="2400">
              <a:solidFill>
                <a:schemeClr val="dk1"/>
              </a:solidFill>
              <a:latin typeface="Arial"/>
              <a:ea typeface="Arial"/>
              <a:cs typeface="Arial"/>
              <a:sym typeface="Arial"/>
            </a:endParaRPr>
          </a:p>
        </p:txBody>
      </p:sp>
      <p:cxnSp>
        <p:nvCxnSpPr>
          <p:cNvPr id="2788" name="Google Shape;2788;p168"/>
          <p:cNvCxnSpPr/>
          <p:nvPr/>
        </p:nvCxnSpPr>
        <p:spPr>
          <a:xfrm>
            <a:off x="3875720" y="4646614"/>
            <a:ext cx="2055128" cy="98425"/>
          </a:xfrm>
          <a:prstGeom prst="straightConnector1">
            <a:avLst/>
          </a:prstGeom>
          <a:noFill/>
          <a:ln cap="flat" cmpd="sng" w="12700">
            <a:solidFill>
              <a:srgbClr val="000000"/>
            </a:solidFill>
            <a:prstDash val="solid"/>
            <a:round/>
            <a:headEnd len="med" w="med" type="none"/>
            <a:tailEnd len="med" w="med" type="triangle"/>
          </a:ln>
          <a:effectLst>
            <a:outerShdw rotWithShape="0" algn="ctr" dir="2700000" dist="35921">
              <a:srgbClr val="808080">
                <a:alpha val="49803"/>
              </a:srgbClr>
            </a:outerShdw>
          </a:effectLst>
        </p:spPr>
      </p:cxnSp>
      <p:cxnSp>
        <p:nvCxnSpPr>
          <p:cNvPr id="2789" name="Google Shape;2789;p168"/>
          <p:cNvCxnSpPr/>
          <p:nvPr/>
        </p:nvCxnSpPr>
        <p:spPr>
          <a:xfrm>
            <a:off x="1245977" y="2838451"/>
            <a:ext cx="428029" cy="4763"/>
          </a:xfrm>
          <a:prstGeom prst="straightConnector1">
            <a:avLst/>
          </a:prstGeom>
          <a:noFill/>
          <a:ln cap="flat" cmpd="sng" w="12700">
            <a:solidFill>
              <a:srgbClr val="000000"/>
            </a:solidFill>
            <a:prstDash val="dash"/>
            <a:round/>
            <a:headEnd len="med" w="med" type="none"/>
            <a:tailEnd len="med" w="med" type="triangle"/>
          </a:ln>
          <a:effectLst>
            <a:outerShdw rotWithShape="0" algn="ctr" dir="2700000" dist="35921">
              <a:srgbClr val="808080">
                <a:alpha val="49803"/>
              </a:srgbClr>
            </a:outerShdw>
          </a:effectLst>
        </p:spPr>
      </p:cxnSp>
      <p:cxnSp>
        <p:nvCxnSpPr>
          <p:cNvPr id="2790" name="Google Shape;2790;p168"/>
          <p:cNvCxnSpPr/>
          <p:nvPr/>
        </p:nvCxnSpPr>
        <p:spPr>
          <a:xfrm flipH="1" rot="10800000">
            <a:off x="1243045" y="2868614"/>
            <a:ext cx="10261" cy="1049337"/>
          </a:xfrm>
          <a:prstGeom prst="straightConnector1">
            <a:avLst/>
          </a:prstGeom>
          <a:noFill/>
          <a:ln cap="flat" cmpd="sng" w="12700">
            <a:solidFill>
              <a:srgbClr val="000000"/>
            </a:solidFill>
            <a:prstDash val="dash"/>
            <a:round/>
            <a:headEnd len="med" w="med" type="none"/>
            <a:tailEnd len="med" w="med" type="triangle"/>
          </a:ln>
          <a:effectLst>
            <a:outerShdw rotWithShape="0" algn="ctr" dir="2700000" dist="35921">
              <a:srgbClr val="808080">
                <a:alpha val="49803"/>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68" name="Google Shape;268;p1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engineering is an engineering discipline that</a:t>
            </a:r>
            <a:r>
              <a:rPr lang="en-US" strike="sngStrike"/>
              <a:t> </a:t>
            </a:r>
            <a:r>
              <a:rPr lang="en-US"/>
              <a:t>deals with all aspects of software production.</a:t>
            </a:r>
            <a:endParaRPr/>
          </a:p>
          <a:p>
            <a:pPr indent="-182880" lvl="0" marL="182880" rtl="0" algn="l">
              <a:spcBef>
                <a:spcPts val="480"/>
              </a:spcBef>
              <a:spcAft>
                <a:spcPts val="0"/>
              </a:spcAft>
              <a:buSzPts val="2040"/>
              <a:buChar char="•"/>
            </a:pPr>
            <a:r>
              <a:rPr lang="en-US"/>
              <a:t>Software engineers should adopt a systematic and organised approach to their work and use appropriate tools and techniques depending on the problem to be solved, the development constraints and the resources available.</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6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400"/>
              <a:buFont typeface="Arial"/>
              <a:buNone/>
            </a:pPr>
            <a:r>
              <a:rPr lang="en-US" sz="3400"/>
              <a:t>UML Diagrams for Business Modeling</a:t>
            </a:r>
            <a:endParaRPr sz="3400"/>
          </a:p>
        </p:txBody>
      </p:sp>
      <p:sp>
        <p:nvSpPr>
          <p:cNvPr id="2797" name="Google Shape;2797;p16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Activity Diagram</a:t>
            </a:r>
            <a:r>
              <a:rPr lang="en-US"/>
              <a:t> is a variation of a state machine in which the states represent the performance of </a:t>
            </a:r>
            <a:r>
              <a:rPr b="1" lang="en-US">
                <a:solidFill>
                  <a:schemeClr val="accent2"/>
                </a:solidFill>
              </a:rPr>
              <a:t>activities</a:t>
            </a:r>
            <a:r>
              <a:rPr lang="en-US"/>
              <a:t> and the transitions are triggered by their </a:t>
            </a:r>
            <a:r>
              <a:rPr b="1" lang="en-US">
                <a:solidFill>
                  <a:schemeClr val="hlink"/>
                </a:solidFill>
              </a:rPr>
              <a:t>completion</a:t>
            </a:r>
            <a:r>
              <a:rPr lang="en-US"/>
              <a:t>.  </a:t>
            </a:r>
            <a:endParaRPr/>
          </a:p>
          <a:p>
            <a:pPr indent="-182880" lvl="1" marL="457200" rtl="0" algn="l">
              <a:spcBef>
                <a:spcPts val="400"/>
              </a:spcBef>
              <a:spcAft>
                <a:spcPts val="0"/>
              </a:spcAft>
              <a:buSzPts val="1700"/>
              <a:buChar char="•"/>
            </a:pPr>
            <a:r>
              <a:rPr lang="en-US"/>
              <a:t>The purpose of this diagram is to focus on flows driven by internal processing.</a:t>
            </a:r>
            <a:endParaRPr/>
          </a:p>
          <a:p>
            <a:pPr indent="-182880" lvl="0" marL="182880" rtl="0" algn="l">
              <a:spcBef>
                <a:spcPts val="480"/>
              </a:spcBef>
              <a:spcAft>
                <a:spcPts val="0"/>
              </a:spcAft>
              <a:buSzPts val="2040"/>
              <a:buChar char="•"/>
            </a:pPr>
            <a:r>
              <a:rPr b="1" lang="en-US"/>
              <a:t>Class Diagram</a:t>
            </a:r>
            <a:r>
              <a:rPr lang="en-US"/>
              <a:t> is a graph of elements (in the scope of business modeling represented by </a:t>
            </a:r>
            <a:r>
              <a:rPr b="1" lang="en-US"/>
              <a:t>workers</a:t>
            </a:r>
            <a:r>
              <a:rPr lang="en-US"/>
              <a:t> and </a:t>
            </a:r>
            <a:r>
              <a:rPr b="1" lang="en-US">
                <a:solidFill>
                  <a:schemeClr val="accent1"/>
                </a:solidFill>
              </a:rPr>
              <a:t>entities</a:t>
            </a:r>
            <a:r>
              <a:rPr lang="en-US"/>
              <a:t>) connected by their various static relationships.</a:t>
            </a:r>
            <a:endParaRPr/>
          </a:p>
          <a:p>
            <a:pPr indent="-182880" lvl="1" marL="457200" rtl="0" algn="l">
              <a:spcBef>
                <a:spcPts val="400"/>
              </a:spcBef>
              <a:spcAft>
                <a:spcPts val="0"/>
              </a:spcAft>
              <a:buSzPts val="1700"/>
              <a:buChar char="•"/>
            </a:pPr>
            <a:r>
              <a:rPr lang="en-US"/>
              <a:t>The purpose of this diagram is to capture static aspect of the business domain.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17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Motivating Example</a:t>
            </a:r>
            <a:endParaRPr/>
          </a:p>
        </p:txBody>
      </p:sp>
      <p:sp>
        <p:nvSpPr>
          <p:cNvPr id="2804" name="Google Shape;2804;p170"/>
          <p:cNvSpPr txBox="1"/>
          <p:nvPr/>
        </p:nvSpPr>
        <p:spPr>
          <a:xfrm>
            <a:off x="411906" y="1504951"/>
            <a:ext cx="85400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Develop an information system for a car dealer.  The application should collect and provide information about customers, their orders, cars, payments etc. The possibility to communicate with the car manufacturer to obtain updated offer of available cars or to order a car required by a customer should be the part of the system.  The goal is to make the customer happy!</a:t>
            </a:r>
            <a:endParaRPr sz="2400">
              <a:solidFill>
                <a:schemeClr val="dk1"/>
              </a:solidFill>
              <a:latin typeface="Arial"/>
              <a:ea typeface="Arial"/>
              <a:cs typeface="Arial"/>
              <a:sym typeface="Arial"/>
            </a:endParaRPr>
          </a:p>
        </p:txBody>
      </p:sp>
      <p:sp>
        <p:nvSpPr>
          <p:cNvPr id="2805" name="Google Shape;2805;p170"/>
          <p:cNvSpPr/>
          <p:nvPr/>
        </p:nvSpPr>
        <p:spPr>
          <a:xfrm>
            <a:off x="6464418" y="3821114"/>
            <a:ext cx="2932" cy="158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806" name="Google Shape;2806;p170"/>
          <p:cNvGrpSpPr/>
          <p:nvPr/>
        </p:nvGrpSpPr>
        <p:grpSpPr>
          <a:xfrm>
            <a:off x="3761383" y="4017963"/>
            <a:ext cx="4044293" cy="2379662"/>
            <a:chOff x="3167" y="1730"/>
            <a:chExt cx="2759" cy="1499"/>
          </a:xfrm>
        </p:grpSpPr>
        <p:sp>
          <p:nvSpPr>
            <p:cNvPr id="2807" name="Google Shape;2807;p170"/>
            <p:cNvSpPr/>
            <p:nvPr/>
          </p:nvSpPr>
          <p:spPr>
            <a:xfrm>
              <a:off x="3167" y="1730"/>
              <a:ext cx="2759" cy="14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8" name="Google Shape;2808;p170"/>
            <p:cNvSpPr/>
            <p:nvPr/>
          </p:nvSpPr>
          <p:spPr>
            <a:xfrm>
              <a:off x="3170" y="1782"/>
              <a:ext cx="2701" cy="1440"/>
            </a:xfrm>
            <a:custGeom>
              <a:rect b="b" l="l" r="r" t="t"/>
              <a:pathLst>
                <a:path extrusionOk="0" h="2880" w="5402">
                  <a:moveTo>
                    <a:pt x="70" y="1975"/>
                  </a:moveTo>
                  <a:lnTo>
                    <a:pt x="133" y="1931"/>
                  </a:lnTo>
                  <a:lnTo>
                    <a:pt x="200" y="1895"/>
                  </a:lnTo>
                  <a:lnTo>
                    <a:pt x="270" y="1864"/>
                  </a:lnTo>
                  <a:lnTo>
                    <a:pt x="344" y="1840"/>
                  </a:lnTo>
                  <a:lnTo>
                    <a:pt x="419" y="1818"/>
                  </a:lnTo>
                  <a:lnTo>
                    <a:pt x="495" y="1802"/>
                  </a:lnTo>
                  <a:lnTo>
                    <a:pt x="573" y="1787"/>
                  </a:lnTo>
                  <a:lnTo>
                    <a:pt x="653" y="1776"/>
                  </a:lnTo>
                  <a:lnTo>
                    <a:pt x="684" y="1742"/>
                  </a:lnTo>
                  <a:lnTo>
                    <a:pt x="722" y="1715"/>
                  </a:lnTo>
                  <a:lnTo>
                    <a:pt x="764" y="1693"/>
                  </a:lnTo>
                  <a:lnTo>
                    <a:pt x="810" y="1678"/>
                  </a:lnTo>
                  <a:lnTo>
                    <a:pt x="853" y="1667"/>
                  </a:lnTo>
                  <a:lnTo>
                    <a:pt x="900" y="1666"/>
                  </a:lnTo>
                  <a:lnTo>
                    <a:pt x="946" y="1671"/>
                  </a:lnTo>
                  <a:lnTo>
                    <a:pt x="993" y="1684"/>
                  </a:lnTo>
                  <a:lnTo>
                    <a:pt x="1042" y="1704"/>
                  </a:lnTo>
                  <a:lnTo>
                    <a:pt x="1080" y="1689"/>
                  </a:lnTo>
                  <a:lnTo>
                    <a:pt x="1120" y="1675"/>
                  </a:lnTo>
                  <a:lnTo>
                    <a:pt x="1160" y="1656"/>
                  </a:lnTo>
                  <a:lnTo>
                    <a:pt x="1200" y="1640"/>
                  </a:lnTo>
                  <a:lnTo>
                    <a:pt x="1239" y="1620"/>
                  </a:lnTo>
                  <a:lnTo>
                    <a:pt x="1277" y="1602"/>
                  </a:lnTo>
                  <a:lnTo>
                    <a:pt x="1315" y="1584"/>
                  </a:lnTo>
                  <a:lnTo>
                    <a:pt x="1355" y="1567"/>
                  </a:lnTo>
                  <a:lnTo>
                    <a:pt x="1415" y="1547"/>
                  </a:lnTo>
                  <a:lnTo>
                    <a:pt x="1475" y="1527"/>
                  </a:lnTo>
                  <a:lnTo>
                    <a:pt x="1535" y="1505"/>
                  </a:lnTo>
                  <a:lnTo>
                    <a:pt x="1595" y="1485"/>
                  </a:lnTo>
                  <a:lnTo>
                    <a:pt x="1653" y="1464"/>
                  </a:lnTo>
                  <a:lnTo>
                    <a:pt x="1713" y="1445"/>
                  </a:lnTo>
                  <a:lnTo>
                    <a:pt x="1773" y="1425"/>
                  </a:lnTo>
                  <a:lnTo>
                    <a:pt x="1835" y="1411"/>
                  </a:lnTo>
                  <a:lnTo>
                    <a:pt x="1871" y="1396"/>
                  </a:lnTo>
                  <a:lnTo>
                    <a:pt x="1909" y="1384"/>
                  </a:lnTo>
                  <a:lnTo>
                    <a:pt x="1948" y="1373"/>
                  </a:lnTo>
                  <a:lnTo>
                    <a:pt x="1986" y="1362"/>
                  </a:lnTo>
                  <a:lnTo>
                    <a:pt x="2024" y="1351"/>
                  </a:lnTo>
                  <a:lnTo>
                    <a:pt x="2064" y="1340"/>
                  </a:lnTo>
                  <a:lnTo>
                    <a:pt x="2102" y="1331"/>
                  </a:lnTo>
                  <a:lnTo>
                    <a:pt x="2144" y="1325"/>
                  </a:lnTo>
                  <a:lnTo>
                    <a:pt x="2144" y="1324"/>
                  </a:lnTo>
                  <a:lnTo>
                    <a:pt x="2113" y="1320"/>
                  </a:lnTo>
                  <a:lnTo>
                    <a:pt x="2082" y="1318"/>
                  </a:lnTo>
                  <a:lnTo>
                    <a:pt x="2051" y="1315"/>
                  </a:lnTo>
                  <a:lnTo>
                    <a:pt x="2020" y="1311"/>
                  </a:lnTo>
                  <a:lnTo>
                    <a:pt x="1988" y="1305"/>
                  </a:lnTo>
                  <a:lnTo>
                    <a:pt x="1957" y="1300"/>
                  </a:lnTo>
                  <a:lnTo>
                    <a:pt x="1926" y="1295"/>
                  </a:lnTo>
                  <a:lnTo>
                    <a:pt x="1897" y="1291"/>
                  </a:lnTo>
                  <a:lnTo>
                    <a:pt x="1902" y="1275"/>
                  </a:lnTo>
                  <a:lnTo>
                    <a:pt x="1913" y="1260"/>
                  </a:lnTo>
                  <a:lnTo>
                    <a:pt x="1924" y="1245"/>
                  </a:lnTo>
                  <a:lnTo>
                    <a:pt x="1931" y="1229"/>
                  </a:lnTo>
                  <a:lnTo>
                    <a:pt x="1929" y="1224"/>
                  </a:lnTo>
                  <a:lnTo>
                    <a:pt x="1933" y="1220"/>
                  </a:lnTo>
                  <a:lnTo>
                    <a:pt x="1959" y="1240"/>
                  </a:lnTo>
                  <a:lnTo>
                    <a:pt x="1989" y="1253"/>
                  </a:lnTo>
                  <a:lnTo>
                    <a:pt x="2022" y="1260"/>
                  </a:lnTo>
                  <a:lnTo>
                    <a:pt x="2059" y="1265"/>
                  </a:lnTo>
                  <a:lnTo>
                    <a:pt x="2093" y="1265"/>
                  </a:lnTo>
                  <a:lnTo>
                    <a:pt x="2131" y="1265"/>
                  </a:lnTo>
                  <a:lnTo>
                    <a:pt x="2168" y="1267"/>
                  </a:lnTo>
                  <a:lnTo>
                    <a:pt x="2204" y="1275"/>
                  </a:lnTo>
                  <a:lnTo>
                    <a:pt x="2191" y="1260"/>
                  </a:lnTo>
                  <a:lnTo>
                    <a:pt x="2180" y="1245"/>
                  </a:lnTo>
                  <a:lnTo>
                    <a:pt x="2171" y="1231"/>
                  </a:lnTo>
                  <a:lnTo>
                    <a:pt x="2169" y="1216"/>
                  </a:lnTo>
                  <a:lnTo>
                    <a:pt x="2164" y="1200"/>
                  </a:lnTo>
                  <a:lnTo>
                    <a:pt x="2164" y="1184"/>
                  </a:lnTo>
                  <a:lnTo>
                    <a:pt x="2162" y="1167"/>
                  </a:lnTo>
                  <a:lnTo>
                    <a:pt x="2166" y="1151"/>
                  </a:lnTo>
                  <a:lnTo>
                    <a:pt x="2168" y="1133"/>
                  </a:lnTo>
                  <a:lnTo>
                    <a:pt x="2175" y="1116"/>
                  </a:lnTo>
                  <a:lnTo>
                    <a:pt x="2182" y="1100"/>
                  </a:lnTo>
                  <a:lnTo>
                    <a:pt x="2195" y="1087"/>
                  </a:lnTo>
                  <a:lnTo>
                    <a:pt x="2204" y="1074"/>
                  </a:lnTo>
                  <a:lnTo>
                    <a:pt x="2215" y="1064"/>
                  </a:lnTo>
                  <a:lnTo>
                    <a:pt x="2226" y="1051"/>
                  </a:lnTo>
                  <a:lnTo>
                    <a:pt x="2237" y="1040"/>
                  </a:lnTo>
                  <a:lnTo>
                    <a:pt x="2248" y="1029"/>
                  </a:lnTo>
                  <a:lnTo>
                    <a:pt x="2262" y="1024"/>
                  </a:lnTo>
                  <a:lnTo>
                    <a:pt x="2279" y="1022"/>
                  </a:lnTo>
                  <a:lnTo>
                    <a:pt x="2297" y="1025"/>
                  </a:lnTo>
                  <a:lnTo>
                    <a:pt x="2302" y="1011"/>
                  </a:lnTo>
                  <a:lnTo>
                    <a:pt x="2306" y="996"/>
                  </a:lnTo>
                  <a:lnTo>
                    <a:pt x="2308" y="980"/>
                  </a:lnTo>
                  <a:lnTo>
                    <a:pt x="2320" y="969"/>
                  </a:lnTo>
                  <a:lnTo>
                    <a:pt x="2337" y="964"/>
                  </a:lnTo>
                  <a:lnTo>
                    <a:pt x="2355" y="962"/>
                  </a:lnTo>
                  <a:lnTo>
                    <a:pt x="2371" y="958"/>
                  </a:lnTo>
                  <a:lnTo>
                    <a:pt x="2388" y="949"/>
                  </a:lnTo>
                  <a:lnTo>
                    <a:pt x="2404" y="947"/>
                  </a:lnTo>
                  <a:lnTo>
                    <a:pt x="2420" y="951"/>
                  </a:lnTo>
                  <a:lnTo>
                    <a:pt x="2433" y="954"/>
                  </a:lnTo>
                  <a:lnTo>
                    <a:pt x="2448" y="965"/>
                  </a:lnTo>
                  <a:lnTo>
                    <a:pt x="2459" y="976"/>
                  </a:lnTo>
                  <a:lnTo>
                    <a:pt x="2471" y="989"/>
                  </a:lnTo>
                  <a:lnTo>
                    <a:pt x="2482" y="1002"/>
                  </a:lnTo>
                  <a:lnTo>
                    <a:pt x="2495" y="1016"/>
                  </a:lnTo>
                  <a:lnTo>
                    <a:pt x="2499" y="1007"/>
                  </a:lnTo>
                  <a:lnTo>
                    <a:pt x="2500" y="994"/>
                  </a:lnTo>
                  <a:lnTo>
                    <a:pt x="2502" y="982"/>
                  </a:lnTo>
                  <a:lnTo>
                    <a:pt x="2511" y="974"/>
                  </a:lnTo>
                  <a:lnTo>
                    <a:pt x="2526" y="971"/>
                  </a:lnTo>
                  <a:lnTo>
                    <a:pt x="2540" y="969"/>
                  </a:lnTo>
                  <a:lnTo>
                    <a:pt x="2555" y="964"/>
                  </a:lnTo>
                  <a:lnTo>
                    <a:pt x="2569" y="958"/>
                  </a:lnTo>
                  <a:lnTo>
                    <a:pt x="2582" y="953"/>
                  </a:lnTo>
                  <a:lnTo>
                    <a:pt x="2597" y="949"/>
                  </a:lnTo>
                  <a:lnTo>
                    <a:pt x="2611" y="947"/>
                  </a:lnTo>
                  <a:lnTo>
                    <a:pt x="2629" y="951"/>
                  </a:lnTo>
                  <a:lnTo>
                    <a:pt x="2644" y="960"/>
                  </a:lnTo>
                  <a:lnTo>
                    <a:pt x="2655" y="974"/>
                  </a:lnTo>
                  <a:lnTo>
                    <a:pt x="2662" y="989"/>
                  </a:lnTo>
                  <a:lnTo>
                    <a:pt x="2669" y="1007"/>
                  </a:lnTo>
                  <a:lnTo>
                    <a:pt x="2679" y="1002"/>
                  </a:lnTo>
                  <a:lnTo>
                    <a:pt x="2688" y="998"/>
                  </a:lnTo>
                  <a:lnTo>
                    <a:pt x="2699" y="993"/>
                  </a:lnTo>
                  <a:lnTo>
                    <a:pt x="2709" y="991"/>
                  </a:lnTo>
                  <a:lnTo>
                    <a:pt x="2720" y="985"/>
                  </a:lnTo>
                  <a:lnTo>
                    <a:pt x="2731" y="985"/>
                  </a:lnTo>
                  <a:lnTo>
                    <a:pt x="2742" y="987"/>
                  </a:lnTo>
                  <a:lnTo>
                    <a:pt x="2755" y="993"/>
                  </a:lnTo>
                  <a:lnTo>
                    <a:pt x="2766" y="1004"/>
                  </a:lnTo>
                  <a:lnTo>
                    <a:pt x="2777" y="1014"/>
                  </a:lnTo>
                  <a:lnTo>
                    <a:pt x="2784" y="1027"/>
                  </a:lnTo>
                  <a:lnTo>
                    <a:pt x="2788" y="1044"/>
                  </a:lnTo>
                  <a:lnTo>
                    <a:pt x="2799" y="1038"/>
                  </a:lnTo>
                  <a:lnTo>
                    <a:pt x="2811" y="1034"/>
                  </a:lnTo>
                  <a:lnTo>
                    <a:pt x="2824" y="1031"/>
                  </a:lnTo>
                  <a:lnTo>
                    <a:pt x="2839" y="1029"/>
                  </a:lnTo>
                  <a:lnTo>
                    <a:pt x="2851" y="1025"/>
                  </a:lnTo>
                  <a:lnTo>
                    <a:pt x="2866" y="1025"/>
                  </a:lnTo>
                  <a:lnTo>
                    <a:pt x="2879" y="1025"/>
                  </a:lnTo>
                  <a:lnTo>
                    <a:pt x="2895" y="1031"/>
                  </a:lnTo>
                  <a:lnTo>
                    <a:pt x="2919" y="994"/>
                  </a:lnTo>
                  <a:lnTo>
                    <a:pt x="2944" y="962"/>
                  </a:lnTo>
                  <a:lnTo>
                    <a:pt x="2969" y="925"/>
                  </a:lnTo>
                  <a:lnTo>
                    <a:pt x="2997" y="893"/>
                  </a:lnTo>
                  <a:lnTo>
                    <a:pt x="3022" y="856"/>
                  </a:lnTo>
                  <a:lnTo>
                    <a:pt x="3048" y="822"/>
                  </a:lnTo>
                  <a:lnTo>
                    <a:pt x="3075" y="787"/>
                  </a:lnTo>
                  <a:lnTo>
                    <a:pt x="3102" y="754"/>
                  </a:lnTo>
                  <a:lnTo>
                    <a:pt x="3124" y="722"/>
                  </a:lnTo>
                  <a:lnTo>
                    <a:pt x="3146" y="689"/>
                  </a:lnTo>
                  <a:lnTo>
                    <a:pt x="3169" y="656"/>
                  </a:lnTo>
                  <a:lnTo>
                    <a:pt x="3193" y="625"/>
                  </a:lnTo>
                  <a:lnTo>
                    <a:pt x="3215" y="593"/>
                  </a:lnTo>
                  <a:lnTo>
                    <a:pt x="3237" y="562"/>
                  </a:lnTo>
                  <a:lnTo>
                    <a:pt x="3259" y="529"/>
                  </a:lnTo>
                  <a:lnTo>
                    <a:pt x="3282" y="500"/>
                  </a:lnTo>
                  <a:lnTo>
                    <a:pt x="3293" y="494"/>
                  </a:lnTo>
                  <a:lnTo>
                    <a:pt x="3302" y="502"/>
                  </a:lnTo>
                  <a:lnTo>
                    <a:pt x="3308" y="509"/>
                  </a:lnTo>
                  <a:lnTo>
                    <a:pt x="3319" y="514"/>
                  </a:lnTo>
                  <a:lnTo>
                    <a:pt x="3337" y="525"/>
                  </a:lnTo>
                  <a:lnTo>
                    <a:pt x="3357" y="540"/>
                  </a:lnTo>
                  <a:lnTo>
                    <a:pt x="3375" y="554"/>
                  </a:lnTo>
                  <a:lnTo>
                    <a:pt x="3395" y="571"/>
                  </a:lnTo>
                  <a:lnTo>
                    <a:pt x="3411" y="587"/>
                  </a:lnTo>
                  <a:lnTo>
                    <a:pt x="3429" y="603"/>
                  </a:lnTo>
                  <a:lnTo>
                    <a:pt x="3446" y="620"/>
                  </a:lnTo>
                  <a:lnTo>
                    <a:pt x="3466" y="638"/>
                  </a:lnTo>
                  <a:lnTo>
                    <a:pt x="3488" y="656"/>
                  </a:lnTo>
                  <a:lnTo>
                    <a:pt x="3513" y="676"/>
                  </a:lnTo>
                  <a:lnTo>
                    <a:pt x="3535" y="694"/>
                  </a:lnTo>
                  <a:lnTo>
                    <a:pt x="3560" y="714"/>
                  </a:lnTo>
                  <a:lnTo>
                    <a:pt x="3584" y="733"/>
                  </a:lnTo>
                  <a:lnTo>
                    <a:pt x="3608" y="754"/>
                  </a:lnTo>
                  <a:lnTo>
                    <a:pt x="3629" y="774"/>
                  </a:lnTo>
                  <a:lnTo>
                    <a:pt x="3651" y="796"/>
                  </a:lnTo>
                  <a:lnTo>
                    <a:pt x="3648" y="803"/>
                  </a:lnTo>
                  <a:lnTo>
                    <a:pt x="3639" y="809"/>
                  </a:lnTo>
                  <a:lnTo>
                    <a:pt x="3631" y="814"/>
                  </a:lnTo>
                  <a:lnTo>
                    <a:pt x="3631" y="824"/>
                  </a:lnTo>
                  <a:lnTo>
                    <a:pt x="3611" y="836"/>
                  </a:lnTo>
                  <a:lnTo>
                    <a:pt x="3597" y="853"/>
                  </a:lnTo>
                  <a:lnTo>
                    <a:pt x="3580" y="869"/>
                  </a:lnTo>
                  <a:lnTo>
                    <a:pt x="3568" y="887"/>
                  </a:lnTo>
                  <a:lnTo>
                    <a:pt x="3551" y="904"/>
                  </a:lnTo>
                  <a:lnTo>
                    <a:pt x="3537" y="922"/>
                  </a:lnTo>
                  <a:lnTo>
                    <a:pt x="3520" y="938"/>
                  </a:lnTo>
                  <a:lnTo>
                    <a:pt x="3506" y="954"/>
                  </a:lnTo>
                  <a:lnTo>
                    <a:pt x="3482" y="976"/>
                  </a:lnTo>
                  <a:lnTo>
                    <a:pt x="3460" y="1002"/>
                  </a:lnTo>
                  <a:lnTo>
                    <a:pt x="3435" y="1029"/>
                  </a:lnTo>
                  <a:lnTo>
                    <a:pt x="3411" y="1056"/>
                  </a:lnTo>
                  <a:lnTo>
                    <a:pt x="3386" y="1082"/>
                  </a:lnTo>
                  <a:lnTo>
                    <a:pt x="3362" y="1109"/>
                  </a:lnTo>
                  <a:lnTo>
                    <a:pt x="3339" y="1136"/>
                  </a:lnTo>
                  <a:lnTo>
                    <a:pt x="3317" y="1164"/>
                  </a:lnTo>
                  <a:lnTo>
                    <a:pt x="3308" y="1171"/>
                  </a:lnTo>
                  <a:lnTo>
                    <a:pt x="3297" y="1180"/>
                  </a:lnTo>
                  <a:lnTo>
                    <a:pt x="3313" y="1184"/>
                  </a:lnTo>
                  <a:lnTo>
                    <a:pt x="3329" y="1187"/>
                  </a:lnTo>
                  <a:lnTo>
                    <a:pt x="3346" y="1193"/>
                  </a:lnTo>
                  <a:lnTo>
                    <a:pt x="3362" y="1204"/>
                  </a:lnTo>
                  <a:lnTo>
                    <a:pt x="3371" y="1204"/>
                  </a:lnTo>
                  <a:lnTo>
                    <a:pt x="3382" y="1205"/>
                  </a:lnTo>
                  <a:lnTo>
                    <a:pt x="3393" y="1207"/>
                  </a:lnTo>
                  <a:lnTo>
                    <a:pt x="3406" y="1211"/>
                  </a:lnTo>
                  <a:lnTo>
                    <a:pt x="3415" y="1211"/>
                  </a:lnTo>
                  <a:lnTo>
                    <a:pt x="3426" y="1215"/>
                  </a:lnTo>
                  <a:lnTo>
                    <a:pt x="3435" y="1216"/>
                  </a:lnTo>
                  <a:lnTo>
                    <a:pt x="3446" y="1220"/>
                  </a:lnTo>
                  <a:lnTo>
                    <a:pt x="3460" y="1211"/>
                  </a:lnTo>
                  <a:lnTo>
                    <a:pt x="3475" y="1202"/>
                  </a:lnTo>
                  <a:lnTo>
                    <a:pt x="3484" y="1189"/>
                  </a:lnTo>
                  <a:lnTo>
                    <a:pt x="3493" y="1176"/>
                  </a:lnTo>
                  <a:lnTo>
                    <a:pt x="3499" y="1160"/>
                  </a:lnTo>
                  <a:lnTo>
                    <a:pt x="3506" y="1145"/>
                  </a:lnTo>
                  <a:lnTo>
                    <a:pt x="3509" y="1129"/>
                  </a:lnTo>
                  <a:lnTo>
                    <a:pt x="3515" y="1113"/>
                  </a:lnTo>
                  <a:lnTo>
                    <a:pt x="3528" y="1114"/>
                  </a:lnTo>
                  <a:lnTo>
                    <a:pt x="3539" y="1127"/>
                  </a:lnTo>
                  <a:lnTo>
                    <a:pt x="3544" y="1133"/>
                  </a:lnTo>
                  <a:lnTo>
                    <a:pt x="3549" y="1138"/>
                  </a:lnTo>
                  <a:lnTo>
                    <a:pt x="3557" y="1142"/>
                  </a:lnTo>
                  <a:lnTo>
                    <a:pt x="3568" y="1144"/>
                  </a:lnTo>
                  <a:lnTo>
                    <a:pt x="3577" y="1144"/>
                  </a:lnTo>
                  <a:lnTo>
                    <a:pt x="3582" y="1153"/>
                  </a:lnTo>
                  <a:lnTo>
                    <a:pt x="3571" y="1160"/>
                  </a:lnTo>
                  <a:lnTo>
                    <a:pt x="3566" y="1169"/>
                  </a:lnTo>
                  <a:lnTo>
                    <a:pt x="3560" y="1180"/>
                  </a:lnTo>
                  <a:lnTo>
                    <a:pt x="3555" y="1191"/>
                  </a:lnTo>
                  <a:lnTo>
                    <a:pt x="3548" y="1200"/>
                  </a:lnTo>
                  <a:lnTo>
                    <a:pt x="3542" y="1209"/>
                  </a:lnTo>
                  <a:lnTo>
                    <a:pt x="3535" y="1216"/>
                  </a:lnTo>
                  <a:lnTo>
                    <a:pt x="3526" y="1224"/>
                  </a:lnTo>
                  <a:lnTo>
                    <a:pt x="3575" y="1218"/>
                  </a:lnTo>
                  <a:lnTo>
                    <a:pt x="3628" y="1213"/>
                  </a:lnTo>
                  <a:lnTo>
                    <a:pt x="3679" y="1207"/>
                  </a:lnTo>
                  <a:lnTo>
                    <a:pt x="3733" y="1204"/>
                  </a:lnTo>
                  <a:lnTo>
                    <a:pt x="3786" y="1198"/>
                  </a:lnTo>
                  <a:lnTo>
                    <a:pt x="3839" y="1198"/>
                  </a:lnTo>
                  <a:lnTo>
                    <a:pt x="3891" y="1200"/>
                  </a:lnTo>
                  <a:lnTo>
                    <a:pt x="3944" y="1205"/>
                  </a:lnTo>
                  <a:lnTo>
                    <a:pt x="3977" y="1204"/>
                  </a:lnTo>
                  <a:lnTo>
                    <a:pt x="3973" y="1193"/>
                  </a:lnTo>
                  <a:lnTo>
                    <a:pt x="3969" y="1187"/>
                  </a:lnTo>
                  <a:lnTo>
                    <a:pt x="3964" y="1180"/>
                  </a:lnTo>
                  <a:lnTo>
                    <a:pt x="3964" y="1174"/>
                  </a:lnTo>
                  <a:lnTo>
                    <a:pt x="3959" y="1164"/>
                  </a:lnTo>
                  <a:lnTo>
                    <a:pt x="3955" y="1153"/>
                  </a:lnTo>
                  <a:lnTo>
                    <a:pt x="3951" y="1140"/>
                  </a:lnTo>
                  <a:lnTo>
                    <a:pt x="3951" y="1127"/>
                  </a:lnTo>
                  <a:lnTo>
                    <a:pt x="3949" y="1113"/>
                  </a:lnTo>
                  <a:lnTo>
                    <a:pt x="3948" y="1102"/>
                  </a:lnTo>
                  <a:lnTo>
                    <a:pt x="3948" y="1089"/>
                  </a:lnTo>
                  <a:lnTo>
                    <a:pt x="3948" y="1078"/>
                  </a:lnTo>
                  <a:lnTo>
                    <a:pt x="3944" y="1045"/>
                  </a:lnTo>
                  <a:lnTo>
                    <a:pt x="3948" y="1014"/>
                  </a:lnTo>
                  <a:lnTo>
                    <a:pt x="3953" y="984"/>
                  </a:lnTo>
                  <a:lnTo>
                    <a:pt x="3964" y="956"/>
                  </a:lnTo>
                  <a:lnTo>
                    <a:pt x="3977" y="929"/>
                  </a:lnTo>
                  <a:lnTo>
                    <a:pt x="3993" y="904"/>
                  </a:lnTo>
                  <a:lnTo>
                    <a:pt x="4013" y="880"/>
                  </a:lnTo>
                  <a:lnTo>
                    <a:pt x="4035" y="862"/>
                  </a:lnTo>
                  <a:lnTo>
                    <a:pt x="4031" y="840"/>
                  </a:lnTo>
                  <a:lnTo>
                    <a:pt x="4031" y="820"/>
                  </a:lnTo>
                  <a:lnTo>
                    <a:pt x="4031" y="800"/>
                  </a:lnTo>
                  <a:lnTo>
                    <a:pt x="4037" y="780"/>
                  </a:lnTo>
                  <a:lnTo>
                    <a:pt x="4042" y="760"/>
                  </a:lnTo>
                  <a:lnTo>
                    <a:pt x="4053" y="743"/>
                  </a:lnTo>
                  <a:lnTo>
                    <a:pt x="4066" y="727"/>
                  </a:lnTo>
                  <a:lnTo>
                    <a:pt x="4084" y="716"/>
                  </a:lnTo>
                  <a:lnTo>
                    <a:pt x="4093" y="711"/>
                  </a:lnTo>
                  <a:lnTo>
                    <a:pt x="4104" y="709"/>
                  </a:lnTo>
                  <a:lnTo>
                    <a:pt x="4113" y="707"/>
                  </a:lnTo>
                  <a:lnTo>
                    <a:pt x="4124" y="707"/>
                  </a:lnTo>
                  <a:lnTo>
                    <a:pt x="4133" y="703"/>
                  </a:lnTo>
                  <a:lnTo>
                    <a:pt x="4144" y="702"/>
                  </a:lnTo>
                  <a:lnTo>
                    <a:pt x="4153" y="700"/>
                  </a:lnTo>
                  <a:lnTo>
                    <a:pt x="4164" y="698"/>
                  </a:lnTo>
                  <a:lnTo>
                    <a:pt x="4169" y="700"/>
                  </a:lnTo>
                  <a:lnTo>
                    <a:pt x="4177" y="696"/>
                  </a:lnTo>
                  <a:lnTo>
                    <a:pt x="4182" y="693"/>
                  </a:lnTo>
                  <a:lnTo>
                    <a:pt x="4189" y="691"/>
                  </a:lnTo>
                  <a:lnTo>
                    <a:pt x="4195" y="676"/>
                  </a:lnTo>
                  <a:lnTo>
                    <a:pt x="4206" y="669"/>
                  </a:lnTo>
                  <a:lnTo>
                    <a:pt x="4217" y="662"/>
                  </a:lnTo>
                  <a:lnTo>
                    <a:pt x="4229" y="654"/>
                  </a:lnTo>
                  <a:lnTo>
                    <a:pt x="4271" y="651"/>
                  </a:lnTo>
                  <a:lnTo>
                    <a:pt x="4264" y="643"/>
                  </a:lnTo>
                  <a:lnTo>
                    <a:pt x="4253" y="642"/>
                  </a:lnTo>
                  <a:lnTo>
                    <a:pt x="4238" y="640"/>
                  </a:lnTo>
                  <a:lnTo>
                    <a:pt x="4228" y="638"/>
                  </a:lnTo>
                  <a:lnTo>
                    <a:pt x="4217" y="629"/>
                  </a:lnTo>
                  <a:lnTo>
                    <a:pt x="4206" y="620"/>
                  </a:lnTo>
                  <a:lnTo>
                    <a:pt x="4197" y="611"/>
                  </a:lnTo>
                  <a:lnTo>
                    <a:pt x="4191" y="603"/>
                  </a:lnTo>
                  <a:lnTo>
                    <a:pt x="4182" y="593"/>
                  </a:lnTo>
                  <a:lnTo>
                    <a:pt x="4177" y="582"/>
                  </a:lnTo>
                  <a:lnTo>
                    <a:pt x="4171" y="571"/>
                  </a:lnTo>
                  <a:lnTo>
                    <a:pt x="4169" y="560"/>
                  </a:lnTo>
                  <a:lnTo>
                    <a:pt x="4169" y="543"/>
                  </a:lnTo>
                  <a:lnTo>
                    <a:pt x="4171" y="527"/>
                  </a:lnTo>
                  <a:lnTo>
                    <a:pt x="4171" y="511"/>
                  </a:lnTo>
                  <a:lnTo>
                    <a:pt x="4178" y="496"/>
                  </a:lnTo>
                  <a:lnTo>
                    <a:pt x="4171" y="474"/>
                  </a:lnTo>
                  <a:lnTo>
                    <a:pt x="4166" y="453"/>
                  </a:lnTo>
                  <a:lnTo>
                    <a:pt x="4158" y="431"/>
                  </a:lnTo>
                  <a:lnTo>
                    <a:pt x="4155" y="411"/>
                  </a:lnTo>
                  <a:lnTo>
                    <a:pt x="4151" y="389"/>
                  </a:lnTo>
                  <a:lnTo>
                    <a:pt x="4153" y="369"/>
                  </a:lnTo>
                  <a:lnTo>
                    <a:pt x="4158" y="347"/>
                  </a:lnTo>
                  <a:lnTo>
                    <a:pt x="4169" y="327"/>
                  </a:lnTo>
                  <a:lnTo>
                    <a:pt x="4178" y="311"/>
                  </a:lnTo>
                  <a:lnTo>
                    <a:pt x="4188" y="298"/>
                  </a:lnTo>
                  <a:lnTo>
                    <a:pt x="4197" y="285"/>
                  </a:lnTo>
                  <a:lnTo>
                    <a:pt x="4209" y="274"/>
                  </a:lnTo>
                  <a:lnTo>
                    <a:pt x="4215" y="242"/>
                  </a:lnTo>
                  <a:lnTo>
                    <a:pt x="4217" y="209"/>
                  </a:lnTo>
                  <a:lnTo>
                    <a:pt x="4218" y="174"/>
                  </a:lnTo>
                  <a:lnTo>
                    <a:pt x="4224" y="143"/>
                  </a:lnTo>
                  <a:lnTo>
                    <a:pt x="4231" y="111"/>
                  </a:lnTo>
                  <a:lnTo>
                    <a:pt x="4244" y="85"/>
                  </a:lnTo>
                  <a:lnTo>
                    <a:pt x="4266" y="63"/>
                  </a:lnTo>
                  <a:lnTo>
                    <a:pt x="4298" y="49"/>
                  </a:lnTo>
                  <a:lnTo>
                    <a:pt x="4302" y="36"/>
                  </a:lnTo>
                  <a:lnTo>
                    <a:pt x="4309" y="27"/>
                  </a:lnTo>
                  <a:lnTo>
                    <a:pt x="4318" y="20"/>
                  </a:lnTo>
                  <a:lnTo>
                    <a:pt x="4329" y="16"/>
                  </a:lnTo>
                  <a:lnTo>
                    <a:pt x="4340" y="11"/>
                  </a:lnTo>
                  <a:lnTo>
                    <a:pt x="4351" y="9"/>
                  </a:lnTo>
                  <a:lnTo>
                    <a:pt x="4362" y="5"/>
                  </a:lnTo>
                  <a:lnTo>
                    <a:pt x="4375" y="1"/>
                  </a:lnTo>
                  <a:lnTo>
                    <a:pt x="4406" y="0"/>
                  </a:lnTo>
                  <a:lnTo>
                    <a:pt x="4438" y="5"/>
                  </a:lnTo>
                  <a:lnTo>
                    <a:pt x="4466" y="16"/>
                  </a:lnTo>
                  <a:lnTo>
                    <a:pt x="4495" y="32"/>
                  </a:lnTo>
                  <a:lnTo>
                    <a:pt x="4518" y="51"/>
                  </a:lnTo>
                  <a:lnTo>
                    <a:pt x="4542" y="74"/>
                  </a:lnTo>
                  <a:lnTo>
                    <a:pt x="4562" y="98"/>
                  </a:lnTo>
                  <a:lnTo>
                    <a:pt x="4580" y="123"/>
                  </a:lnTo>
                  <a:lnTo>
                    <a:pt x="4589" y="149"/>
                  </a:lnTo>
                  <a:lnTo>
                    <a:pt x="4598" y="176"/>
                  </a:lnTo>
                  <a:lnTo>
                    <a:pt x="4602" y="205"/>
                  </a:lnTo>
                  <a:lnTo>
                    <a:pt x="4604" y="234"/>
                  </a:lnTo>
                  <a:lnTo>
                    <a:pt x="4600" y="262"/>
                  </a:lnTo>
                  <a:lnTo>
                    <a:pt x="4595" y="291"/>
                  </a:lnTo>
                  <a:lnTo>
                    <a:pt x="4584" y="318"/>
                  </a:lnTo>
                  <a:lnTo>
                    <a:pt x="4569" y="347"/>
                  </a:lnTo>
                  <a:lnTo>
                    <a:pt x="4568" y="360"/>
                  </a:lnTo>
                  <a:lnTo>
                    <a:pt x="4562" y="372"/>
                  </a:lnTo>
                  <a:lnTo>
                    <a:pt x="4553" y="383"/>
                  </a:lnTo>
                  <a:lnTo>
                    <a:pt x="4544" y="394"/>
                  </a:lnTo>
                  <a:lnTo>
                    <a:pt x="4533" y="396"/>
                  </a:lnTo>
                  <a:lnTo>
                    <a:pt x="4522" y="398"/>
                  </a:lnTo>
                  <a:lnTo>
                    <a:pt x="4509" y="400"/>
                  </a:lnTo>
                  <a:lnTo>
                    <a:pt x="4500" y="405"/>
                  </a:lnTo>
                  <a:lnTo>
                    <a:pt x="4508" y="420"/>
                  </a:lnTo>
                  <a:lnTo>
                    <a:pt x="4513" y="434"/>
                  </a:lnTo>
                  <a:lnTo>
                    <a:pt x="4515" y="451"/>
                  </a:lnTo>
                  <a:lnTo>
                    <a:pt x="4513" y="467"/>
                  </a:lnTo>
                  <a:lnTo>
                    <a:pt x="4498" y="480"/>
                  </a:lnTo>
                  <a:lnTo>
                    <a:pt x="4486" y="494"/>
                  </a:lnTo>
                  <a:lnTo>
                    <a:pt x="4469" y="505"/>
                  </a:lnTo>
                  <a:lnTo>
                    <a:pt x="4453" y="514"/>
                  </a:lnTo>
                  <a:lnTo>
                    <a:pt x="4451" y="527"/>
                  </a:lnTo>
                  <a:lnTo>
                    <a:pt x="4451" y="542"/>
                  </a:lnTo>
                  <a:lnTo>
                    <a:pt x="4449" y="556"/>
                  </a:lnTo>
                  <a:lnTo>
                    <a:pt x="4449" y="571"/>
                  </a:lnTo>
                  <a:lnTo>
                    <a:pt x="4448" y="580"/>
                  </a:lnTo>
                  <a:lnTo>
                    <a:pt x="4446" y="591"/>
                  </a:lnTo>
                  <a:lnTo>
                    <a:pt x="4446" y="602"/>
                  </a:lnTo>
                  <a:lnTo>
                    <a:pt x="4446" y="613"/>
                  </a:lnTo>
                  <a:lnTo>
                    <a:pt x="4446" y="622"/>
                  </a:lnTo>
                  <a:lnTo>
                    <a:pt x="4449" y="633"/>
                  </a:lnTo>
                  <a:lnTo>
                    <a:pt x="4453" y="643"/>
                  </a:lnTo>
                  <a:lnTo>
                    <a:pt x="4460" y="654"/>
                  </a:lnTo>
                  <a:lnTo>
                    <a:pt x="4475" y="654"/>
                  </a:lnTo>
                  <a:lnTo>
                    <a:pt x="4489" y="662"/>
                  </a:lnTo>
                  <a:lnTo>
                    <a:pt x="4500" y="671"/>
                  </a:lnTo>
                  <a:lnTo>
                    <a:pt x="4513" y="682"/>
                  </a:lnTo>
                  <a:lnTo>
                    <a:pt x="4526" y="685"/>
                  </a:lnTo>
                  <a:lnTo>
                    <a:pt x="4540" y="680"/>
                  </a:lnTo>
                  <a:lnTo>
                    <a:pt x="4557" y="678"/>
                  </a:lnTo>
                  <a:lnTo>
                    <a:pt x="4575" y="676"/>
                  </a:lnTo>
                  <a:lnTo>
                    <a:pt x="4593" y="678"/>
                  </a:lnTo>
                  <a:lnTo>
                    <a:pt x="4609" y="678"/>
                  </a:lnTo>
                  <a:lnTo>
                    <a:pt x="4628" y="685"/>
                  </a:lnTo>
                  <a:lnTo>
                    <a:pt x="4644" y="691"/>
                  </a:lnTo>
                  <a:lnTo>
                    <a:pt x="4660" y="703"/>
                  </a:lnTo>
                  <a:lnTo>
                    <a:pt x="4673" y="722"/>
                  </a:lnTo>
                  <a:lnTo>
                    <a:pt x="4680" y="743"/>
                  </a:lnTo>
                  <a:lnTo>
                    <a:pt x="4682" y="765"/>
                  </a:lnTo>
                  <a:lnTo>
                    <a:pt x="4686" y="787"/>
                  </a:lnTo>
                  <a:lnTo>
                    <a:pt x="4686" y="809"/>
                  </a:lnTo>
                  <a:lnTo>
                    <a:pt x="4691" y="831"/>
                  </a:lnTo>
                  <a:lnTo>
                    <a:pt x="4698" y="851"/>
                  </a:lnTo>
                  <a:lnTo>
                    <a:pt x="4715" y="873"/>
                  </a:lnTo>
                  <a:lnTo>
                    <a:pt x="4722" y="887"/>
                  </a:lnTo>
                  <a:lnTo>
                    <a:pt x="4731" y="902"/>
                  </a:lnTo>
                  <a:lnTo>
                    <a:pt x="4738" y="918"/>
                  </a:lnTo>
                  <a:lnTo>
                    <a:pt x="4744" y="936"/>
                  </a:lnTo>
                  <a:lnTo>
                    <a:pt x="4744" y="953"/>
                  </a:lnTo>
                  <a:lnTo>
                    <a:pt x="4749" y="969"/>
                  </a:lnTo>
                  <a:lnTo>
                    <a:pt x="4755" y="987"/>
                  </a:lnTo>
                  <a:lnTo>
                    <a:pt x="4762" y="1005"/>
                  </a:lnTo>
                  <a:lnTo>
                    <a:pt x="4768" y="1022"/>
                  </a:lnTo>
                  <a:lnTo>
                    <a:pt x="4773" y="1040"/>
                  </a:lnTo>
                  <a:lnTo>
                    <a:pt x="4777" y="1056"/>
                  </a:lnTo>
                  <a:lnTo>
                    <a:pt x="4778" y="1074"/>
                  </a:lnTo>
                  <a:lnTo>
                    <a:pt x="4782" y="1078"/>
                  </a:lnTo>
                  <a:lnTo>
                    <a:pt x="4780" y="1074"/>
                  </a:lnTo>
                  <a:lnTo>
                    <a:pt x="4778" y="1082"/>
                  </a:lnTo>
                  <a:lnTo>
                    <a:pt x="4782" y="1089"/>
                  </a:lnTo>
                  <a:lnTo>
                    <a:pt x="4786" y="1089"/>
                  </a:lnTo>
                  <a:lnTo>
                    <a:pt x="4778" y="1094"/>
                  </a:lnTo>
                  <a:lnTo>
                    <a:pt x="4780" y="1094"/>
                  </a:lnTo>
                  <a:lnTo>
                    <a:pt x="4784" y="1096"/>
                  </a:lnTo>
                  <a:lnTo>
                    <a:pt x="4784" y="1100"/>
                  </a:lnTo>
                  <a:lnTo>
                    <a:pt x="4782" y="1098"/>
                  </a:lnTo>
                  <a:lnTo>
                    <a:pt x="4778" y="1100"/>
                  </a:lnTo>
                  <a:lnTo>
                    <a:pt x="4780" y="1107"/>
                  </a:lnTo>
                  <a:lnTo>
                    <a:pt x="4775" y="1118"/>
                  </a:lnTo>
                  <a:lnTo>
                    <a:pt x="4769" y="1133"/>
                  </a:lnTo>
                  <a:lnTo>
                    <a:pt x="4758" y="1144"/>
                  </a:lnTo>
                  <a:lnTo>
                    <a:pt x="4748" y="1153"/>
                  </a:lnTo>
                  <a:lnTo>
                    <a:pt x="4731" y="1154"/>
                  </a:lnTo>
                  <a:lnTo>
                    <a:pt x="4718" y="1156"/>
                  </a:lnTo>
                  <a:lnTo>
                    <a:pt x="4702" y="1154"/>
                  </a:lnTo>
                  <a:lnTo>
                    <a:pt x="4689" y="1154"/>
                  </a:lnTo>
                  <a:lnTo>
                    <a:pt x="4675" y="1153"/>
                  </a:lnTo>
                  <a:lnTo>
                    <a:pt x="4660" y="1153"/>
                  </a:lnTo>
                  <a:lnTo>
                    <a:pt x="4646" y="1153"/>
                  </a:lnTo>
                  <a:lnTo>
                    <a:pt x="4633" y="1156"/>
                  </a:lnTo>
                  <a:lnTo>
                    <a:pt x="4631" y="1153"/>
                  </a:lnTo>
                  <a:lnTo>
                    <a:pt x="4629" y="1151"/>
                  </a:lnTo>
                  <a:lnTo>
                    <a:pt x="4618" y="1153"/>
                  </a:lnTo>
                  <a:lnTo>
                    <a:pt x="4609" y="1160"/>
                  </a:lnTo>
                  <a:lnTo>
                    <a:pt x="4611" y="1187"/>
                  </a:lnTo>
                  <a:lnTo>
                    <a:pt x="4668" y="1182"/>
                  </a:lnTo>
                  <a:lnTo>
                    <a:pt x="4726" y="1180"/>
                  </a:lnTo>
                  <a:lnTo>
                    <a:pt x="4784" y="1178"/>
                  </a:lnTo>
                  <a:lnTo>
                    <a:pt x="4842" y="1178"/>
                  </a:lnTo>
                  <a:lnTo>
                    <a:pt x="4898" y="1176"/>
                  </a:lnTo>
                  <a:lnTo>
                    <a:pt x="4957" y="1174"/>
                  </a:lnTo>
                  <a:lnTo>
                    <a:pt x="5013" y="1171"/>
                  </a:lnTo>
                  <a:lnTo>
                    <a:pt x="5073" y="1167"/>
                  </a:lnTo>
                  <a:lnTo>
                    <a:pt x="5084" y="1167"/>
                  </a:lnTo>
                  <a:lnTo>
                    <a:pt x="5097" y="1167"/>
                  </a:lnTo>
                  <a:lnTo>
                    <a:pt x="5108" y="1167"/>
                  </a:lnTo>
                  <a:lnTo>
                    <a:pt x="5122" y="1171"/>
                  </a:lnTo>
                  <a:lnTo>
                    <a:pt x="5133" y="1171"/>
                  </a:lnTo>
                  <a:lnTo>
                    <a:pt x="5146" y="1176"/>
                  </a:lnTo>
                  <a:lnTo>
                    <a:pt x="5155" y="1184"/>
                  </a:lnTo>
                  <a:lnTo>
                    <a:pt x="5164" y="1195"/>
                  </a:lnTo>
                  <a:lnTo>
                    <a:pt x="5166" y="1193"/>
                  </a:lnTo>
                  <a:lnTo>
                    <a:pt x="5164" y="1205"/>
                  </a:lnTo>
                  <a:lnTo>
                    <a:pt x="5162" y="1220"/>
                  </a:lnTo>
                  <a:lnTo>
                    <a:pt x="5137" y="1244"/>
                  </a:lnTo>
                  <a:lnTo>
                    <a:pt x="5111" y="1267"/>
                  </a:lnTo>
                  <a:lnTo>
                    <a:pt x="5082" y="1285"/>
                  </a:lnTo>
                  <a:lnTo>
                    <a:pt x="5055" y="1304"/>
                  </a:lnTo>
                  <a:lnTo>
                    <a:pt x="5024" y="1316"/>
                  </a:lnTo>
                  <a:lnTo>
                    <a:pt x="4993" y="1329"/>
                  </a:lnTo>
                  <a:lnTo>
                    <a:pt x="4960" y="1338"/>
                  </a:lnTo>
                  <a:lnTo>
                    <a:pt x="4928" y="1345"/>
                  </a:lnTo>
                  <a:lnTo>
                    <a:pt x="4913" y="1356"/>
                  </a:lnTo>
                  <a:lnTo>
                    <a:pt x="4902" y="1369"/>
                  </a:lnTo>
                  <a:lnTo>
                    <a:pt x="4891" y="1382"/>
                  </a:lnTo>
                  <a:lnTo>
                    <a:pt x="4882" y="1398"/>
                  </a:lnTo>
                  <a:lnTo>
                    <a:pt x="4871" y="1413"/>
                  </a:lnTo>
                  <a:lnTo>
                    <a:pt x="4862" y="1429"/>
                  </a:lnTo>
                  <a:lnTo>
                    <a:pt x="4851" y="1445"/>
                  </a:lnTo>
                  <a:lnTo>
                    <a:pt x="4840" y="1462"/>
                  </a:lnTo>
                  <a:lnTo>
                    <a:pt x="4829" y="1476"/>
                  </a:lnTo>
                  <a:lnTo>
                    <a:pt x="4824" y="1495"/>
                  </a:lnTo>
                  <a:lnTo>
                    <a:pt x="4820" y="1511"/>
                  </a:lnTo>
                  <a:lnTo>
                    <a:pt x="4824" y="1533"/>
                  </a:lnTo>
                  <a:lnTo>
                    <a:pt x="4844" y="1545"/>
                  </a:lnTo>
                  <a:lnTo>
                    <a:pt x="4869" y="1555"/>
                  </a:lnTo>
                  <a:lnTo>
                    <a:pt x="4893" y="1560"/>
                  </a:lnTo>
                  <a:lnTo>
                    <a:pt x="4920" y="1564"/>
                  </a:lnTo>
                  <a:lnTo>
                    <a:pt x="4948" y="1564"/>
                  </a:lnTo>
                  <a:lnTo>
                    <a:pt x="4975" y="1564"/>
                  </a:lnTo>
                  <a:lnTo>
                    <a:pt x="5000" y="1566"/>
                  </a:lnTo>
                  <a:lnTo>
                    <a:pt x="5028" y="1571"/>
                  </a:lnTo>
                  <a:lnTo>
                    <a:pt x="5044" y="1575"/>
                  </a:lnTo>
                  <a:lnTo>
                    <a:pt x="5062" y="1578"/>
                  </a:lnTo>
                  <a:lnTo>
                    <a:pt x="5080" y="1580"/>
                  </a:lnTo>
                  <a:lnTo>
                    <a:pt x="5098" y="1582"/>
                  </a:lnTo>
                  <a:lnTo>
                    <a:pt x="5115" y="1589"/>
                  </a:lnTo>
                  <a:lnTo>
                    <a:pt x="5133" y="1602"/>
                  </a:lnTo>
                  <a:lnTo>
                    <a:pt x="5149" y="1613"/>
                  </a:lnTo>
                  <a:lnTo>
                    <a:pt x="5166" y="1629"/>
                  </a:lnTo>
                  <a:lnTo>
                    <a:pt x="5178" y="1642"/>
                  </a:lnTo>
                  <a:lnTo>
                    <a:pt x="5191" y="1660"/>
                  </a:lnTo>
                  <a:lnTo>
                    <a:pt x="5200" y="1676"/>
                  </a:lnTo>
                  <a:lnTo>
                    <a:pt x="5209" y="1698"/>
                  </a:lnTo>
                  <a:lnTo>
                    <a:pt x="5220" y="1713"/>
                  </a:lnTo>
                  <a:lnTo>
                    <a:pt x="5235" y="1726"/>
                  </a:lnTo>
                  <a:lnTo>
                    <a:pt x="5244" y="1736"/>
                  </a:lnTo>
                  <a:lnTo>
                    <a:pt x="5253" y="1751"/>
                  </a:lnTo>
                  <a:lnTo>
                    <a:pt x="5262" y="1764"/>
                  </a:lnTo>
                  <a:lnTo>
                    <a:pt x="5271" y="1778"/>
                  </a:lnTo>
                  <a:lnTo>
                    <a:pt x="5278" y="1791"/>
                  </a:lnTo>
                  <a:lnTo>
                    <a:pt x="5288" y="1806"/>
                  </a:lnTo>
                  <a:lnTo>
                    <a:pt x="5295" y="1820"/>
                  </a:lnTo>
                  <a:lnTo>
                    <a:pt x="5306" y="1836"/>
                  </a:lnTo>
                  <a:lnTo>
                    <a:pt x="5311" y="1853"/>
                  </a:lnTo>
                  <a:lnTo>
                    <a:pt x="5317" y="1869"/>
                  </a:lnTo>
                  <a:lnTo>
                    <a:pt x="5322" y="1886"/>
                  </a:lnTo>
                  <a:lnTo>
                    <a:pt x="5328" y="1904"/>
                  </a:lnTo>
                  <a:lnTo>
                    <a:pt x="5329" y="1920"/>
                  </a:lnTo>
                  <a:lnTo>
                    <a:pt x="5331" y="1938"/>
                  </a:lnTo>
                  <a:lnTo>
                    <a:pt x="5329" y="1958"/>
                  </a:lnTo>
                  <a:lnTo>
                    <a:pt x="5329" y="1980"/>
                  </a:lnTo>
                  <a:lnTo>
                    <a:pt x="5333" y="1984"/>
                  </a:lnTo>
                  <a:lnTo>
                    <a:pt x="5328" y="2026"/>
                  </a:lnTo>
                  <a:lnTo>
                    <a:pt x="5338" y="2033"/>
                  </a:lnTo>
                  <a:lnTo>
                    <a:pt x="5351" y="2042"/>
                  </a:lnTo>
                  <a:lnTo>
                    <a:pt x="5362" y="2053"/>
                  </a:lnTo>
                  <a:lnTo>
                    <a:pt x="5373" y="2066"/>
                  </a:lnTo>
                  <a:lnTo>
                    <a:pt x="5382" y="2077"/>
                  </a:lnTo>
                  <a:lnTo>
                    <a:pt x="5389" y="2091"/>
                  </a:lnTo>
                  <a:lnTo>
                    <a:pt x="5395" y="2106"/>
                  </a:lnTo>
                  <a:lnTo>
                    <a:pt x="5402" y="2124"/>
                  </a:lnTo>
                  <a:lnTo>
                    <a:pt x="5400" y="2131"/>
                  </a:lnTo>
                  <a:lnTo>
                    <a:pt x="5398" y="2140"/>
                  </a:lnTo>
                  <a:lnTo>
                    <a:pt x="5388" y="2153"/>
                  </a:lnTo>
                  <a:lnTo>
                    <a:pt x="5378" y="2164"/>
                  </a:lnTo>
                  <a:lnTo>
                    <a:pt x="5366" y="2173"/>
                  </a:lnTo>
                  <a:lnTo>
                    <a:pt x="5353" y="2184"/>
                  </a:lnTo>
                  <a:lnTo>
                    <a:pt x="5338" y="2191"/>
                  </a:lnTo>
                  <a:lnTo>
                    <a:pt x="5326" y="2200"/>
                  </a:lnTo>
                  <a:lnTo>
                    <a:pt x="5313" y="2209"/>
                  </a:lnTo>
                  <a:lnTo>
                    <a:pt x="5302" y="2220"/>
                  </a:lnTo>
                  <a:lnTo>
                    <a:pt x="5289" y="2222"/>
                  </a:lnTo>
                  <a:lnTo>
                    <a:pt x="5278" y="2226"/>
                  </a:lnTo>
                  <a:lnTo>
                    <a:pt x="5268" y="2229"/>
                  </a:lnTo>
                  <a:lnTo>
                    <a:pt x="5257" y="2235"/>
                  </a:lnTo>
                  <a:lnTo>
                    <a:pt x="5244" y="2238"/>
                  </a:lnTo>
                  <a:lnTo>
                    <a:pt x="5233" y="2242"/>
                  </a:lnTo>
                  <a:lnTo>
                    <a:pt x="5222" y="2246"/>
                  </a:lnTo>
                  <a:lnTo>
                    <a:pt x="5211" y="2249"/>
                  </a:lnTo>
                  <a:lnTo>
                    <a:pt x="5209" y="2273"/>
                  </a:lnTo>
                  <a:lnTo>
                    <a:pt x="5209" y="2300"/>
                  </a:lnTo>
                  <a:lnTo>
                    <a:pt x="5206" y="2326"/>
                  </a:lnTo>
                  <a:lnTo>
                    <a:pt x="5204" y="2353"/>
                  </a:lnTo>
                  <a:lnTo>
                    <a:pt x="5198" y="2378"/>
                  </a:lnTo>
                  <a:lnTo>
                    <a:pt x="5195" y="2404"/>
                  </a:lnTo>
                  <a:lnTo>
                    <a:pt x="5188" y="2428"/>
                  </a:lnTo>
                  <a:lnTo>
                    <a:pt x="5182" y="2453"/>
                  </a:lnTo>
                  <a:lnTo>
                    <a:pt x="5171" y="2471"/>
                  </a:lnTo>
                  <a:lnTo>
                    <a:pt x="5162" y="2493"/>
                  </a:lnTo>
                  <a:lnTo>
                    <a:pt x="5151" y="2513"/>
                  </a:lnTo>
                  <a:lnTo>
                    <a:pt x="5142" y="2535"/>
                  </a:lnTo>
                  <a:lnTo>
                    <a:pt x="5129" y="2553"/>
                  </a:lnTo>
                  <a:lnTo>
                    <a:pt x="5117" y="2573"/>
                  </a:lnTo>
                  <a:lnTo>
                    <a:pt x="5100" y="2589"/>
                  </a:lnTo>
                  <a:lnTo>
                    <a:pt x="5086" y="2606"/>
                  </a:lnTo>
                  <a:lnTo>
                    <a:pt x="5077" y="2600"/>
                  </a:lnTo>
                  <a:lnTo>
                    <a:pt x="5068" y="2604"/>
                  </a:lnTo>
                  <a:lnTo>
                    <a:pt x="5058" y="2608"/>
                  </a:lnTo>
                  <a:lnTo>
                    <a:pt x="5051" y="2613"/>
                  </a:lnTo>
                  <a:lnTo>
                    <a:pt x="5013" y="2624"/>
                  </a:lnTo>
                  <a:lnTo>
                    <a:pt x="4977" y="2637"/>
                  </a:lnTo>
                  <a:lnTo>
                    <a:pt x="4940" y="2649"/>
                  </a:lnTo>
                  <a:lnTo>
                    <a:pt x="4904" y="2662"/>
                  </a:lnTo>
                  <a:lnTo>
                    <a:pt x="4868" y="2675"/>
                  </a:lnTo>
                  <a:lnTo>
                    <a:pt x="4833" y="2688"/>
                  </a:lnTo>
                  <a:lnTo>
                    <a:pt x="4797" y="2700"/>
                  </a:lnTo>
                  <a:lnTo>
                    <a:pt x="4762" y="2717"/>
                  </a:lnTo>
                  <a:lnTo>
                    <a:pt x="4671" y="2688"/>
                  </a:lnTo>
                  <a:lnTo>
                    <a:pt x="4644" y="2669"/>
                  </a:lnTo>
                  <a:lnTo>
                    <a:pt x="4617" y="2653"/>
                  </a:lnTo>
                  <a:lnTo>
                    <a:pt x="4589" y="2633"/>
                  </a:lnTo>
                  <a:lnTo>
                    <a:pt x="4566" y="2613"/>
                  </a:lnTo>
                  <a:lnTo>
                    <a:pt x="4540" y="2589"/>
                  </a:lnTo>
                  <a:lnTo>
                    <a:pt x="4520" y="2568"/>
                  </a:lnTo>
                  <a:lnTo>
                    <a:pt x="4502" y="2540"/>
                  </a:lnTo>
                  <a:lnTo>
                    <a:pt x="4489" y="2513"/>
                  </a:lnTo>
                  <a:lnTo>
                    <a:pt x="4493" y="2509"/>
                  </a:lnTo>
                  <a:lnTo>
                    <a:pt x="4484" y="2502"/>
                  </a:lnTo>
                  <a:lnTo>
                    <a:pt x="4477" y="2493"/>
                  </a:lnTo>
                  <a:lnTo>
                    <a:pt x="4462" y="2498"/>
                  </a:lnTo>
                  <a:lnTo>
                    <a:pt x="4448" y="2504"/>
                  </a:lnTo>
                  <a:lnTo>
                    <a:pt x="4433" y="2506"/>
                  </a:lnTo>
                  <a:lnTo>
                    <a:pt x="4420" y="2509"/>
                  </a:lnTo>
                  <a:lnTo>
                    <a:pt x="4404" y="2509"/>
                  </a:lnTo>
                  <a:lnTo>
                    <a:pt x="4389" y="2511"/>
                  </a:lnTo>
                  <a:lnTo>
                    <a:pt x="4375" y="2511"/>
                  </a:lnTo>
                  <a:lnTo>
                    <a:pt x="4362" y="2511"/>
                  </a:lnTo>
                  <a:lnTo>
                    <a:pt x="4351" y="2526"/>
                  </a:lnTo>
                  <a:lnTo>
                    <a:pt x="4342" y="2537"/>
                  </a:lnTo>
                  <a:lnTo>
                    <a:pt x="4328" y="2542"/>
                  </a:lnTo>
                  <a:lnTo>
                    <a:pt x="4315" y="2548"/>
                  </a:lnTo>
                  <a:lnTo>
                    <a:pt x="4297" y="2549"/>
                  </a:lnTo>
                  <a:lnTo>
                    <a:pt x="4280" y="2553"/>
                  </a:lnTo>
                  <a:lnTo>
                    <a:pt x="4264" y="2555"/>
                  </a:lnTo>
                  <a:lnTo>
                    <a:pt x="4251" y="2560"/>
                  </a:lnTo>
                  <a:lnTo>
                    <a:pt x="4235" y="2560"/>
                  </a:lnTo>
                  <a:lnTo>
                    <a:pt x="4218" y="2560"/>
                  </a:lnTo>
                  <a:lnTo>
                    <a:pt x="4202" y="2560"/>
                  </a:lnTo>
                  <a:lnTo>
                    <a:pt x="4186" y="2562"/>
                  </a:lnTo>
                  <a:lnTo>
                    <a:pt x="4169" y="2560"/>
                  </a:lnTo>
                  <a:lnTo>
                    <a:pt x="4153" y="2558"/>
                  </a:lnTo>
                  <a:lnTo>
                    <a:pt x="4137" y="2553"/>
                  </a:lnTo>
                  <a:lnTo>
                    <a:pt x="4126" y="2549"/>
                  </a:lnTo>
                  <a:lnTo>
                    <a:pt x="4115" y="2548"/>
                  </a:lnTo>
                  <a:lnTo>
                    <a:pt x="4104" y="2542"/>
                  </a:lnTo>
                  <a:lnTo>
                    <a:pt x="4093" y="2535"/>
                  </a:lnTo>
                  <a:lnTo>
                    <a:pt x="4088" y="2529"/>
                  </a:lnTo>
                  <a:lnTo>
                    <a:pt x="4084" y="2520"/>
                  </a:lnTo>
                  <a:lnTo>
                    <a:pt x="4084" y="2511"/>
                  </a:lnTo>
                  <a:lnTo>
                    <a:pt x="4086" y="2502"/>
                  </a:lnTo>
                  <a:lnTo>
                    <a:pt x="4089" y="2493"/>
                  </a:lnTo>
                  <a:lnTo>
                    <a:pt x="4100" y="2475"/>
                  </a:lnTo>
                  <a:lnTo>
                    <a:pt x="4117" y="2464"/>
                  </a:lnTo>
                  <a:lnTo>
                    <a:pt x="4128" y="2451"/>
                  </a:lnTo>
                  <a:lnTo>
                    <a:pt x="4129" y="2435"/>
                  </a:lnTo>
                  <a:lnTo>
                    <a:pt x="4131" y="2426"/>
                  </a:lnTo>
                  <a:lnTo>
                    <a:pt x="4113" y="2428"/>
                  </a:lnTo>
                  <a:lnTo>
                    <a:pt x="4095" y="2429"/>
                  </a:lnTo>
                  <a:lnTo>
                    <a:pt x="4077" y="2429"/>
                  </a:lnTo>
                  <a:lnTo>
                    <a:pt x="4059" y="2431"/>
                  </a:lnTo>
                  <a:lnTo>
                    <a:pt x="4039" y="2431"/>
                  </a:lnTo>
                  <a:lnTo>
                    <a:pt x="4020" y="2433"/>
                  </a:lnTo>
                  <a:lnTo>
                    <a:pt x="4004" y="2433"/>
                  </a:lnTo>
                  <a:lnTo>
                    <a:pt x="3989" y="2435"/>
                  </a:lnTo>
                  <a:lnTo>
                    <a:pt x="3984" y="2468"/>
                  </a:lnTo>
                  <a:lnTo>
                    <a:pt x="3979" y="2504"/>
                  </a:lnTo>
                  <a:lnTo>
                    <a:pt x="3971" y="2537"/>
                  </a:lnTo>
                  <a:lnTo>
                    <a:pt x="3966" y="2573"/>
                  </a:lnTo>
                  <a:lnTo>
                    <a:pt x="3955" y="2608"/>
                  </a:lnTo>
                  <a:lnTo>
                    <a:pt x="3944" y="2642"/>
                  </a:lnTo>
                  <a:lnTo>
                    <a:pt x="3929" y="2675"/>
                  </a:lnTo>
                  <a:lnTo>
                    <a:pt x="3913" y="2708"/>
                  </a:lnTo>
                  <a:lnTo>
                    <a:pt x="3904" y="2720"/>
                  </a:lnTo>
                  <a:lnTo>
                    <a:pt x="3895" y="2735"/>
                  </a:lnTo>
                  <a:lnTo>
                    <a:pt x="3886" y="2748"/>
                  </a:lnTo>
                  <a:lnTo>
                    <a:pt x="3879" y="2762"/>
                  </a:lnTo>
                  <a:lnTo>
                    <a:pt x="3868" y="2775"/>
                  </a:lnTo>
                  <a:lnTo>
                    <a:pt x="3859" y="2788"/>
                  </a:lnTo>
                  <a:lnTo>
                    <a:pt x="3846" y="2797"/>
                  </a:lnTo>
                  <a:lnTo>
                    <a:pt x="3835" y="2808"/>
                  </a:lnTo>
                  <a:lnTo>
                    <a:pt x="3817" y="2811"/>
                  </a:lnTo>
                  <a:lnTo>
                    <a:pt x="3800" y="2817"/>
                  </a:lnTo>
                  <a:lnTo>
                    <a:pt x="3784" y="2820"/>
                  </a:lnTo>
                  <a:lnTo>
                    <a:pt x="3768" y="2826"/>
                  </a:lnTo>
                  <a:lnTo>
                    <a:pt x="3751" y="2831"/>
                  </a:lnTo>
                  <a:lnTo>
                    <a:pt x="3737" y="2837"/>
                  </a:lnTo>
                  <a:lnTo>
                    <a:pt x="3720" y="2842"/>
                  </a:lnTo>
                  <a:lnTo>
                    <a:pt x="3708" y="2851"/>
                  </a:lnTo>
                  <a:lnTo>
                    <a:pt x="3689" y="2851"/>
                  </a:lnTo>
                  <a:lnTo>
                    <a:pt x="3673" y="2857"/>
                  </a:lnTo>
                  <a:lnTo>
                    <a:pt x="3659" y="2860"/>
                  </a:lnTo>
                  <a:lnTo>
                    <a:pt x="3644" y="2866"/>
                  </a:lnTo>
                  <a:lnTo>
                    <a:pt x="3629" y="2868"/>
                  </a:lnTo>
                  <a:lnTo>
                    <a:pt x="3615" y="2869"/>
                  </a:lnTo>
                  <a:lnTo>
                    <a:pt x="3600" y="2871"/>
                  </a:lnTo>
                  <a:lnTo>
                    <a:pt x="3586" y="2873"/>
                  </a:lnTo>
                  <a:lnTo>
                    <a:pt x="3571" y="2873"/>
                  </a:lnTo>
                  <a:lnTo>
                    <a:pt x="3559" y="2875"/>
                  </a:lnTo>
                  <a:lnTo>
                    <a:pt x="3544" y="2877"/>
                  </a:lnTo>
                  <a:lnTo>
                    <a:pt x="3533" y="2879"/>
                  </a:lnTo>
                  <a:lnTo>
                    <a:pt x="3529" y="2875"/>
                  </a:lnTo>
                  <a:lnTo>
                    <a:pt x="3488" y="2877"/>
                  </a:lnTo>
                  <a:lnTo>
                    <a:pt x="3446" y="2880"/>
                  </a:lnTo>
                  <a:lnTo>
                    <a:pt x="3404" y="2879"/>
                  </a:lnTo>
                  <a:lnTo>
                    <a:pt x="3366" y="2879"/>
                  </a:lnTo>
                  <a:lnTo>
                    <a:pt x="3324" y="2873"/>
                  </a:lnTo>
                  <a:lnTo>
                    <a:pt x="3286" y="2864"/>
                  </a:lnTo>
                  <a:lnTo>
                    <a:pt x="3248" y="2851"/>
                  </a:lnTo>
                  <a:lnTo>
                    <a:pt x="3213" y="2835"/>
                  </a:lnTo>
                  <a:lnTo>
                    <a:pt x="3182" y="2811"/>
                  </a:lnTo>
                  <a:lnTo>
                    <a:pt x="3155" y="2786"/>
                  </a:lnTo>
                  <a:lnTo>
                    <a:pt x="3129" y="2759"/>
                  </a:lnTo>
                  <a:lnTo>
                    <a:pt x="3108" y="2731"/>
                  </a:lnTo>
                  <a:lnTo>
                    <a:pt x="3086" y="2702"/>
                  </a:lnTo>
                  <a:lnTo>
                    <a:pt x="3066" y="2673"/>
                  </a:lnTo>
                  <a:lnTo>
                    <a:pt x="3048" y="2642"/>
                  </a:lnTo>
                  <a:lnTo>
                    <a:pt x="3031" y="2613"/>
                  </a:lnTo>
                  <a:lnTo>
                    <a:pt x="3020" y="2598"/>
                  </a:lnTo>
                  <a:lnTo>
                    <a:pt x="3013" y="2584"/>
                  </a:lnTo>
                  <a:lnTo>
                    <a:pt x="3008" y="2569"/>
                  </a:lnTo>
                  <a:lnTo>
                    <a:pt x="3002" y="2557"/>
                  </a:lnTo>
                  <a:lnTo>
                    <a:pt x="2997" y="2540"/>
                  </a:lnTo>
                  <a:lnTo>
                    <a:pt x="2991" y="2528"/>
                  </a:lnTo>
                  <a:lnTo>
                    <a:pt x="2986" y="2513"/>
                  </a:lnTo>
                  <a:lnTo>
                    <a:pt x="2982" y="2500"/>
                  </a:lnTo>
                  <a:lnTo>
                    <a:pt x="2960" y="2495"/>
                  </a:lnTo>
                  <a:lnTo>
                    <a:pt x="2940" y="2495"/>
                  </a:lnTo>
                  <a:lnTo>
                    <a:pt x="2919" y="2493"/>
                  </a:lnTo>
                  <a:lnTo>
                    <a:pt x="2899" y="2495"/>
                  </a:lnTo>
                  <a:lnTo>
                    <a:pt x="2877" y="2497"/>
                  </a:lnTo>
                  <a:lnTo>
                    <a:pt x="2855" y="2500"/>
                  </a:lnTo>
                  <a:lnTo>
                    <a:pt x="2835" y="2502"/>
                  </a:lnTo>
                  <a:lnTo>
                    <a:pt x="2817" y="2508"/>
                  </a:lnTo>
                  <a:lnTo>
                    <a:pt x="2780" y="2508"/>
                  </a:lnTo>
                  <a:lnTo>
                    <a:pt x="2746" y="2511"/>
                  </a:lnTo>
                  <a:lnTo>
                    <a:pt x="2711" y="2515"/>
                  </a:lnTo>
                  <a:lnTo>
                    <a:pt x="2679" y="2518"/>
                  </a:lnTo>
                  <a:lnTo>
                    <a:pt x="2644" y="2520"/>
                  </a:lnTo>
                  <a:lnTo>
                    <a:pt x="2611" y="2522"/>
                  </a:lnTo>
                  <a:lnTo>
                    <a:pt x="2577" y="2522"/>
                  </a:lnTo>
                  <a:lnTo>
                    <a:pt x="2542" y="2524"/>
                  </a:lnTo>
                  <a:lnTo>
                    <a:pt x="2373" y="2529"/>
                  </a:lnTo>
                  <a:lnTo>
                    <a:pt x="2360" y="2538"/>
                  </a:lnTo>
                  <a:lnTo>
                    <a:pt x="2346" y="2548"/>
                  </a:lnTo>
                  <a:lnTo>
                    <a:pt x="2329" y="2551"/>
                  </a:lnTo>
                  <a:lnTo>
                    <a:pt x="2311" y="2551"/>
                  </a:lnTo>
                  <a:lnTo>
                    <a:pt x="2299" y="2548"/>
                  </a:lnTo>
                  <a:lnTo>
                    <a:pt x="2291" y="2540"/>
                  </a:lnTo>
                  <a:lnTo>
                    <a:pt x="2284" y="2531"/>
                  </a:lnTo>
                  <a:lnTo>
                    <a:pt x="2279" y="2526"/>
                  </a:lnTo>
                  <a:lnTo>
                    <a:pt x="2229" y="2524"/>
                  </a:lnTo>
                  <a:lnTo>
                    <a:pt x="2182" y="2524"/>
                  </a:lnTo>
                  <a:lnTo>
                    <a:pt x="2135" y="2524"/>
                  </a:lnTo>
                  <a:lnTo>
                    <a:pt x="2089" y="2526"/>
                  </a:lnTo>
                  <a:lnTo>
                    <a:pt x="2044" y="2526"/>
                  </a:lnTo>
                  <a:lnTo>
                    <a:pt x="1999" y="2526"/>
                  </a:lnTo>
                  <a:lnTo>
                    <a:pt x="1953" y="2524"/>
                  </a:lnTo>
                  <a:lnTo>
                    <a:pt x="1909" y="2522"/>
                  </a:lnTo>
                  <a:lnTo>
                    <a:pt x="1899" y="2518"/>
                  </a:lnTo>
                  <a:lnTo>
                    <a:pt x="1888" y="2518"/>
                  </a:lnTo>
                  <a:lnTo>
                    <a:pt x="1877" y="2518"/>
                  </a:lnTo>
                  <a:lnTo>
                    <a:pt x="1868" y="2520"/>
                  </a:lnTo>
                  <a:lnTo>
                    <a:pt x="1857" y="2518"/>
                  </a:lnTo>
                  <a:lnTo>
                    <a:pt x="1846" y="2518"/>
                  </a:lnTo>
                  <a:lnTo>
                    <a:pt x="1835" y="2517"/>
                  </a:lnTo>
                  <a:lnTo>
                    <a:pt x="1824" y="2515"/>
                  </a:lnTo>
                  <a:lnTo>
                    <a:pt x="1815" y="2518"/>
                  </a:lnTo>
                  <a:lnTo>
                    <a:pt x="1775" y="2511"/>
                  </a:lnTo>
                  <a:lnTo>
                    <a:pt x="1735" y="2509"/>
                  </a:lnTo>
                  <a:lnTo>
                    <a:pt x="1695" y="2506"/>
                  </a:lnTo>
                  <a:lnTo>
                    <a:pt x="1657" y="2506"/>
                  </a:lnTo>
                  <a:lnTo>
                    <a:pt x="1617" y="2504"/>
                  </a:lnTo>
                  <a:lnTo>
                    <a:pt x="1579" y="2502"/>
                  </a:lnTo>
                  <a:lnTo>
                    <a:pt x="1540" y="2497"/>
                  </a:lnTo>
                  <a:lnTo>
                    <a:pt x="1504" y="2493"/>
                  </a:lnTo>
                  <a:lnTo>
                    <a:pt x="1400" y="2484"/>
                  </a:lnTo>
                  <a:lnTo>
                    <a:pt x="1395" y="2509"/>
                  </a:lnTo>
                  <a:lnTo>
                    <a:pt x="1388" y="2537"/>
                  </a:lnTo>
                  <a:lnTo>
                    <a:pt x="1377" y="2562"/>
                  </a:lnTo>
                  <a:lnTo>
                    <a:pt x="1368" y="2588"/>
                  </a:lnTo>
                  <a:lnTo>
                    <a:pt x="1351" y="2609"/>
                  </a:lnTo>
                  <a:lnTo>
                    <a:pt x="1335" y="2631"/>
                  </a:lnTo>
                  <a:lnTo>
                    <a:pt x="1317" y="2651"/>
                  </a:lnTo>
                  <a:lnTo>
                    <a:pt x="1299" y="2673"/>
                  </a:lnTo>
                  <a:lnTo>
                    <a:pt x="1271" y="2679"/>
                  </a:lnTo>
                  <a:lnTo>
                    <a:pt x="1244" y="2686"/>
                  </a:lnTo>
                  <a:lnTo>
                    <a:pt x="1217" y="2691"/>
                  </a:lnTo>
                  <a:lnTo>
                    <a:pt x="1190" y="2699"/>
                  </a:lnTo>
                  <a:lnTo>
                    <a:pt x="1162" y="2704"/>
                  </a:lnTo>
                  <a:lnTo>
                    <a:pt x="1135" y="2711"/>
                  </a:lnTo>
                  <a:lnTo>
                    <a:pt x="1108" y="2720"/>
                  </a:lnTo>
                  <a:lnTo>
                    <a:pt x="1084" y="2733"/>
                  </a:lnTo>
                  <a:lnTo>
                    <a:pt x="1020" y="2751"/>
                  </a:lnTo>
                  <a:lnTo>
                    <a:pt x="1011" y="2755"/>
                  </a:lnTo>
                  <a:lnTo>
                    <a:pt x="1002" y="2755"/>
                  </a:lnTo>
                  <a:lnTo>
                    <a:pt x="962" y="2762"/>
                  </a:lnTo>
                  <a:lnTo>
                    <a:pt x="922" y="2764"/>
                  </a:lnTo>
                  <a:lnTo>
                    <a:pt x="884" y="2760"/>
                  </a:lnTo>
                  <a:lnTo>
                    <a:pt x="848" y="2751"/>
                  </a:lnTo>
                  <a:lnTo>
                    <a:pt x="810" y="2737"/>
                  </a:lnTo>
                  <a:lnTo>
                    <a:pt x="777" y="2720"/>
                  </a:lnTo>
                  <a:lnTo>
                    <a:pt x="742" y="2699"/>
                  </a:lnTo>
                  <a:lnTo>
                    <a:pt x="713" y="2679"/>
                  </a:lnTo>
                  <a:lnTo>
                    <a:pt x="690" y="2655"/>
                  </a:lnTo>
                  <a:lnTo>
                    <a:pt x="671" y="2629"/>
                  </a:lnTo>
                  <a:lnTo>
                    <a:pt x="653" y="2602"/>
                  </a:lnTo>
                  <a:lnTo>
                    <a:pt x="639" y="2575"/>
                  </a:lnTo>
                  <a:lnTo>
                    <a:pt x="622" y="2544"/>
                  </a:lnTo>
                  <a:lnTo>
                    <a:pt x="611" y="2517"/>
                  </a:lnTo>
                  <a:lnTo>
                    <a:pt x="599" y="2488"/>
                  </a:lnTo>
                  <a:lnTo>
                    <a:pt x="590" y="2460"/>
                  </a:lnTo>
                  <a:lnTo>
                    <a:pt x="588" y="2458"/>
                  </a:lnTo>
                  <a:lnTo>
                    <a:pt x="586" y="2462"/>
                  </a:lnTo>
                  <a:lnTo>
                    <a:pt x="586" y="2451"/>
                  </a:lnTo>
                  <a:lnTo>
                    <a:pt x="582" y="2440"/>
                  </a:lnTo>
                  <a:lnTo>
                    <a:pt x="577" y="2429"/>
                  </a:lnTo>
                  <a:lnTo>
                    <a:pt x="575" y="2418"/>
                  </a:lnTo>
                  <a:lnTo>
                    <a:pt x="564" y="2418"/>
                  </a:lnTo>
                  <a:lnTo>
                    <a:pt x="559" y="2426"/>
                  </a:lnTo>
                  <a:lnTo>
                    <a:pt x="542" y="2424"/>
                  </a:lnTo>
                  <a:lnTo>
                    <a:pt x="530" y="2422"/>
                  </a:lnTo>
                  <a:lnTo>
                    <a:pt x="519" y="2418"/>
                  </a:lnTo>
                  <a:lnTo>
                    <a:pt x="508" y="2415"/>
                  </a:lnTo>
                  <a:lnTo>
                    <a:pt x="495" y="2409"/>
                  </a:lnTo>
                  <a:lnTo>
                    <a:pt x="484" y="2406"/>
                  </a:lnTo>
                  <a:lnTo>
                    <a:pt x="471" y="2404"/>
                  </a:lnTo>
                  <a:lnTo>
                    <a:pt x="460" y="2404"/>
                  </a:lnTo>
                  <a:lnTo>
                    <a:pt x="426" y="2395"/>
                  </a:lnTo>
                  <a:lnTo>
                    <a:pt x="393" y="2388"/>
                  </a:lnTo>
                  <a:lnTo>
                    <a:pt x="360" y="2377"/>
                  </a:lnTo>
                  <a:lnTo>
                    <a:pt x="330" y="2368"/>
                  </a:lnTo>
                  <a:lnTo>
                    <a:pt x="297" y="2357"/>
                  </a:lnTo>
                  <a:lnTo>
                    <a:pt x="266" y="2346"/>
                  </a:lnTo>
                  <a:lnTo>
                    <a:pt x="235" y="2335"/>
                  </a:lnTo>
                  <a:lnTo>
                    <a:pt x="204" y="2326"/>
                  </a:lnTo>
                  <a:lnTo>
                    <a:pt x="186" y="2322"/>
                  </a:lnTo>
                  <a:lnTo>
                    <a:pt x="173" y="2315"/>
                  </a:lnTo>
                  <a:lnTo>
                    <a:pt x="157" y="2308"/>
                  </a:lnTo>
                  <a:lnTo>
                    <a:pt x="142" y="2306"/>
                  </a:lnTo>
                  <a:lnTo>
                    <a:pt x="133" y="2293"/>
                  </a:lnTo>
                  <a:lnTo>
                    <a:pt x="124" y="2286"/>
                  </a:lnTo>
                  <a:lnTo>
                    <a:pt x="117" y="2277"/>
                  </a:lnTo>
                  <a:lnTo>
                    <a:pt x="113" y="2264"/>
                  </a:lnTo>
                  <a:lnTo>
                    <a:pt x="102" y="2251"/>
                  </a:lnTo>
                  <a:lnTo>
                    <a:pt x="93" y="2238"/>
                  </a:lnTo>
                  <a:lnTo>
                    <a:pt x="82" y="2222"/>
                  </a:lnTo>
                  <a:lnTo>
                    <a:pt x="79" y="2207"/>
                  </a:lnTo>
                  <a:lnTo>
                    <a:pt x="68" y="2189"/>
                  </a:lnTo>
                  <a:lnTo>
                    <a:pt x="57" y="2173"/>
                  </a:lnTo>
                  <a:lnTo>
                    <a:pt x="48" y="2157"/>
                  </a:lnTo>
                  <a:lnTo>
                    <a:pt x="40" y="2140"/>
                  </a:lnTo>
                  <a:lnTo>
                    <a:pt x="30" y="2124"/>
                  </a:lnTo>
                  <a:lnTo>
                    <a:pt x="20" y="2107"/>
                  </a:lnTo>
                  <a:lnTo>
                    <a:pt x="11" y="2091"/>
                  </a:lnTo>
                  <a:lnTo>
                    <a:pt x="2" y="2075"/>
                  </a:lnTo>
                  <a:lnTo>
                    <a:pt x="2" y="2064"/>
                  </a:lnTo>
                  <a:lnTo>
                    <a:pt x="6" y="2055"/>
                  </a:lnTo>
                  <a:lnTo>
                    <a:pt x="4" y="2046"/>
                  </a:lnTo>
                  <a:lnTo>
                    <a:pt x="0" y="2040"/>
                  </a:lnTo>
                  <a:lnTo>
                    <a:pt x="11" y="2020"/>
                  </a:lnTo>
                  <a:lnTo>
                    <a:pt x="30" y="2004"/>
                  </a:lnTo>
                  <a:lnTo>
                    <a:pt x="39" y="1995"/>
                  </a:lnTo>
                  <a:lnTo>
                    <a:pt x="50" y="1987"/>
                  </a:lnTo>
                  <a:lnTo>
                    <a:pt x="59" y="1980"/>
                  </a:lnTo>
                  <a:lnTo>
                    <a:pt x="70" y="1975"/>
                  </a:lnTo>
                  <a:close/>
                  <a:moveTo>
                    <a:pt x="3884" y="1331"/>
                  </a:moveTo>
                  <a:lnTo>
                    <a:pt x="3884" y="1331"/>
                  </a:lnTo>
                  <a:lnTo>
                    <a:pt x="3851" y="1333"/>
                  </a:lnTo>
                  <a:lnTo>
                    <a:pt x="3820" y="1336"/>
                  </a:lnTo>
                  <a:lnTo>
                    <a:pt x="3788" y="1340"/>
                  </a:lnTo>
                  <a:lnTo>
                    <a:pt x="3759" y="1347"/>
                  </a:lnTo>
                  <a:lnTo>
                    <a:pt x="3726" y="1355"/>
                  </a:lnTo>
                  <a:lnTo>
                    <a:pt x="3699" y="1367"/>
                  </a:lnTo>
                  <a:lnTo>
                    <a:pt x="3673" y="1384"/>
                  </a:lnTo>
                  <a:lnTo>
                    <a:pt x="3651" y="1409"/>
                  </a:lnTo>
                  <a:lnTo>
                    <a:pt x="3679" y="1411"/>
                  </a:lnTo>
                  <a:lnTo>
                    <a:pt x="3708" y="1415"/>
                  </a:lnTo>
                  <a:lnTo>
                    <a:pt x="3735" y="1416"/>
                  </a:lnTo>
                  <a:lnTo>
                    <a:pt x="3764" y="1422"/>
                  </a:lnTo>
                  <a:lnTo>
                    <a:pt x="3791" y="1425"/>
                  </a:lnTo>
                  <a:lnTo>
                    <a:pt x="3819" y="1429"/>
                  </a:lnTo>
                  <a:lnTo>
                    <a:pt x="3848" y="1433"/>
                  </a:lnTo>
                  <a:lnTo>
                    <a:pt x="3877" y="1438"/>
                  </a:lnTo>
                  <a:lnTo>
                    <a:pt x="3900" y="1431"/>
                  </a:lnTo>
                  <a:lnTo>
                    <a:pt x="3924" y="1425"/>
                  </a:lnTo>
                  <a:lnTo>
                    <a:pt x="3948" y="1418"/>
                  </a:lnTo>
                  <a:lnTo>
                    <a:pt x="3973" y="1411"/>
                  </a:lnTo>
                  <a:lnTo>
                    <a:pt x="3997" y="1402"/>
                  </a:lnTo>
                  <a:lnTo>
                    <a:pt x="4020" y="1393"/>
                  </a:lnTo>
                  <a:lnTo>
                    <a:pt x="4044" y="1384"/>
                  </a:lnTo>
                  <a:lnTo>
                    <a:pt x="4068" y="1376"/>
                  </a:lnTo>
                  <a:lnTo>
                    <a:pt x="4064" y="1373"/>
                  </a:lnTo>
                  <a:lnTo>
                    <a:pt x="4064" y="1315"/>
                  </a:lnTo>
                  <a:lnTo>
                    <a:pt x="3884" y="1331"/>
                  </a:lnTo>
                  <a:close/>
                  <a:moveTo>
                    <a:pt x="4133" y="1133"/>
                  </a:moveTo>
                  <a:lnTo>
                    <a:pt x="4133" y="1133"/>
                  </a:lnTo>
                  <a:lnTo>
                    <a:pt x="4119" y="1151"/>
                  </a:lnTo>
                  <a:lnTo>
                    <a:pt x="4104" y="1171"/>
                  </a:lnTo>
                  <a:lnTo>
                    <a:pt x="4095" y="1178"/>
                  </a:lnTo>
                  <a:lnTo>
                    <a:pt x="4089" y="1187"/>
                  </a:lnTo>
                  <a:lnTo>
                    <a:pt x="4082" y="1198"/>
                  </a:lnTo>
                  <a:lnTo>
                    <a:pt x="4077" y="1209"/>
                  </a:lnTo>
                  <a:lnTo>
                    <a:pt x="4120" y="1209"/>
                  </a:lnTo>
                  <a:lnTo>
                    <a:pt x="4126" y="1200"/>
                  </a:lnTo>
                  <a:lnTo>
                    <a:pt x="4133" y="1191"/>
                  </a:lnTo>
                  <a:lnTo>
                    <a:pt x="4135" y="1182"/>
                  </a:lnTo>
                  <a:lnTo>
                    <a:pt x="4137" y="1173"/>
                  </a:lnTo>
                  <a:lnTo>
                    <a:pt x="4135" y="1162"/>
                  </a:lnTo>
                  <a:lnTo>
                    <a:pt x="4135" y="1151"/>
                  </a:lnTo>
                  <a:lnTo>
                    <a:pt x="4133" y="1140"/>
                  </a:lnTo>
                  <a:lnTo>
                    <a:pt x="4133" y="1133"/>
                  </a:lnTo>
                  <a:close/>
                  <a:moveTo>
                    <a:pt x="1222" y="1742"/>
                  </a:moveTo>
                  <a:lnTo>
                    <a:pt x="1222" y="1742"/>
                  </a:lnTo>
                  <a:lnTo>
                    <a:pt x="1215" y="1753"/>
                  </a:lnTo>
                  <a:lnTo>
                    <a:pt x="1248" y="1753"/>
                  </a:lnTo>
                  <a:lnTo>
                    <a:pt x="1273" y="1755"/>
                  </a:lnTo>
                  <a:lnTo>
                    <a:pt x="1300" y="1756"/>
                  </a:lnTo>
                  <a:lnTo>
                    <a:pt x="1326" y="1756"/>
                  </a:lnTo>
                  <a:lnTo>
                    <a:pt x="1353" y="1758"/>
                  </a:lnTo>
                  <a:lnTo>
                    <a:pt x="1379" y="1758"/>
                  </a:lnTo>
                  <a:lnTo>
                    <a:pt x="1406" y="1758"/>
                  </a:lnTo>
                  <a:lnTo>
                    <a:pt x="1433" y="1758"/>
                  </a:lnTo>
                  <a:lnTo>
                    <a:pt x="1460" y="1762"/>
                  </a:lnTo>
                  <a:lnTo>
                    <a:pt x="1480" y="1747"/>
                  </a:lnTo>
                  <a:lnTo>
                    <a:pt x="1502" y="1736"/>
                  </a:lnTo>
                  <a:lnTo>
                    <a:pt x="1526" y="1726"/>
                  </a:lnTo>
                  <a:lnTo>
                    <a:pt x="1549" y="1718"/>
                  </a:lnTo>
                  <a:lnTo>
                    <a:pt x="1573" y="1709"/>
                  </a:lnTo>
                  <a:lnTo>
                    <a:pt x="1597" y="1704"/>
                  </a:lnTo>
                  <a:lnTo>
                    <a:pt x="1620" y="1696"/>
                  </a:lnTo>
                  <a:lnTo>
                    <a:pt x="1646" y="1691"/>
                  </a:lnTo>
                  <a:lnTo>
                    <a:pt x="1713" y="1680"/>
                  </a:lnTo>
                  <a:lnTo>
                    <a:pt x="1784" y="1671"/>
                  </a:lnTo>
                  <a:lnTo>
                    <a:pt x="1857" y="1664"/>
                  </a:lnTo>
                  <a:lnTo>
                    <a:pt x="1929" y="1662"/>
                  </a:lnTo>
                  <a:lnTo>
                    <a:pt x="2000" y="1662"/>
                  </a:lnTo>
                  <a:lnTo>
                    <a:pt x="2071" y="1667"/>
                  </a:lnTo>
                  <a:lnTo>
                    <a:pt x="2139" y="1680"/>
                  </a:lnTo>
                  <a:lnTo>
                    <a:pt x="2206" y="1704"/>
                  </a:lnTo>
                  <a:lnTo>
                    <a:pt x="2213" y="1693"/>
                  </a:lnTo>
                  <a:lnTo>
                    <a:pt x="2222" y="1686"/>
                  </a:lnTo>
                  <a:lnTo>
                    <a:pt x="2231" y="1676"/>
                  </a:lnTo>
                  <a:lnTo>
                    <a:pt x="2242" y="1671"/>
                  </a:lnTo>
                  <a:lnTo>
                    <a:pt x="2251" y="1666"/>
                  </a:lnTo>
                  <a:lnTo>
                    <a:pt x="2262" y="1660"/>
                  </a:lnTo>
                  <a:lnTo>
                    <a:pt x="2275" y="1655"/>
                  </a:lnTo>
                  <a:lnTo>
                    <a:pt x="2288" y="1655"/>
                  </a:lnTo>
                  <a:lnTo>
                    <a:pt x="2309" y="1487"/>
                  </a:lnTo>
                  <a:lnTo>
                    <a:pt x="2279" y="1475"/>
                  </a:lnTo>
                  <a:lnTo>
                    <a:pt x="2246" y="1465"/>
                  </a:lnTo>
                  <a:lnTo>
                    <a:pt x="2215" y="1460"/>
                  </a:lnTo>
                  <a:lnTo>
                    <a:pt x="2182" y="1455"/>
                  </a:lnTo>
                  <a:lnTo>
                    <a:pt x="2149" y="1455"/>
                  </a:lnTo>
                  <a:lnTo>
                    <a:pt x="2117" y="1453"/>
                  </a:lnTo>
                  <a:lnTo>
                    <a:pt x="2084" y="1453"/>
                  </a:lnTo>
                  <a:lnTo>
                    <a:pt x="2051" y="1455"/>
                  </a:lnTo>
                  <a:lnTo>
                    <a:pt x="2024" y="1456"/>
                  </a:lnTo>
                  <a:lnTo>
                    <a:pt x="2004" y="1462"/>
                  </a:lnTo>
                  <a:lnTo>
                    <a:pt x="1984" y="1467"/>
                  </a:lnTo>
                  <a:lnTo>
                    <a:pt x="1964" y="1471"/>
                  </a:lnTo>
                  <a:lnTo>
                    <a:pt x="1944" y="1476"/>
                  </a:lnTo>
                  <a:lnTo>
                    <a:pt x="1922" y="1478"/>
                  </a:lnTo>
                  <a:lnTo>
                    <a:pt x="1904" y="1484"/>
                  </a:lnTo>
                  <a:lnTo>
                    <a:pt x="1884" y="1489"/>
                  </a:lnTo>
                  <a:lnTo>
                    <a:pt x="1868" y="1496"/>
                  </a:lnTo>
                  <a:lnTo>
                    <a:pt x="1782" y="1518"/>
                  </a:lnTo>
                  <a:lnTo>
                    <a:pt x="1700" y="1545"/>
                  </a:lnTo>
                  <a:lnTo>
                    <a:pt x="1619" y="1573"/>
                  </a:lnTo>
                  <a:lnTo>
                    <a:pt x="1539" y="1606"/>
                  </a:lnTo>
                  <a:lnTo>
                    <a:pt x="1457" y="1636"/>
                  </a:lnTo>
                  <a:lnTo>
                    <a:pt x="1379" y="1671"/>
                  </a:lnTo>
                  <a:lnTo>
                    <a:pt x="1299" y="1706"/>
                  </a:lnTo>
                  <a:lnTo>
                    <a:pt x="1222" y="1742"/>
                  </a:lnTo>
                  <a:close/>
                  <a:moveTo>
                    <a:pt x="3004" y="1142"/>
                  </a:moveTo>
                  <a:lnTo>
                    <a:pt x="3004" y="1142"/>
                  </a:lnTo>
                  <a:lnTo>
                    <a:pt x="2989" y="1154"/>
                  </a:lnTo>
                  <a:lnTo>
                    <a:pt x="2982" y="1174"/>
                  </a:lnTo>
                  <a:lnTo>
                    <a:pt x="2989" y="1162"/>
                  </a:lnTo>
                  <a:lnTo>
                    <a:pt x="2999" y="1156"/>
                  </a:lnTo>
                  <a:lnTo>
                    <a:pt x="3006" y="1156"/>
                  </a:lnTo>
                  <a:lnTo>
                    <a:pt x="3015" y="1162"/>
                  </a:lnTo>
                  <a:lnTo>
                    <a:pt x="3033" y="1173"/>
                  </a:lnTo>
                  <a:lnTo>
                    <a:pt x="3053" y="1180"/>
                  </a:lnTo>
                  <a:lnTo>
                    <a:pt x="3053" y="1169"/>
                  </a:lnTo>
                  <a:lnTo>
                    <a:pt x="3055" y="1160"/>
                  </a:lnTo>
                  <a:lnTo>
                    <a:pt x="3053" y="1151"/>
                  </a:lnTo>
                  <a:lnTo>
                    <a:pt x="3046" y="1145"/>
                  </a:lnTo>
                  <a:lnTo>
                    <a:pt x="3035" y="1140"/>
                  </a:lnTo>
                  <a:lnTo>
                    <a:pt x="3026" y="1138"/>
                  </a:lnTo>
                  <a:lnTo>
                    <a:pt x="3015" y="1136"/>
                  </a:lnTo>
                  <a:lnTo>
                    <a:pt x="3004" y="1142"/>
                  </a:lnTo>
                  <a:close/>
                  <a:moveTo>
                    <a:pt x="2855" y="1087"/>
                  </a:moveTo>
                  <a:lnTo>
                    <a:pt x="2855" y="1087"/>
                  </a:lnTo>
                  <a:lnTo>
                    <a:pt x="2840" y="1087"/>
                  </a:lnTo>
                  <a:lnTo>
                    <a:pt x="2828" y="1094"/>
                  </a:lnTo>
                  <a:lnTo>
                    <a:pt x="2831" y="1109"/>
                  </a:lnTo>
                  <a:lnTo>
                    <a:pt x="2833" y="1125"/>
                  </a:lnTo>
                  <a:lnTo>
                    <a:pt x="2839" y="1114"/>
                  </a:lnTo>
                  <a:lnTo>
                    <a:pt x="2844" y="1105"/>
                  </a:lnTo>
                  <a:lnTo>
                    <a:pt x="2849" y="1096"/>
                  </a:lnTo>
                  <a:lnTo>
                    <a:pt x="2855" y="1087"/>
                  </a:lnTo>
                  <a:close/>
                  <a:moveTo>
                    <a:pt x="2655" y="1180"/>
                  </a:moveTo>
                  <a:lnTo>
                    <a:pt x="2655" y="1180"/>
                  </a:lnTo>
                  <a:lnTo>
                    <a:pt x="2639" y="1187"/>
                  </a:lnTo>
                  <a:lnTo>
                    <a:pt x="2628" y="1200"/>
                  </a:lnTo>
                  <a:lnTo>
                    <a:pt x="2615" y="1215"/>
                  </a:lnTo>
                  <a:lnTo>
                    <a:pt x="2606" y="1227"/>
                  </a:lnTo>
                  <a:lnTo>
                    <a:pt x="2619" y="1229"/>
                  </a:lnTo>
                  <a:lnTo>
                    <a:pt x="2633" y="1229"/>
                  </a:lnTo>
                  <a:lnTo>
                    <a:pt x="2648" y="1224"/>
                  </a:lnTo>
                  <a:lnTo>
                    <a:pt x="2662" y="1220"/>
                  </a:lnTo>
                  <a:lnTo>
                    <a:pt x="2664" y="1209"/>
                  </a:lnTo>
                  <a:lnTo>
                    <a:pt x="2664" y="1198"/>
                  </a:lnTo>
                  <a:lnTo>
                    <a:pt x="2662" y="1187"/>
                  </a:lnTo>
                  <a:lnTo>
                    <a:pt x="2655" y="1180"/>
                  </a:lnTo>
                  <a:close/>
                  <a:moveTo>
                    <a:pt x="2762" y="1118"/>
                  </a:moveTo>
                  <a:lnTo>
                    <a:pt x="2762" y="1118"/>
                  </a:lnTo>
                  <a:lnTo>
                    <a:pt x="2751" y="1124"/>
                  </a:lnTo>
                  <a:lnTo>
                    <a:pt x="2742" y="1134"/>
                  </a:lnTo>
                  <a:lnTo>
                    <a:pt x="2731" y="1144"/>
                  </a:lnTo>
                  <a:lnTo>
                    <a:pt x="2722" y="1149"/>
                  </a:lnTo>
                  <a:lnTo>
                    <a:pt x="2737" y="1171"/>
                  </a:lnTo>
                  <a:lnTo>
                    <a:pt x="2731" y="1176"/>
                  </a:lnTo>
                  <a:lnTo>
                    <a:pt x="2729" y="1187"/>
                  </a:lnTo>
                  <a:lnTo>
                    <a:pt x="2728" y="1196"/>
                  </a:lnTo>
                  <a:lnTo>
                    <a:pt x="2726" y="1207"/>
                  </a:lnTo>
                  <a:lnTo>
                    <a:pt x="2731" y="1202"/>
                  </a:lnTo>
                  <a:lnTo>
                    <a:pt x="2735" y="1196"/>
                  </a:lnTo>
                  <a:lnTo>
                    <a:pt x="2737" y="1191"/>
                  </a:lnTo>
                  <a:lnTo>
                    <a:pt x="2746" y="1189"/>
                  </a:lnTo>
                  <a:lnTo>
                    <a:pt x="2753" y="1173"/>
                  </a:lnTo>
                  <a:lnTo>
                    <a:pt x="2762" y="1156"/>
                  </a:lnTo>
                  <a:lnTo>
                    <a:pt x="2762" y="1147"/>
                  </a:lnTo>
                  <a:lnTo>
                    <a:pt x="2764" y="1138"/>
                  </a:lnTo>
                  <a:lnTo>
                    <a:pt x="2762" y="1127"/>
                  </a:lnTo>
                  <a:lnTo>
                    <a:pt x="2762" y="1118"/>
                  </a:lnTo>
                  <a:close/>
                  <a:moveTo>
                    <a:pt x="2333" y="1147"/>
                  </a:moveTo>
                  <a:lnTo>
                    <a:pt x="2333" y="1147"/>
                  </a:lnTo>
                  <a:lnTo>
                    <a:pt x="2317" y="1156"/>
                  </a:lnTo>
                  <a:lnTo>
                    <a:pt x="2304" y="1169"/>
                  </a:lnTo>
                  <a:lnTo>
                    <a:pt x="2293" y="1184"/>
                  </a:lnTo>
                  <a:lnTo>
                    <a:pt x="2293" y="1202"/>
                  </a:lnTo>
                  <a:lnTo>
                    <a:pt x="2299" y="1215"/>
                  </a:lnTo>
                  <a:lnTo>
                    <a:pt x="2311" y="1225"/>
                  </a:lnTo>
                  <a:lnTo>
                    <a:pt x="2326" y="1231"/>
                  </a:lnTo>
                  <a:lnTo>
                    <a:pt x="2344" y="1233"/>
                  </a:lnTo>
                  <a:lnTo>
                    <a:pt x="2360" y="1229"/>
                  </a:lnTo>
                  <a:lnTo>
                    <a:pt x="2377" y="1225"/>
                  </a:lnTo>
                  <a:lnTo>
                    <a:pt x="2366" y="1216"/>
                  </a:lnTo>
                  <a:lnTo>
                    <a:pt x="2359" y="1209"/>
                  </a:lnTo>
                  <a:lnTo>
                    <a:pt x="2351" y="1200"/>
                  </a:lnTo>
                  <a:lnTo>
                    <a:pt x="2346" y="1191"/>
                  </a:lnTo>
                  <a:lnTo>
                    <a:pt x="2340" y="1180"/>
                  </a:lnTo>
                  <a:lnTo>
                    <a:pt x="2337" y="1169"/>
                  </a:lnTo>
                  <a:lnTo>
                    <a:pt x="2333" y="1158"/>
                  </a:lnTo>
                  <a:lnTo>
                    <a:pt x="2333" y="1147"/>
                  </a:lnTo>
                  <a:close/>
                  <a:moveTo>
                    <a:pt x="2395" y="1007"/>
                  </a:moveTo>
                  <a:lnTo>
                    <a:pt x="2395" y="1007"/>
                  </a:lnTo>
                  <a:lnTo>
                    <a:pt x="2386" y="1013"/>
                  </a:lnTo>
                  <a:lnTo>
                    <a:pt x="2380" y="1022"/>
                  </a:lnTo>
                  <a:lnTo>
                    <a:pt x="2377" y="1033"/>
                  </a:lnTo>
                  <a:lnTo>
                    <a:pt x="2379" y="1044"/>
                  </a:lnTo>
                  <a:lnTo>
                    <a:pt x="2395" y="1047"/>
                  </a:lnTo>
                  <a:lnTo>
                    <a:pt x="2409" y="1056"/>
                  </a:lnTo>
                  <a:lnTo>
                    <a:pt x="2420" y="1065"/>
                  </a:lnTo>
                  <a:lnTo>
                    <a:pt x="2433" y="1080"/>
                  </a:lnTo>
                  <a:lnTo>
                    <a:pt x="2440" y="1093"/>
                  </a:lnTo>
                  <a:lnTo>
                    <a:pt x="2451" y="1109"/>
                  </a:lnTo>
                  <a:lnTo>
                    <a:pt x="2460" y="1124"/>
                  </a:lnTo>
                  <a:lnTo>
                    <a:pt x="2473" y="1138"/>
                  </a:lnTo>
                  <a:lnTo>
                    <a:pt x="2468" y="1127"/>
                  </a:lnTo>
                  <a:lnTo>
                    <a:pt x="2464" y="1118"/>
                  </a:lnTo>
                  <a:lnTo>
                    <a:pt x="2462" y="1109"/>
                  </a:lnTo>
                  <a:lnTo>
                    <a:pt x="2466" y="1102"/>
                  </a:lnTo>
                  <a:lnTo>
                    <a:pt x="2457" y="1087"/>
                  </a:lnTo>
                  <a:lnTo>
                    <a:pt x="2451" y="1074"/>
                  </a:lnTo>
                  <a:lnTo>
                    <a:pt x="2444" y="1060"/>
                  </a:lnTo>
                  <a:lnTo>
                    <a:pt x="2437" y="1047"/>
                  </a:lnTo>
                  <a:lnTo>
                    <a:pt x="2428" y="1034"/>
                  </a:lnTo>
                  <a:lnTo>
                    <a:pt x="2419" y="1024"/>
                  </a:lnTo>
                  <a:lnTo>
                    <a:pt x="2408" y="1013"/>
                  </a:lnTo>
                  <a:lnTo>
                    <a:pt x="2395" y="100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9" name="Google Shape;2809;p170"/>
            <p:cNvSpPr/>
            <p:nvPr/>
          </p:nvSpPr>
          <p:spPr>
            <a:xfrm>
              <a:off x="3182" y="2406"/>
              <a:ext cx="1769" cy="691"/>
            </a:xfrm>
            <a:custGeom>
              <a:rect b="b" l="l" r="r" t="t"/>
              <a:pathLst>
                <a:path extrusionOk="0" h="1382" w="3540">
                  <a:moveTo>
                    <a:pt x="3269" y="2"/>
                  </a:moveTo>
                  <a:lnTo>
                    <a:pt x="3269" y="2"/>
                  </a:lnTo>
                  <a:lnTo>
                    <a:pt x="3258" y="0"/>
                  </a:lnTo>
                  <a:lnTo>
                    <a:pt x="3247" y="2"/>
                  </a:lnTo>
                  <a:lnTo>
                    <a:pt x="3238" y="4"/>
                  </a:lnTo>
                  <a:lnTo>
                    <a:pt x="3231" y="9"/>
                  </a:lnTo>
                  <a:lnTo>
                    <a:pt x="3215" y="18"/>
                  </a:lnTo>
                  <a:lnTo>
                    <a:pt x="3204" y="33"/>
                  </a:lnTo>
                  <a:lnTo>
                    <a:pt x="3296" y="42"/>
                  </a:lnTo>
                  <a:lnTo>
                    <a:pt x="3305" y="37"/>
                  </a:lnTo>
                  <a:lnTo>
                    <a:pt x="3315" y="37"/>
                  </a:lnTo>
                  <a:lnTo>
                    <a:pt x="3315" y="38"/>
                  </a:lnTo>
                  <a:lnTo>
                    <a:pt x="3315" y="40"/>
                  </a:lnTo>
                  <a:lnTo>
                    <a:pt x="3327" y="37"/>
                  </a:lnTo>
                  <a:lnTo>
                    <a:pt x="3342" y="35"/>
                  </a:lnTo>
                  <a:lnTo>
                    <a:pt x="3356" y="33"/>
                  </a:lnTo>
                  <a:lnTo>
                    <a:pt x="3371" y="31"/>
                  </a:lnTo>
                  <a:lnTo>
                    <a:pt x="3369" y="29"/>
                  </a:lnTo>
                  <a:lnTo>
                    <a:pt x="3369" y="28"/>
                  </a:lnTo>
                  <a:lnTo>
                    <a:pt x="3353" y="28"/>
                  </a:lnTo>
                  <a:lnTo>
                    <a:pt x="3340" y="26"/>
                  </a:lnTo>
                  <a:lnTo>
                    <a:pt x="3327" y="22"/>
                  </a:lnTo>
                  <a:lnTo>
                    <a:pt x="3316" y="18"/>
                  </a:lnTo>
                  <a:lnTo>
                    <a:pt x="3304" y="13"/>
                  </a:lnTo>
                  <a:lnTo>
                    <a:pt x="3293" y="8"/>
                  </a:lnTo>
                  <a:lnTo>
                    <a:pt x="3280" y="2"/>
                  </a:lnTo>
                  <a:lnTo>
                    <a:pt x="3269" y="2"/>
                  </a:lnTo>
                  <a:close/>
                  <a:moveTo>
                    <a:pt x="873" y="1191"/>
                  </a:moveTo>
                  <a:lnTo>
                    <a:pt x="873" y="1191"/>
                  </a:lnTo>
                  <a:lnTo>
                    <a:pt x="856" y="1202"/>
                  </a:lnTo>
                  <a:lnTo>
                    <a:pt x="846" y="1219"/>
                  </a:lnTo>
                  <a:lnTo>
                    <a:pt x="835" y="1235"/>
                  </a:lnTo>
                  <a:lnTo>
                    <a:pt x="827" y="1251"/>
                  </a:lnTo>
                  <a:lnTo>
                    <a:pt x="836" y="1262"/>
                  </a:lnTo>
                  <a:lnTo>
                    <a:pt x="847" y="1270"/>
                  </a:lnTo>
                  <a:lnTo>
                    <a:pt x="860" y="1275"/>
                  </a:lnTo>
                  <a:lnTo>
                    <a:pt x="875" y="1282"/>
                  </a:lnTo>
                  <a:lnTo>
                    <a:pt x="886" y="1281"/>
                  </a:lnTo>
                  <a:lnTo>
                    <a:pt x="900" y="1279"/>
                  </a:lnTo>
                  <a:lnTo>
                    <a:pt x="913" y="1277"/>
                  </a:lnTo>
                  <a:lnTo>
                    <a:pt x="927" y="1275"/>
                  </a:lnTo>
                  <a:lnTo>
                    <a:pt x="938" y="1270"/>
                  </a:lnTo>
                  <a:lnTo>
                    <a:pt x="949" y="1264"/>
                  </a:lnTo>
                  <a:lnTo>
                    <a:pt x="958" y="1255"/>
                  </a:lnTo>
                  <a:lnTo>
                    <a:pt x="967" y="1246"/>
                  </a:lnTo>
                  <a:lnTo>
                    <a:pt x="971" y="1233"/>
                  </a:lnTo>
                  <a:lnTo>
                    <a:pt x="971" y="1222"/>
                  </a:lnTo>
                  <a:lnTo>
                    <a:pt x="966" y="1211"/>
                  </a:lnTo>
                  <a:lnTo>
                    <a:pt x="960" y="1202"/>
                  </a:lnTo>
                  <a:lnTo>
                    <a:pt x="944" y="1186"/>
                  </a:lnTo>
                  <a:lnTo>
                    <a:pt x="929" y="1171"/>
                  </a:lnTo>
                  <a:lnTo>
                    <a:pt x="916" y="1153"/>
                  </a:lnTo>
                  <a:lnTo>
                    <a:pt x="906" y="1137"/>
                  </a:lnTo>
                  <a:lnTo>
                    <a:pt x="896" y="1150"/>
                  </a:lnTo>
                  <a:lnTo>
                    <a:pt x="887" y="1164"/>
                  </a:lnTo>
                  <a:lnTo>
                    <a:pt x="876" y="1175"/>
                  </a:lnTo>
                  <a:lnTo>
                    <a:pt x="873" y="1191"/>
                  </a:lnTo>
                  <a:close/>
                  <a:moveTo>
                    <a:pt x="3447" y="1157"/>
                  </a:moveTo>
                  <a:lnTo>
                    <a:pt x="3447" y="1157"/>
                  </a:lnTo>
                  <a:lnTo>
                    <a:pt x="3447" y="1168"/>
                  </a:lnTo>
                  <a:lnTo>
                    <a:pt x="3453" y="1181"/>
                  </a:lnTo>
                  <a:lnTo>
                    <a:pt x="3458" y="1191"/>
                  </a:lnTo>
                  <a:lnTo>
                    <a:pt x="3465" y="1204"/>
                  </a:lnTo>
                  <a:lnTo>
                    <a:pt x="3469" y="1219"/>
                  </a:lnTo>
                  <a:lnTo>
                    <a:pt x="3478" y="1233"/>
                  </a:lnTo>
                  <a:lnTo>
                    <a:pt x="3489" y="1248"/>
                  </a:lnTo>
                  <a:lnTo>
                    <a:pt x="3502" y="1264"/>
                  </a:lnTo>
                  <a:lnTo>
                    <a:pt x="3507" y="1250"/>
                  </a:lnTo>
                  <a:lnTo>
                    <a:pt x="3509" y="1237"/>
                  </a:lnTo>
                  <a:lnTo>
                    <a:pt x="3515" y="1226"/>
                  </a:lnTo>
                  <a:lnTo>
                    <a:pt x="3520" y="1217"/>
                  </a:lnTo>
                  <a:lnTo>
                    <a:pt x="3524" y="1206"/>
                  </a:lnTo>
                  <a:lnTo>
                    <a:pt x="3527" y="1195"/>
                  </a:lnTo>
                  <a:lnTo>
                    <a:pt x="3529" y="1184"/>
                  </a:lnTo>
                  <a:lnTo>
                    <a:pt x="3533" y="1173"/>
                  </a:lnTo>
                  <a:lnTo>
                    <a:pt x="3535" y="1162"/>
                  </a:lnTo>
                  <a:lnTo>
                    <a:pt x="3538" y="1153"/>
                  </a:lnTo>
                  <a:lnTo>
                    <a:pt x="3540" y="1153"/>
                  </a:lnTo>
                  <a:lnTo>
                    <a:pt x="3538" y="1128"/>
                  </a:lnTo>
                  <a:lnTo>
                    <a:pt x="3525" y="1133"/>
                  </a:lnTo>
                  <a:lnTo>
                    <a:pt x="3515" y="1139"/>
                  </a:lnTo>
                  <a:lnTo>
                    <a:pt x="3504" y="1142"/>
                  </a:lnTo>
                  <a:lnTo>
                    <a:pt x="3493" y="1146"/>
                  </a:lnTo>
                  <a:lnTo>
                    <a:pt x="3480" y="1148"/>
                  </a:lnTo>
                  <a:lnTo>
                    <a:pt x="3469" y="1150"/>
                  </a:lnTo>
                  <a:lnTo>
                    <a:pt x="3458" y="1151"/>
                  </a:lnTo>
                  <a:lnTo>
                    <a:pt x="3447" y="1157"/>
                  </a:lnTo>
                  <a:close/>
                  <a:moveTo>
                    <a:pt x="3227" y="1286"/>
                  </a:moveTo>
                  <a:lnTo>
                    <a:pt x="3227" y="1286"/>
                  </a:lnTo>
                  <a:lnTo>
                    <a:pt x="3229" y="1297"/>
                  </a:lnTo>
                  <a:lnTo>
                    <a:pt x="3238" y="1310"/>
                  </a:lnTo>
                  <a:lnTo>
                    <a:pt x="3247" y="1322"/>
                  </a:lnTo>
                  <a:lnTo>
                    <a:pt x="3258" y="1335"/>
                  </a:lnTo>
                  <a:lnTo>
                    <a:pt x="3267" y="1344"/>
                  </a:lnTo>
                  <a:lnTo>
                    <a:pt x="3278" y="1353"/>
                  </a:lnTo>
                  <a:lnTo>
                    <a:pt x="3291" y="1361"/>
                  </a:lnTo>
                  <a:lnTo>
                    <a:pt x="3305" y="1368"/>
                  </a:lnTo>
                  <a:lnTo>
                    <a:pt x="3320" y="1371"/>
                  </a:lnTo>
                  <a:lnTo>
                    <a:pt x="3335" y="1377"/>
                  </a:lnTo>
                  <a:lnTo>
                    <a:pt x="3349" y="1379"/>
                  </a:lnTo>
                  <a:lnTo>
                    <a:pt x="3365" y="1382"/>
                  </a:lnTo>
                  <a:lnTo>
                    <a:pt x="3369" y="1366"/>
                  </a:lnTo>
                  <a:lnTo>
                    <a:pt x="3367" y="1362"/>
                  </a:lnTo>
                  <a:lnTo>
                    <a:pt x="3365" y="1361"/>
                  </a:lnTo>
                  <a:lnTo>
                    <a:pt x="3364" y="1359"/>
                  </a:lnTo>
                  <a:lnTo>
                    <a:pt x="3369" y="1357"/>
                  </a:lnTo>
                  <a:lnTo>
                    <a:pt x="3362" y="1339"/>
                  </a:lnTo>
                  <a:lnTo>
                    <a:pt x="3360" y="1321"/>
                  </a:lnTo>
                  <a:lnTo>
                    <a:pt x="3358" y="1302"/>
                  </a:lnTo>
                  <a:lnTo>
                    <a:pt x="3358" y="1286"/>
                  </a:lnTo>
                  <a:lnTo>
                    <a:pt x="3355" y="1275"/>
                  </a:lnTo>
                  <a:lnTo>
                    <a:pt x="3353" y="1264"/>
                  </a:lnTo>
                  <a:lnTo>
                    <a:pt x="3353" y="1253"/>
                  </a:lnTo>
                  <a:lnTo>
                    <a:pt x="3353" y="1242"/>
                  </a:lnTo>
                  <a:lnTo>
                    <a:pt x="3351" y="1230"/>
                  </a:lnTo>
                  <a:lnTo>
                    <a:pt x="3351" y="1221"/>
                  </a:lnTo>
                  <a:lnTo>
                    <a:pt x="3347" y="1210"/>
                  </a:lnTo>
                  <a:lnTo>
                    <a:pt x="3344" y="1204"/>
                  </a:lnTo>
                  <a:lnTo>
                    <a:pt x="3331" y="1201"/>
                  </a:lnTo>
                  <a:lnTo>
                    <a:pt x="3318" y="1202"/>
                  </a:lnTo>
                  <a:lnTo>
                    <a:pt x="3305" y="1211"/>
                  </a:lnTo>
                  <a:lnTo>
                    <a:pt x="3295" y="1222"/>
                  </a:lnTo>
                  <a:lnTo>
                    <a:pt x="3284" y="1233"/>
                  </a:lnTo>
                  <a:lnTo>
                    <a:pt x="3273" y="1244"/>
                  </a:lnTo>
                  <a:lnTo>
                    <a:pt x="3260" y="1253"/>
                  </a:lnTo>
                  <a:lnTo>
                    <a:pt x="3247" y="1264"/>
                  </a:lnTo>
                  <a:lnTo>
                    <a:pt x="3236" y="1275"/>
                  </a:lnTo>
                  <a:lnTo>
                    <a:pt x="3227" y="1286"/>
                  </a:lnTo>
                  <a:close/>
                  <a:moveTo>
                    <a:pt x="44" y="751"/>
                  </a:moveTo>
                  <a:lnTo>
                    <a:pt x="49" y="740"/>
                  </a:lnTo>
                  <a:lnTo>
                    <a:pt x="60" y="737"/>
                  </a:lnTo>
                  <a:lnTo>
                    <a:pt x="73" y="733"/>
                  </a:lnTo>
                  <a:lnTo>
                    <a:pt x="87" y="735"/>
                  </a:lnTo>
                  <a:lnTo>
                    <a:pt x="131" y="708"/>
                  </a:lnTo>
                  <a:lnTo>
                    <a:pt x="178" y="684"/>
                  </a:lnTo>
                  <a:lnTo>
                    <a:pt x="227" y="660"/>
                  </a:lnTo>
                  <a:lnTo>
                    <a:pt x="276" y="642"/>
                  </a:lnTo>
                  <a:lnTo>
                    <a:pt x="326" y="622"/>
                  </a:lnTo>
                  <a:lnTo>
                    <a:pt x="375" y="608"/>
                  </a:lnTo>
                  <a:lnTo>
                    <a:pt x="426" y="593"/>
                  </a:lnTo>
                  <a:lnTo>
                    <a:pt x="480" y="582"/>
                  </a:lnTo>
                  <a:lnTo>
                    <a:pt x="491" y="577"/>
                  </a:lnTo>
                  <a:lnTo>
                    <a:pt x="506" y="575"/>
                  </a:lnTo>
                  <a:lnTo>
                    <a:pt x="518" y="571"/>
                  </a:lnTo>
                  <a:lnTo>
                    <a:pt x="533" y="571"/>
                  </a:lnTo>
                  <a:lnTo>
                    <a:pt x="546" y="569"/>
                  </a:lnTo>
                  <a:lnTo>
                    <a:pt x="560" y="568"/>
                  </a:lnTo>
                  <a:lnTo>
                    <a:pt x="573" y="566"/>
                  </a:lnTo>
                  <a:lnTo>
                    <a:pt x="587" y="566"/>
                  </a:lnTo>
                  <a:lnTo>
                    <a:pt x="569" y="584"/>
                  </a:lnTo>
                  <a:lnTo>
                    <a:pt x="553" y="604"/>
                  </a:lnTo>
                  <a:lnTo>
                    <a:pt x="538" y="626"/>
                  </a:lnTo>
                  <a:lnTo>
                    <a:pt x="526" y="648"/>
                  </a:lnTo>
                  <a:lnTo>
                    <a:pt x="509" y="668"/>
                  </a:lnTo>
                  <a:lnTo>
                    <a:pt x="495" y="690"/>
                  </a:lnTo>
                  <a:lnTo>
                    <a:pt x="478" y="710"/>
                  </a:lnTo>
                  <a:lnTo>
                    <a:pt x="464" y="731"/>
                  </a:lnTo>
                  <a:lnTo>
                    <a:pt x="456" y="746"/>
                  </a:lnTo>
                  <a:lnTo>
                    <a:pt x="451" y="760"/>
                  </a:lnTo>
                  <a:lnTo>
                    <a:pt x="440" y="775"/>
                  </a:lnTo>
                  <a:lnTo>
                    <a:pt x="431" y="790"/>
                  </a:lnTo>
                  <a:lnTo>
                    <a:pt x="416" y="800"/>
                  </a:lnTo>
                  <a:lnTo>
                    <a:pt x="404" y="811"/>
                  </a:lnTo>
                  <a:lnTo>
                    <a:pt x="389" y="820"/>
                  </a:lnTo>
                  <a:lnTo>
                    <a:pt x="376" y="828"/>
                  </a:lnTo>
                  <a:lnTo>
                    <a:pt x="376" y="839"/>
                  </a:lnTo>
                  <a:lnTo>
                    <a:pt x="386" y="848"/>
                  </a:lnTo>
                  <a:lnTo>
                    <a:pt x="391" y="846"/>
                  </a:lnTo>
                  <a:lnTo>
                    <a:pt x="395" y="842"/>
                  </a:lnTo>
                  <a:lnTo>
                    <a:pt x="396" y="837"/>
                  </a:lnTo>
                  <a:lnTo>
                    <a:pt x="402" y="837"/>
                  </a:lnTo>
                  <a:lnTo>
                    <a:pt x="433" y="822"/>
                  </a:lnTo>
                  <a:lnTo>
                    <a:pt x="458" y="802"/>
                  </a:lnTo>
                  <a:lnTo>
                    <a:pt x="475" y="777"/>
                  </a:lnTo>
                  <a:lnTo>
                    <a:pt x="489" y="751"/>
                  </a:lnTo>
                  <a:lnTo>
                    <a:pt x="500" y="722"/>
                  </a:lnTo>
                  <a:lnTo>
                    <a:pt x="513" y="695"/>
                  </a:lnTo>
                  <a:lnTo>
                    <a:pt x="531" y="666"/>
                  </a:lnTo>
                  <a:lnTo>
                    <a:pt x="555" y="644"/>
                  </a:lnTo>
                  <a:lnTo>
                    <a:pt x="586" y="600"/>
                  </a:lnTo>
                  <a:lnTo>
                    <a:pt x="624" y="564"/>
                  </a:lnTo>
                  <a:lnTo>
                    <a:pt x="664" y="529"/>
                  </a:lnTo>
                  <a:lnTo>
                    <a:pt x="709" y="502"/>
                  </a:lnTo>
                  <a:lnTo>
                    <a:pt x="755" y="479"/>
                  </a:lnTo>
                  <a:lnTo>
                    <a:pt x="806" y="464"/>
                  </a:lnTo>
                  <a:lnTo>
                    <a:pt x="856" y="459"/>
                  </a:lnTo>
                  <a:lnTo>
                    <a:pt x="913" y="466"/>
                  </a:lnTo>
                  <a:lnTo>
                    <a:pt x="924" y="468"/>
                  </a:lnTo>
                  <a:lnTo>
                    <a:pt x="936" y="471"/>
                  </a:lnTo>
                  <a:lnTo>
                    <a:pt x="947" y="477"/>
                  </a:lnTo>
                  <a:lnTo>
                    <a:pt x="960" y="482"/>
                  </a:lnTo>
                  <a:lnTo>
                    <a:pt x="971" y="486"/>
                  </a:lnTo>
                  <a:lnTo>
                    <a:pt x="984" y="491"/>
                  </a:lnTo>
                  <a:lnTo>
                    <a:pt x="996" y="497"/>
                  </a:lnTo>
                  <a:lnTo>
                    <a:pt x="1011" y="502"/>
                  </a:lnTo>
                  <a:lnTo>
                    <a:pt x="1038" y="519"/>
                  </a:lnTo>
                  <a:lnTo>
                    <a:pt x="1067" y="539"/>
                  </a:lnTo>
                  <a:lnTo>
                    <a:pt x="1093" y="560"/>
                  </a:lnTo>
                  <a:lnTo>
                    <a:pt x="1118" y="582"/>
                  </a:lnTo>
                  <a:lnTo>
                    <a:pt x="1144" y="602"/>
                  </a:lnTo>
                  <a:lnTo>
                    <a:pt x="1169" y="624"/>
                  </a:lnTo>
                  <a:lnTo>
                    <a:pt x="1196" y="644"/>
                  </a:lnTo>
                  <a:lnTo>
                    <a:pt x="1227" y="666"/>
                  </a:lnTo>
                  <a:lnTo>
                    <a:pt x="1296" y="693"/>
                  </a:lnTo>
                  <a:lnTo>
                    <a:pt x="1367" y="720"/>
                  </a:lnTo>
                  <a:lnTo>
                    <a:pt x="1440" y="742"/>
                  </a:lnTo>
                  <a:lnTo>
                    <a:pt x="1515" y="764"/>
                  </a:lnTo>
                  <a:lnTo>
                    <a:pt x="1589" y="779"/>
                  </a:lnTo>
                  <a:lnTo>
                    <a:pt x="1667" y="793"/>
                  </a:lnTo>
                  <a:lnTo>
                    <a:pt x="1744" y="804"/>
                  </a:lnTo>
                  <a:lnTo>
                    <a:pt x="1825" y="813"/>
                  </a:lnTo>
                  <a:lnTo>
                    <a:pt x="1836" y="813"/>
                  </a:lnTo>
                  <a:lnTo>
                    <a:pt x="1847" y="815"/>
                  </a:lnTo>
                  <a:lnTo>
                    <a:pt x="1856" y="817"/>
                  </a:lnTo>
                  <a:lnTo>
                    <a:pt x="1867" y="820"/>
                  </a:lnTo>
                  <a:lnTo>
                    <a:pt x="1876" y="822"/>
                  </a:lnTo>
                  <a:lnTo>
                    <a:pt x="1887" y="824"/>
                  </a:lnTo>
                  <a:lnTo>
                    <a:pt x="1898" y="826"/>
                  </a:lnTo>
                  <a:lnTo>
                    <a:pt x="1911" y="828"/>
                  </a:lnTo>
                  <a:lnTo>
                    <a:pt x="1927" y="831"/>
                  </a:lnTo>
                  <a:lnTo>
                    <a:pt x="1942" y="837"/>
                  </a:lnTo>
                  <a:lnTo>
                    <a:pt x="1955" y="842"/>
                  </a:lnTo>
                  <a:lnTo>
                    <a:pt x="1971" y="855"/>
                  </a:lnTo>
                  <a:lnTo>
                    <a:pt x="1989" y="860"/>
                  </a:lnTo>
                  <a:lnTo>
                    <a:pt x="2009" y="871"/>
                  </a:lnTo>
                  <a:lnTo>
                    <a:pt x="2025" y="884"/>
                  </a:lnTo>
                  <a:lnTo>
                    <a:pt x="2044" y="900"/>
                  </a:lnTo>
                  <a:lnTo>
                    <a:pt x="2058" y="917"/>
                  </a:lnTo>
                  <a:lnTo>
                    <a:pt x="2073" y="935"/>
                  </a:lnTo>
                  <a:lnTo>
                    <a:pt x="2084" y="953"/>
                  </a:lnTo>
                  <a:lnTo>
                    <a:pt x="2096" y="973"/>
                  </a:lnTo>
                  <a:lnTo>
                    <a:pt x="2096" y="982"/>
                  </a:lnTo>
                  <a:lnTo>
                    <a:pt x="2098" y="993"/>
                  </a:lnTo>
                  <a:lnTo>
                    <a:pt x="2098" y="1004"/>
                  </a:lnTo>
                  <a:lnTo>
                    <a:pt x="2098" y="1015"/>
                  </a:lnTo>
                  <a:lnTo>
                    <a:pt x="2096" y="1024"/>
                  </a:lnTo>
                  <a:lnTo>
                    <a:pt x="2093" y="1035"/>
                  </a:lnTo>
                  <a:lnTo>
                    <a:pt x="2087" y="1044"/>
                  </a:lnTo>
                  <a:lnTo>
                    <a:pt x="2082" y="1053"/>
                  </a:lnTo>
                  <a:lnTo>
                    <a:pt x="2069" y="1062"/>
                  </a:lnTo>
                  <a:lnTo>
                    <a:pt x="2056" y="1070"/>
                  </a:lnTo>
                  <a:lnTo>
                    <a:pt x="2040" y="1075"/>
                  </a:lnTo>
                  <a:lnTo>
                    <a:pt x="2025" y="1081"/>
                  </a:lnTo>
                  <a:lnTo>
                    <a:pt x="1985" y="1088"/>
                  </a:lnTo>
                  <a:lnTo>
                    <a:pt x="1945" y="1095"/>
                  </a:lnTo>
                  <a:lnTo>
                    <a:pt x="1905" y="1101"/>
                  </a:lnTo>
                  <a:lnTo>
                    <a:pt x="1867" y="1106"/>
                  </a:lnTo>
                  <a:lnTo>
                    <a:pt x="1825" y="1110"/>
                  </a:lnTo>
                  <a:lnTo>
                    <a:pt x="1785" y="1115"/>
                  </a:lnTo>
                  <a:lnTo>
                    <a:pt x="1744" y="1119"/>
                  </a:lnTo>
                  <a:lnTo>
                    <a:pt x="1705" y="1124"/>
                  </a:lnTo>
                  <a:lnTo>
                    <a:pt x="1667" y="1124"/>
                  </a:lnTo>
                  <a:lnTo>
                    <a:pt x="1629" y="1124"/>
                  </a:lnTo>
                  <a:lnTo>
                    <a:pt x="1591" y="1124"/>
                  </a:lnTo>
                  <a:lnTo>
                    <a:pt x="1555" y="1126"/>
                  </a:lnTo>
                  <a:lnTo>
                    <a:pt x="1516" y="1124"/>
                  </a:lnTo>
                  <a:lnTo>
                    <a:pt x="1478" y="1124"/>
                  </a:lnTo>
                  <a:lnTo>
                    <a:pt x="1442" y="1124"/>
                  </a:lnTo>
                  <a:lnTo>
                    <a:pt x="1407" y="1124"/>
                  </a:lnTo>
                  <a:lnTo>
                    <a:pt x="1387" y="1122"/>
                  </a:lnTo>
                  <a:lnTo>
                    <a:pt x="1369" y="1121"/>
                  </a:lnTo>
                  <a:lnTo>
                    <a:pt x="1349" y="1121"/>
                  </a:lnTo>
                  <a:lnTo>
                    <a:pt x="1331" y="1121"/>
                  </a:lnTo>
                  <a:lnTo>
                    <a:pt x="1311" y="1119"/>
                  </a:lnTo>
                  <a:lnTo>
                    <a:pt x="1293" y="1119"/>
                  </a:lnTo>
                  <a:lnTo>
                    <a:pt x="1273" y="1119"/>
                  </a:lnTo>
                  <a:lnTo>
                    <a:pt x="1255" y="1119"/>
                  </a:lnTo>
                  <a:lnTo>
                    <a:pt x="1256" y="1093"/>
                  </a:lnTo>
                  <a:lnTo>
                    <a:pt x="1256" y="1068"/>
                  </a:lnTo>
                  <a:lnTo>
                    <a:pt x="1255" y="1040"/>
                  </a:lnTo>
                  <a:lnTo>
                    <a:pt x="1255" y="1015"/>
                  </a:lnTo>
                  <a:lnTo>
                    <a:pt x="1249" y="988"/>
                  </a:lnTo>
                  <a:lnTo>
                    <a:pt x="1246" y="962"/>
                  </a:lnTo>
                  <a:lnTo>
                    <a:pt x="1240" y="935"/>
                  </a:lnTo>
                  <a:lnTo>
                    <a:pt x="1236" y="911"/>
                  </a:lnTo>
                  <a:lnTo>
                    <a:pt x="1227" y="893"/>
                  </a:lnTo>
                  <a:lnTo>
                    <a:pt x="1222" y="877"/>
                  </a:lnTo>
                  <a:lnTo>
                    <a:pt x="1215" y="859"/>
                  </a:lnTo>
                  <a:lnTo>
                    <a:pt x="1209" y="842"/>
                  </a:lnTo>
                  <a:lnTo>
                    <a:pt x="1202" y="826"/>
                  </a:lnTo>
                  <a:lnTo>
                    <a:pt x="1196" y="810"/>
                  </a:lnTo>
                  <a:lnTo>
                    <a:pt x="1187" y="793"/>
                  </a:lnTo>
                  <a:lnTo>
                    <a:pt x="1178" y="780"/>
                  </a:lnTo>
                  <a:lnTo>
                    <a:pt x="1166" y="759"/>
                  </a:lnTo>
                  <a:lnTo>
                    <a:pt x="1153" y="739"/>
                  </a:lnTo>
                  <a:lnTo>
                    <a:pt x="1138" y="719"/>
                  </a:lnTo>
                  <a:lnTo>
                    <a:pt x="1124" y="702"/>
                  </a:lnTo>
                  <a:lnTo>
                    <a:pt x="1106" y="686"/>
                  </a:lnTo>
                  <a:lnTo>
                    <a:pt x="1089" y="669"/>
                  </a:lnTo>
                  <a:lnTo>
                    <a:pt x="1071" y="655"/>
                  </a:lnTo>
                  <a:lnTo>
                    <a:pt x="1055" y="642"/>
                  </a:lnTo>
                  <a:lnTo>
                    <a:pt x="1042" y="635"/>
                  </a:lnTo>
                  <a:lnTo>
                    <a:pt x="1029" y="628"/>
                  </a:lnTo>
                  <a:lnTo>
                    <a:pt x="1016" y="619"/>
                  </a:lnTo>
                  <a:lnTo>
                    <a:pt x="1006" y="613"/>
                  </a:lnTo>
                  <a:lnTo>
                    <a:pt x="969" y="599"/>
                  </a:lnTo>
                  <a:lnTo>
                    <a:pt x="933" y="589"/>
                  </a:lnTo>
                  <a:lnTo>
                    <a:pt x="895" y="582"/>
                  </a:lnTo>
                  <a:lnTo>
                    <a:pt x="856" y="582"/>
                  </a:lnTo>
                  <a:lnTo>
                    <a:pt x="818" y="582"/>
                  </a:lnTo>
                  <a:lnTo>
                    <a:pt x="780" y="589"/>
                  </a:lnTo>
                  <a:lnTo>
                    <a:pt x="744" y="600"/>
                  </a:lnTo>
                  <a:lnTo>
                    <a:pt x="711" y="619"/>
                  </a:lnTo>
                  <a:lnTo>
                    <a:pt x="700" y="624"/>
                  </a:lnTo>
                  <a:lnTo>
                    <a:pt x="691" y="635"/>
                  </a:lnTo>
                  <a:lnTo>
                    <a:pt x="682" y="644"/>
                  </a:lnTo>
                  <a:lnTo>
                    <a:pt x="673" y="655"/>
                  </a:lnTo>
                  <a:lnTo>
                    <a:pt x="662" y="664"/>
                  </a:lnTo>
                  <a:lnTo>
                    <a:pt x="653" y="675"/>
                  </a:lnTo>
                  <a:lnTo>
                    <a:pt x="644" y="682"/>
                  </a:lnTo>
                  <a:lnTo>
                    <a:pt x="635" y="691"/>
                  </a:lnTo>
                  <a:lnTo>
                    <a:pt x="616" y="717"/>
                  </a:lnTo>
                  <a:lnTo>
                    <a:pt x="600" y="744"/>
                  </a:lnTo>
                  <a:lnTo>
                    <a:pt x="582" y="771"/>
                  </a:lnTo>
                  <a:lnTo>
                    <a:pt x="567" y="799"/>
                  </a:lnTo>
                  <a:lnTo>
                    <a:pt x="551" y="826"/>
                  </a:lnTo>
                  <a:lnTo>
                    <a:pt x="536" y="855"/>
                  </a:lnTo>
                  <a:lnTo>
                    <a:pt x="526" y="884"/>
                  </a:lnTo>
                  <a:lnTo>
                    <a:pt x="518" y="917"/>
                  </a:lnTo>
                  <a:lnTo>
                    <a:pt x="513" y="930"/>
                  </a:lnTo>
                  <a:lnTo>
                    <a:pt x="507" y="944"/>
                  </a:lnTo>
                  <a:lnTo>
                    <a:pt x="498" y="957"/>
                  </a:lnTo>
                  <a:lnTo>
                    <a:pt x="491" y="970"/>
                  </a:lnTo>
                  <a:lnTo>
                    <a:pt x="478" y="980"/>
                  </a:lnTo>
                  <a:lnTo>
                    <a:pt x="466" y="991"/>
                  </a:lnTo>
                  <a:lnTo>
                    <a:pt x="453" y="1002"/>
                  </a:lnTo>
                  <a:lnTo>
                    <a:pt x="442" y="1015"/>
                  </a:lnTo>
                  <a:lnTo>
                    <a:pt x="407" y="1028"/>
                  </a:lnTo>
                  <a:lnTo>
                    <a:pt x="375" y="1035"/>
                  </a:lnTo>
                  <a:lnTo>
                    <a:pt x="340" y="1037"/>
                  </a:lnTo>
                  <a:lnTo>
                    <a:pt x="306" y="1037"/>
                  </a:lnTo>
                  <a:lnTo>
                    <a:pt x="269" y="1033"/>
                  </a:lnTo>
                  <a:lnTo>
                    <a:pt x="233" y="1030"/>
                  </a:lnTo>
                  <a:lnTo>
                    <a:pt x="196" y="1028"/>
                  </a:lnTo>
                  <a:lnTo>
                    <a:pt x="160" y="1030"/>
                  </a:lnTo>
                  <a:lnTo>
                    <a:pt x="151" y="1026"/>
                  </a:lnTo>
                  <a:lnTo>
                    <a:pt x="144" y="1024"/>
                  </a:lnTo>
                  <a:lnTo>
                    <a:pt x="136" y="1022"/>
                  </a:lnTo>
                  <a:lnTo>
                    <a:pt x="136" y="1015"/>
                  </a:lnTo>
                  <a:lnTo>
                    <a:pt x="120" y="1004"/>
                  </a:lnTo>
                  <a:lnTo>
                    <a:pt x="109" y="991"/>
                  </a:lnTo>
                  <a:lnTo>
                    <a:pt x="98" y="977"/>
                  </a:lnTo>
                  <a:lnTo>
                    <a:pt x="91" y="962"/>
                  </a:lnTo>
                  <a:lnTo>
                    <a:pt x="82" y="946"/>
                  </a:lnTo>
                  <a:lnTo>
                    <a:pt x="75" y="930"/>
                  </a:lnTo>
                  <a:lnTo>
                    <a:pt x="66" y="913"/>
                  </a:lnTo>
                  <a:lnTo>
                    <a:pt x="58" y="900"/>
                  </a:lnTo>
                  <a:lnTo>
                    <a:pt x="47" y="888"/>
                  </a:lnTo>
                  <a:lnTo>
                    <a:pt x="38" y="877"/>
                  </a:lnTo>
                  <a:lnTo>
                    <a:pt x="27" y="866"/>
                  </a:lnTo>
                  <a:lnTo>
                    <a:pt x="18" y="855"/>
                  </a:lnTo>
                  <a:lnTo>
                    <a:pt x="7" y="840"/>
                  </a:lnTo>
                  <a:lnTo>
                    <a:pt x="4" y="828"/>
                  </a:lnTo>
                  <a:lnTo>
                    <a:pt x="0" y="813"/>
                  </a:lnTo>
                  <a:lnTo>
                    <a:pt x="2" y="799"/>
                  </a:lnTo>
                  <a:lnTo>
                    <a:pt x="13" y="786"/>
                  </a:lnTo>
                  <a:lnTo>
                    <a:pt x="26" y="775"/>
                  </a:lnTo>
                  <a:lnTo>
                    <a:pt x="36" y="762"/>
                  </a:lnTo>
                  <a:lnTo>
                    <a:pt x="44" y="751"/>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0" name="Google Shape;2810;p170"/>
            <p:cNvSpPr/>
            <p:nvPr/>
          </p:nvSpPr>
          <p:spPr>
            <a:xfrm>
              <a:off x="3197" y="2812"/>
              <a:ext cx="1" cy="7"/>
            </a:xfrm>
            <a:custGeom>
              <a:rect b="b" l="l" r="r" t="t"/>
              <a:pathLst>
                <a:path extrusionOk="0" h="15" w="2">
                  <a:moveTo>
                    <a:pt x="0" y="0"/>
                  </a:moveTo>
                  <a:lnTo>
                    <a:pt x="2" y="6"/>
                  </a:lnTo>
                  <a:lnTo>
                    <a:pt x="2" y="15"/>
                  </a:lnTo>
                  <a:lnTo>
                    <a:pt x="0" y="9"/>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1" name="Google Shape;2811;p170"/>
            <p:cNvSpPr/>
            <p:nvPr/>
          </p:nvSpPr>
          <p:spPr>
            <a:xfrm>
              <a:off x="3284" y="2925"/>
              <a:ext cx="139" cy="44"/>
            </a:xfrm>
            <a:custGeom>
              <a:rect b="b" l="l" r="r" t="t"/>
              <a:pathLst>
                <a:path extrusionOk="0" h="89" w="278">
                  <a:moveTo>
                    <a:pt x="234" y="0"/>
                  </a:moveTo>
                  <a:lnTo>
                    <a:pt x="241" y="0"/>
                  </a:lnTo>
                  <a:lnTo>
                    <a:pt x="250" y="1"/>
                  </a:lnTo>
                  <a:lnTo>
                    <a:pt x="254" y="5"/>
                  </a:lnTo>
                  <a:lnTo>
                    <a:pt x="258" y="16"/>
                  </a:lnTo>
                  <a:lnTo>
                    <a:pt x="256" y="32"/>
                  </a:lnTo>
                  <a:lnTo>
                    <a:pt x="261" y="52"/>
                  </a:lnTo>
                  <a:lnTo>
                    <a:pt x="267" y="69"/>
                  </a:lnTo>
                  <a:lnTo>
                    <a:pt x="278" y="89"/>
                  </a:lnTo>
                  <a:lnTo>
                    <a:pt x="240" y="83"/>
                  </a:lnTo>
                  <a:lnTo>
                    <a:pt x="205" y="78"/>
                  </a:lnTo>
                  <a:lnTo>
                    <a:pt x="169" y="69"/>
                  </a:lnTo>
                  <a:lnTo>
                    <a:pt x="136" y="60"/>
                  </a:lnTo>
                  <a:lnTo>
                    <a:pt x="101" y="49"/>
                  </a:lnTo>
                  <a:lnTo>
                    <a:pt x="67" y="38"/>
                  </a:lnTo>
                  <a:lnTo>
                    <a:pt x="32" y="27"/>
                  </a:lnTo>
                  <a:lnTo>
                    <a:pt x="0" y="16"/>
                  </a:lnTo>
                  <a:lnTo>
                    <a:pt x="27" y="18"/>
                  </a:lnTo>
                  <a:lnTo>
                    <a:pt x="54" y="20"/>
                  </a:lnTo>
                  <a:lnTo>
                    <a:pt x="83" y="20"/>
                  </a:lnTo>
                  <a:lnTo>
                    <a:pt x="114" y="20"/>
                  </a:lnTo>
                  <a:lnTo>
                    <a:pt x="143" y="16"/>
                  </a:lnTo>
                  <a:lnTo>
                    <a:pt x="174" y="12"/>
                  </a:lnTo>
                  <a:lnTo>
                    <a:pt x="203" y="7"/>
                  </a:lnTo>
                  <a:lnTo>
                    <a:pt x="234" y="0"/>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2" name="Google Shape;2812;p170"/>
            <p:cNvSpPr/>
            <p:nvPr/>
          </p:nvSpPr>
          <p:spPr>
            <a:xfrm>
              <a:off x="3421" y="2895"/>
              <a:ext cx="31" cy="83"/>
            </a:xfrm>
            <a:custGeom>
              <a:rect b="b" l="l" r="r" t="t"/>
              <a:pathLst>
                <a:path extrusionOk="0" h="167" w="64">
                  <a:moveTo>
                    <a:pt x="38" y="0"/>
                  </a:moveTo>
                  <a:lnTo>
                    <a:pt x="48" y="3"/>
                  </a:lnTo>
                  <a:lnTo>
                    <a:pt x="44" y="21"/>
                  </a:lnTo>
                  <a:lnTo>
                    <a:pt x="42" y="43"/>
                  </a:lnTo>
                  <a:lnTo>
                    <a:pt x="42" y="61"/>
                  </a:lnTo>
                  <a:lnTo>
                    <a:pt x="44" y="83"/>
                  </a:lnTo>
                  <a:lnTo>
                    <a:pt x="44" y="102"/>
                  </a:lnTo>
                  <a:lnTo>
                    <a:pt x="49" y="123"/>
                  </a:lnTo>
                  <a:lnTo>
                    <a:pt x="55" y="142"/>
                  </a:lnTo>
                  <a:lnTo>
                    <a:pt x="64" y="163"/>
                  </a:lnTo>
                  <a:lnTo>
                    <a:pt x="51" y="167"/>
                  </a:lnTo>
                  <a:lnTo>
                    <a:pt x="38" y="163"/>
                  </a:lnTo>
                  <a:lnTo>
                    <a:pt x="31" y="152"/>
                  </a:lnTo>
                  <a:lnTo>
                    <a:pt x="24" y="142"/>
                  </a:lnTo>
                  <a:lnTo>
                    <a:pt x="18" y="131"/>
                  </a:lnTo>
                  <a:lnTo>
                    <a:pt x="15" y="120"/>
                  </a:lnTo>
                  <a:lnTo>
                    <a:pt x="9" y="107"/>
                  </a:lnTo>
                  <a:lnTo>
                    <a:pt x="6" y="94"/>
                  </a:lnTo>
                  <a:lnTo>
                    <a:pt x="2" y="83"/>
                  </a:lnTo>
                  <a:lnTo>
                    <a:pt x="2" y="72"/>
                  </a:lnTo>
                  <a:lnTo>
                    <a:pt x="0" y="60"/>
                  </a:lnTo>
                  <a:lnTo>
                    <a:pt x="2" y="49"/>
                  </a:lnTo>
                  <a:lnTo>
                    <a:pt x="8" y="40"/>
                  </a:lnTo>
                  <a:lnTo>
                    <a:pt x="13" y="32"/>
                  </a:lnTo>
                  <a:lnTo>
                    <a:pt x="26" y="16"/>
                  </a:lnTo>
                  <a:lnTo>
                    <a:pt x="3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3" name="Google Shape;2813;p170"/>
            <p:cNvSpPr/>
            <p:nvPr/>
          </p:nvSpPr>
          <p:spPr>
            <a:xfrm>
              <a:off x="3458" y="2718"/>
              <a:ext cx="308" cy="429"/>
            </a:xfrm>
            <a:custGeom>
              <a:rect b="b" l="l" r="r" t="t"/>
              <a:pathLst>
                <a:path extrusionOk="0" h="858" w="616">
                  <a:moveTo>
                    <a:pt x="82" y="131"/>
                  </a:moveTo>
                  <a:lnTo>
                    <a:pt x="100" y="106"/>
                  </a:lnTo>
                  <a:lnTo>
                    <a:pt x="122" y="82"/>
                  </a:lnTo>
                  <a:lnTo>
                    <a:pt x="143" y="60"/>
                  </a:lnTo>
                  <a:lnTo>
                    <a:pt x="169" y="40"/>
                  </a:lnTo>
                  <a:lnTo>
                    <a:pt x="193" y="22"/>
                  </a:lnTo>
                  <a:lnTo>
                    <a:pt x="222" y="11"/>
                  </a:lnTo>
                  <a:lnTo>
                    <a:pt x="251" y="2"/>
                  </a:lnTo>
                  <a:lnTo>
                    <a:pt x="285" y="0"/>
                  </a:lnTo>
                  <a:lnTo>
                    <a:pt x="314" y="0"/>
                  </a:lnTo>
                  <a:lnTo>
                    <a:pt x="345" y="5"/>
                  </a:lnTo>
                  <a:lnTo>
                    <a:pt x="374" y="13"/>
                  </a:lnTo>
                  <a:lnTo>
                    <a:pt x="403" y="25"/>
                  </a:lnTo>
                  <a:lnTo>
                    <a:pt x="429" y="40"/>
                  </a:lnTo>
                  <a:lnTo>
                    <a:pt x="454" y="58"/>
                  </a:lnTo>
                  <a:lnTo>
                    <a:pt x="476" y="80"/>
                  </a:lnTo>
                  <a:lnTo>
                    <a:pt x="498" y="109"/>
                  </a:lnTo>
                  <a:lnTo>
                    <a:pt x="511" y="129"/>
                  </a:lnTo>
                  <a:lnTo>
                    <a:pt x="527" y="151"/>
                  </a:lnTo>
                  <a:lnTo>
                    <a:pt x="542" y="171"/>
                  </a:lnTo>
                  <a:lnTo>
                    <a:pt x="556" y="191"/>
                  </a:lnTo>
                  <a:lnTo>
                    <a:pt x="569" y="211"/>
                  </a:lnTo>
                  <a:lnTo>
                    <a:pt x="582" y="233"/>
                  </a:lnTo>
                  <a:lnTo>
                    <a:pt x="593" y="255"/>
                  </a:lnTo>
                  <a:lnTo>
                    <a:pt x="602" y="282"/>
                  </a:lnTo>
                  <a:lnTo>
                    <a:pt x="603" y="304"/>
                  </a:lnTo>
                  <a:lnTo>
                    <a:pt x="605" y="327"/>
                  </a:lnTo>
                  <a:lnTo>
                    <a:pt x="607" y="351"/>
                  </a:lnTo>
                  <a:lnTo>
                    <a:pt x="611" y="376"/>
                  </a:lnTo>
                  <a:lnTo>
                    <a:pt x="611" y="400"/>
                  </a:lnTo>
                  <a:lnTo>
                    <a:pt x="613" y="426"/>
                  </a:lnTo>
                  <a:lnTo>
                    <a:pt x="614" y="451"/>
                  </a:lnTo>
                  <a:lnTo>
                    <a:pt x="616" y="477"/>
                  </a:lnTo>
                  <a:lnTo>
                    <a:pt x="609" y="491"/>
                  </a:lnTo>
                  <a:lnTo>
                    <a:pt x="609" y="511"/>
                  </a:lnTo>
                  <a:lnTo>
                    <a:pt x="607" y="529"/>
                  </a:lnTo>
                  <a:lnTo>
                    <a:pt x="607" y="547"/>
                  </a:lnTo>
                  <a:lnTo>
                    <a:pt x="600" y="573"/>
                  </a:lnTo>
                  <a:lnTo>
                    <a:pt x="593" y="600"/>
                  </a:lnTo>
                  <a:lnTo>
                    <a:pt x="585" y="626"/>
                  </a:lnTo>
                  <a:lnTo>
                    <a:pt x="578" y="651"/>
                  </a:lnTo>
                  <a:lnTo>
                    <a:pt x="569" y="675"/>
                  </a:lnTo>
                  <a:lnTo>
                    <a:pt x="560" y="700"/>
                  </a:lnTo>
                  <a:lnTo>
                    <a:pt x="549" y="726"/>
                  </a:lnTo>
                  <a:lnTo>
                    <a:pt x="538" y="751"/>
                  </a:lnTo>
                  <a:lnTo>
                    <a:pt x="525" y="767"/>
                  </a:lnTo>
                  <a:lnTo>
                    <a:pt x="514" y="784"/>
                  </a:lnTo>
                  <a:lnTo>
                    <a:pt x="500" y="797"/>
                  </a:lnTo>
                  <a:lnTo>
                    <a:pt x="485" y="809"/>
                  </a:lnTo>
                  <a:lnTo>
                    <a:pt x="467" y="818"/>
                  </a:lnTo>
                  <a:lnTo>
                    <a:pt x="451" y="829"/>
                  </a:lnTo>
                  <a:lnTo>
                    <a:pt x="434" y="838"/>
                  </a:lnTo>
                  <a:lnTo>
                    <a:pt x="420" y="849"/>
                  </a:lnTo>
                  <a:lnTo>
                    <a:pt x="407" y="851"/>
                  </a:lnTo>
                  <a:lnTo>
                    <a:pt x="394" y="853"/>
                  </a:lnTo>
                  <a:lnTo>
                    <a:pt x="382" y="853"/>
                  </a:lnTo>
                  <a:lnTo>
                    <a:pt x="376" y="858"/>
                  </a:lnTo>
                  <a:lnTo>
                    <a:pt x="351" y="855"/>
                  </a:lnTo>
                  <a:lnTo>
                    <a:pt x="325" y="853"/>
                  </a:lnTo>
                  <a:lnTo>
                    <a:pt x="300" y="849"/>
                  </a:lnTo>
                  <a:lnTo>
                    <a:pt x="274" y="846"/>
                  </a:lnTo>
                  <a:lnTo>
                    <a:pt x="249" y="838"/>
                  </a:lnTo>
                  <a:lnTo>
                    <a:pt x="227" y="828"/>
                  </a:lnTo>
                  <a:lnTo>
                    <a:pt x="203" y="815"/>
                  </a:lnTo>
                  <a:lnTo>
                    <a:pt x="185" y="800"/>
                  </a:lnTo>
                  <a:lnTo>
                    <a:pt x="167" y="787"/>
                  </a:lnTo>
                  <a:lnTo>
                    <a:pt x="153" y="777"/>
                  </a:lnTo>
                  <a:lnTo>
                    <a:pt x="138" y="762"/>
                  </a:lnTo>
                  <a:lnTo>
                    <a:pt x="127" y="749"/>
                  </a:lnTo>
                  <a:lnTo>
                    <a:pt x="116" y="733"/>
                  </a:lnTo>
                  <a:lnTo>
                    <a:pt x="105" y="717"/>
                  </a:lnTo>
                  <a:lnTo>
                    <a:pt x="96" y="700"/>
                  </a:lnTo>
                  <a:lnTo>
                    <a:pt x="87" y="686"/>
                  </a:lnTo>
                  <a:lnTo>
                    <a:pt x="71" y="662"/>
                  </a:lnTo>
                  <a:lnTo>
                    <a:pt x="58" y="640"/>
                  </a:lnTo>
                  <a:lnTo>
                    <a:pt x="47" y="617"/>
                  </a:lnTo>
                  <a:lnTo>
                    <a:pt x="38" y="593"/>
                  </a:lnTo>
                  <a:lnTo>
                    <a:pt x="29" y="567"/>
                  </a:lnTo>
                  <a:lnTo>
                    <a:pt x="22" y="544"/>
                  </a:lnTo>
                  <a:lnTo>
                    <a:pt x="14" y="518"/>
                  </a:lnTo>
                  <a:lnTo>
                    <a:pt x="9" y="497"/>
                  </a:lnTo>
                  <a:lnTo>
                    <a:pt x="3" y="464"/>
                  </a:lnTo>
                  <a:lnTo>
                    <a:pt x="2" y="431"/>
                  </a:lnTo>
                  <a:lnTo>
                    <a:pt x="0" y="398"/>
                  </a:lnTo>
                  <a:lnTo>
                    <a:pt x="2" y="366"/>
                  </a:lnTo>
                  <a:lnTo>
                    <a:pt x="2" y="333"/>
                  </a:lnTo>
                  <a:lnTo>
                    <a:pt x="5" y="300"/>
                  </a:lnTo>
                  <a:lnTo>
                    <a:pt x="11" y="267"/>
                  </a:lnTo>
                  <a:lnTo>
                    <a:pt x="22" y="236"/>
                  </a:lnTo>
                  <a:lnTo>
                    <a:pt x="25" y="220"/>
                  </a:lnTo>
                  <a:lnTo>
                    <a:pt x="31" y="207"/>
                  </a:lnTo>
                  <a:lnTo>
                    <a:pt x="38" y="193"/>
                  </a:lnTo>
                  <a:lnTo>
                    <a:pt x="47" y="182"/>
                  </a:lnTo>
                  <a:lnTo>
                    <a:pt x="54" y="169"/>
                  </a:lnTo>
                  <a:lnTo>
                    <a:pt x="63" y="156"/>
                  </a:lnTo>
                  <a:lnTo>
                    <a:pt x="73" y="144"/>
                  </a:lnTo>
                  <a:lnTo>
                    <a:pt x="82" y="131"/>
                  </a:lnTo>
                  <a:close/>
                </a:path>
              </a:pathLst>
            </a:custGeom>
            <a:solidFill>
              <a:srgbClr val="5C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4" name="Google Shape;2814;p170"/>
            <p:cNvSpPr/>
            <p:nvPr/>
          </p:nvSpPr>
          <p:spPr>
            <a:xfrm>
              <a:off x="3487" y="2752"/>
              <a:ext cx="229" cy="338"/>
            </a:xfrm>
            <a:custGeom>
              <a:rect b="b" l="l" r="r" t="t"/>
              <a:pathLst>
                <a:path extrusionOk="0" h="677" w="458">
                  <a:moveTo>
                    <a:pt x="85" y="51"/>
                  </a:moveTo>
                  <a:lnTo>
                    <a:pt x="100" y="38"/>
                  </a:lnTo>
                  <a:lnTo>
                    <a:pt x="118" y="31"/>
                  </a:lnTo>
                  <a:lnTo>
                    <a:pt x="136" y="24"/>
                  </a:lnTo>
                  <a:lnTo>
                    <a:pt x="155" y="17"/>
                  </a:lnTo>
                  <a:lnTo>
                    <a:pt x="153" y="9"/>
                  </a:lnTo>
                  <a:lnTo>
                    <a:pt x="160" y="7"/>
                  </a:lnTo>
                  <a:lnTo>
                    <a:pt x="167" y="7"/>
                  </a:lnTo>
                  <a:lnTo>
                    <a:pt x="175" y="6"/>
                  </a:lnTo>
                  <a:lnTo>
                    <a:pt x="202" y="0"/>
                  </a:lnTo>
                  <a:lnTo>
                    <a:pt x="229" y="0"/>
                  </a:lnTo>
                  <a:lnTo>
                    <a:pt x="255" y="6"/>
                  </a:lnTo>
                  <a:lnTo>
                    <a:pt x="282" y="17"/>
                  </a:lnTo>
                  <a:lnTo>
                    <a:pt x="305" y="27"/>
                  </a:lnTo>
                  <a:lnTo>
                    <a:pt x="329" y="46"/>
                  </a:lnTo>
                  <a:lnTo>
                    <a:pt x="349" y="64"/>
                  </a:lnTo>
                  <a:lnTo>
                    <a:pt x="369" y="87"/>
                  </a:lnTo>
                  <a:lnTo>
                    <a:pt x="380" y="102"/>
                  </a:lnTo>
                  <a:lnTo>
                    <a:pt x="393" y="117"/>
                  </a:lnTo>
                  <a:lnTo>
                    <a:pt x="402" y="133"/>
                  </a:lnTo>
                  <a:lnTo>
                    <a:pt x="411" y="151"/>
                  </a:lnTo>
                  <a:lnTo>
                    <a:pt x="416" y="167"/>
                  </a:lnTo>
                  <a:lnTo>
                    <a:pt x="424" y="186"/>
                  </a:lnTo>
                  <a:lnTo>
                    <a:pt x="431" y="204"/>
                  </a:lnTo>
                  <a:lnTo>
                    <a:pt x="438" y="226"/>
                  </a:lnTo>
                  <a:lnTo>
                    <a:pt x="445" y="264"/>
                  </a:lnTo>
                  <a:lnTo>
                    <a:pt x="453" y="302"/>
                  </a:lnTo>
                  <a:lnTo>
                    <a:pt x="456" y="342"/>
                  </a:lnTo>
                  <a:lnTo>
                    <a:pt x="458" y="382"/>
                  </a:lnTo>
                  <a:lnTo>
                    <a:pt x="456" y="420"/>
                  </a:lnTo>
                  <a:lnTo>
                    <a:pt x="453" y="460"/>
                  </a:lnTo>
                  <a:lnTo>
                    <a:pt x="447" y="498"/>
                  </a:lnTo>
                  <a:lnTo>
                    <a:pt x="442" y="537"/>
                  </a:lnTo>
                  <a:lnTo>
                    <a:pt x="433" y="555"/>
                  </a:lnTo>
                  <a:lnTo>
                    <a:pt x="424" y="573"/>
                  </a:lnTo>
                  <a:lnTo>
                    <a:pt x="413" y="591"/>
                  </a:lnTo>
                  <a:lnTo>
                    <a:pt x="402" y="611"/>
                  </a:lnTo>
                  <a:lnTo>
                    <a:pt x="387" y="626"/>
                  </a:lnTo>
                  <a:lnTo>
                    <a:pt x="373" y="642"/>
                  </a:lnTo>
                  <a:lnTo>
                    <a:pt x="356" y="655"/>
                  </a:lnTo>
                  <a:lnTo>
                    <a:pt x="340" y="668"/>
                  </a:lnTo>
                  <a:lnTo>
                    <a:pt x="311" y="671"/>
                  </a:lnTo>
                  <a:lnTo>
                    <a:pt x="284" y="677"/>
                  </a:lnTo>
                  <a:lnTo>
                    <a:pt x="255" y="675"/>
                  </a:lnTo>
                  <a:lnTo>
                    <a:pt x="227" y="675"/>
                  </a:lnTo>
                  <a:lnTo>
                    <a:pt x="200" y="668"/>
                  </a:lnTo>
                  <a:lnTo>
                    <a:pt x="173" y="660"/>
                  </a:lnTo>
                  <a:lnTo>
                    <a:pt x="149" y="646"/>
                  </a:lnTo>
                  <a:lnTo>
                    <a:pt x="131" y="629"/>
                  </a:lnTo>
                  <a:lnTo>
                    <a:pt x="116" y="617"/>
                  </a:lnTo>
                  <a:lnTo>
                    <a:pt x="105" y="604"/>
                  </a:lnTo>
                  <a:lnTo>
                    <a:pt x="96" y="589"/>
                  </a:lnTo>
                  <a:lnTo>
                    <a:pt x="87" y="575"/>
                  </a:lnTo>
                  <a:lnTo>
                    <a:pt x="76" y="558"/>
                  </a:lnTo>
                  <a:lnTo>
                    <a:pt x="69" y="544"/>
                  </a:lnTo>
                  <a:lnTo>
                    <a:pt x="58" y="529"/>
                  </a:lnTo>
                  <a:lnTo>
                    <a:pt x="51" y="517"/>
                  </a:lnTo>
                  <a:lnTo>
                    <a:pt x="40" y="493"/>
                  </a:lnTo>
                  <a:lnTo>
                    <a:pt x="33" y="469"/>
                  </a:lnTo>
                  <a:lnTo>
                    <a:pt x="25" y="446"/>
                  </a:lnTo>
                  <a:lnTo>
                    <a:pt x="20" y="424"/>
                  </a:lnTo>
                  <a:lnTo>
                    <a:pt x="15" y="400"/>
                  </a:lnTo>
                  <a:lnTo>
                    <a:pt x="9" y="378"/>
                  </a:lnTo>
                  <a:lnTo>
                    <a:pt x="5" y="355"/>
                  </a:lnTo>
                  <a:lnTo>
                    <a:pt x="2" y="333"/>
                  </a:lnTo>
                  <a:lnTo>
                    <a:pt x="0" y="304"/>
                  </a:lnTo>
                  <a:lnTo>
                    <a:pt x="0" y="275"/>
                  </a:lnTo>
                  <a:lnTo>
                    <a:pt x="4" y="246"/>
                  </a:lnTo>
                  <a:lnTo>
                    <a:pt x="9" y="217"/>
                  </a:lnTo>
                  <a:lnTo>
                    <a:pt x="15" y="187"/>
                  </a:lnTo>
                  <a:lnTo>
                    <a:pt x="25" y="160"/>
                  </a:lnTo>
                  <a:lnTo>
                    <a:pt x="36" y="133"/>
                  </a:lnTo>
                  <a:lnTo>
                    <a:pt x="53" y="109"/>
                  </a:lnTo>
                  <a:lnTo>
                    <a:pt x="85" y="5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5" name="Google Shape;2815;p170"/>
            <p:cNvSpPr/>
            <p:nvPr/>
          </p:nvSpPr>
          <p:spPr>
            <a:xfrm>
              <a:off x="3495" y="2762"/>
              <a:ext cx="210" cy="317"/>
            </a:xfrm>
            <a:custGeom>
              <a:rect b="b" l="l" r="r" t="t"/>
              <a:pathLst>
                <a:path extrusionOk="0" h="635" w="420">
                  <a:moveTo>
                    <a:pt x="37" y="122"/>
                  </a:moveTo>
                  <a:lnTo>
                    <a:pt x="44" y="102"/>
                  </a:lnTo>
                  <a:lnTo>
                    <a:pt x="55" y="84"/>
                  </a:lnTo>
                  <a:lnTo>
                    <a:pt x="64" y="66"/>
                  </a:lnTo>
                  <a:lnTo>
                    <a:pt x="79" y="51"/>
                  </a:lnTo>
                  <a:lnTo>
                    <a:pt x="91" y="35"/>
                  </a:lnTo>
                  <a:lnTo>
                    <a:pt x="109" y="24"/>
                  </a:lnTo>
                  <a:lnTo>
                    <a:pt x="128" y="13"/>
                  </a:lnTo>
                  <a:lnTo>
                    <a:pt x="149" y="9"/>
                  </a:lnTo>
                  <a:lnTo>
                    <a:pt x="171" y="2"/>
                  </a:lnTo>
                  <a:lnTo>
                    <a:pt x="197" y="0"/>
                  </a:lnTo>
                  <a:lnTo>
                    <a:pt x="219" y="2"/>
                  </a:lnTo>
                  <a:lnTo>
                    <a:pt x="244" y="9"/>
                  </a:lnTo>
                  <a:lnTo>
                    <a:pt x="264" y="17"/>
                  </a:lnTo>
                  <a:lnTo>
                    <a:pt x="286" y="27"/>
                  </a:lnTo>
                  <a:lnTo>
                    <a:pt x="306" y="40"/>
                  </a:lnTo>
                  <a:lnTo>
                    <a:pt x="324" y="57"/>
                  </a:lnTo>
                  <a:lnTo>
                    <a:pt x="335" y="73"/>
                  </a:lnTo>
                  <a:lnTo>
                    <a:pt x="348" y="89"/>
                  </a:lnTo>
                  <a:lnTo>
                    <a:pt x="359" y="106"/>
                  </a:lnTo>
                  <a:lnTo>
                    <a:pt x="373" y="126"/>
                  </a:lnTo>
                  <a:lnTo>
                    <a:pt x="382" y="142"/>
                  </a:lnTo>
                  <a:lnTo>
                    <a:pt x="391" y="162"/>
                  </a:lnTo>
                  <a:lnTo>
                    <a:pt x="399" y="182"/>
                  </a:lnTo>
                  <a:lnTo>
                    <a:pt x="406" y="206"/>
                  </a:lnTo>
                  <a:lnTo>
                    <a:pt x="389" y="213"/>
                  </a:lnTo>
                  <a:lnTo>
                    <a:pt x="379" y="226"/>
                  </a:lnTo>
                  <a:lnTo>
                    <a:pt x="366" y="235"/>
                  </a:lnTo>
                  <a:lnTo>
                    <a:pt x="353" y="242"/>
                  </a:lnTo>
                  <a:lnTo>
                    <a:pt x="333" y="258"/>
                  </a:lnTo>
                  <a:lnTo>
                    <a:pt x="317" y="246"/>
                  </a:lnTo>
                  <a:lnTo>
                    <a:pt x="306" y="233"/>
                  </a:lnTo>
                  <a:lnTo>
                    <a:pt x="291" y="218"/>
                  </a:lnTo>
                  <a:lnTo>
                    <a:pt x="279" y="211"/>
                  </a:lnTo>
                  <a:lnTo>
                    <a:pt x="280" y="202"/>
                  </a:lnTo>
                  <a:lnTo>
                    <a:pt x="288" y="191"/>
                  </a:lnTo>
                  <a:lnTo>
                    <a:pt x="297" y="180"/>
                  </a:lnTo>
                  <a:lnTo>
                    <a:pt x="304" y="171"/>
                  </a:lnTo>
                  <a:lnTo>
                    <a:pt x="315" y="162"/>
                  </a:lnTo>
                  <a:lnTo>
                    <a:pt x="333" y="144"/>
                  </a:lnTo>
                  <a:lnTo>
                    <a:pt x="353" y="131"/>
                  </a:lnTo>
                  <a:lnTo>
                    <a:pt x="355" y="120"/>
                  </a:lnTo>
                  <a:lnTo>
                    <a:pt x="362" y="115"/>
                  </a:lnTo>
                  <a:lnTo>
                    <a:pt x="351" y="104"/>
                  </a:lnTo>
                  <a:lnTo>
                    <a:pt x="342" y="95"/>
                  </a:lnTo>
                  <a:lnTo>
                    <a:pt x="333" y="86"/>
                  </a:lnTo>
                  <a:lnTo>
                    <a:pt x="324" y="78"/>
                  </a:lnTo>
                  <a:lnTo>
                    <a:pt x="313" y="71"/>
                  </a:lnTo>
                  <a:lnTo>
                    <a:pt x="302" y="66"/>
                  </a:lnTo>
                  <a:lnTo>
                    <a:pt x="291" y="60"/>
                  </a:lnTo>
                  <a:lnTo>
                    <a:pt x="280" y="60"/>
                  </a:lnTo>
                  <a:lnTo>
                    <a:pt x="275" y="51"/>
                  </a:lnTo>
                  <a:lnTo>
                    <a:pt x="269" y="51"/>
                  </a:lnTo>
                  <a:lnTo>
                    <a:pt x="262" y="53"/>
                  </a:lnTo>
                  <a:lnTo>
                    <a:pt x="260" y="64"/>
                  </a:lnTo>
                  <a:lnTo>
                    <a:pt x="260" y="126"/>
                  </a:lnTo>
                  <a:lnTo>
                    <a:pt x="259" y="133"/>
                  </a:lnTo>
                  <a:lnTo>
                    <a:pt x="259" y="144"/>
                  </a:lnTo>
                  <a:lnTo>
                    <a:pt x="259" y="153"/>
                  </a:lnTo>
                  <a:lnTo>
                    <a:pt x="260" y="164"/>
                  </a:lnTo>
                  <a:lnTo>
                    <a:pt x="259" y="175"/>
                  </a:lnTo>
                  <a:lnTo>
                    <a:pt x="257" y="191"/>
                  </a:lnTo>
                  <a:lnTo>
                    <a:pt x="253" y="197"/>
                  </a:lnTo>
                  <a:lnTo>
                    <a:pt x="249" y="204"/>
                  </a:lnTo>
                  <a:lnTo>
                    <a:pt x="240" y="206"/>
                  </a:lnTo>
                  <a:lnTo>
                    <a:pt x="231" y="206"/>
                  </a:lnTo>
                  <a:lnTo>
                    <a:pt x="222" y="211"/>
                  </a:lnTo>
                  <a:lnTo>
                    <a:pt x="213" y="217"/>
                  </a:lnTo>
                  <a:lnTo>
                    <a:pt x="204" y="224"/>
                  </a:lnTo>
                  <a:lnTo>
                    <a:pt x="199" y="235"/>
                  </a:lnTo>
                  <a:lnTo>
                    <a:pt x="193" y="215"/>
                  </a:lnTo>
                  <a:lnTo>
                    <a:pt x="189" y="197"/>
                  </a:lnTo>
                  <a:lnTo>
                    <a:pt x="184" y="177"/>
                  </a:lnTo>
                  <a:lnTo>
                    <a:pt x="180" y="157"/>
                  </a:lnTo>
                  <a:lnTo>
                    <a:pt x="177" y="135"/>
                  </a:lnTo>
                  <a:lnTo>
                    <a:pt x="177" y="113"/>
                  </a:lnTo>
                  <a:lnTo>
                    <a:pt x="177" y="93"/>
                  </a:lnTo>
                  <a:lnTo>
                    <a:pt x="180" y="75"/>
                  </a:lnTo>
                  <a:lnTo>
                    <a:pt x="175" y="67"/>
                  </a:lnTo>
                  <a:lnTo>
                    <a:pt x="175" y="58"/>
                  </a:lnTo>
                  <a:lnTo>
                    <a:pt x="171" y="51"/>
                  </a:lnTo>
                  <a:lnTo>
                    <a:pt x="166" y="49"/>
                  </a:lnTo>
                  <a:lnTo>
                    <a:pt x="159" y="49"/>
                  </a:lnTo>
                  <a:lnTo>
                    <a:pt x="153" y="55"/>
                  </a:lnTo>
                  <a:lnTo>
                    <a:pt x="149" y="69"/>
                  </a:lnTo>
                  <a:lnTo>
                    <a:pt x="142" y="82"/>
                  </a:lnTo>
                  <a:lnTo>
                    <a:pt x="129" y="95"/>
                  </a:lnTo>
                  <a:lnTo>
                    <a:pt x="120" y="107"/>
                  </a:lnTo>
                  <a:lnTo>
                    <a:pt x="106" y="117"/>
                  </a:lnTo>
                  <a:lnTo>
                    <a:pt x="97" y="129"/>
                  </a:lnTo>
                  <a:lnTo>
                    <a:pt x="88" y="142"/>
                  </a:lnTo>
                  <a:lnTo>
                    <a:pt x="82" y="158"/>
                  </a:lnTo>
                  <a:lnTo>
                    <a:pt x="77" y="173"/>
                  </a:lnTo>
                  <a:lnTo>
                    <a:pt x="77" y="189"/>
                  </a:lnTo>
                  <a:lnTo>
                    <a:pt x="75" y="206"/>
                  </a:lnTo>
                  <a:lnTo>
                    <a:pt x="79" y="222"/>
                  </a:lnTo>
                  <a:lnTo>
                    <a:pt x="89" y="231"/>
                  </a:lnTo>
                  <a:lnTo>
                    <a:pt x="102" y="242"/>
                  </a:lnTo>
                  <a:lnTo>
                    <a:pt x="115" y="249"/>
                  </a:lnTo>
                  <a:lnTo>
                    <a:pt x="129" y="258"/>
                  </a:lnTo>
                  <a:lnTo>
                    <a:pt x="142" y="264"/>
                  </a:lnTo>
                  <a:lnTo>
                    <a:pt x="157" y="271"/>
                  </a:lnTo>
                  <a:lnTo>
                    <a:pt x="169" y="277"/>
                  </a:lnTo>
                  <a:lnTo>
                    <a:pt x="186" y="284"/>
                  </a:lnTo>
                  <a:lnTo>
                    <a:pt x="184" y="300"/>
                  </a:lnTo>
                  <a:lnTo>
                    <a:pt x="186" y="318"/>
                  </a:lnTo>
                  <a:lnTo>
                    <a:pt x="188" y="337"/>
                  </a:lnTo>
                  <a:lnTo>
                    <a:pt x="195" y="355"/>
                  </a:lnTo>
                  <a:lnTo>
                    <a:pt x="182" y="351"/>
                  </a:lnTo>
                  <a:lnTo>
                    <a:pt x="171" y="349"/>
                  </a:lnTo>
                  <a:lnTo>
                    <a:pt x="160" y="348"/>
                  </a:lnTo>
                  <a:lnTo>
                    <a:pt x="149" y="346"/>
                  </a:lnTo>
                  <a:lnTo>
                    <a:pt x="139" y="342"/>
                  </a:lnTo>
                  <a:lnTo>
                    <a:pt x="128" y="338"/>
                  </a:lnTo>
                  <a:lnTo>
                    <a:pt x="117" y="331"/>
                  </a:lnTo>
                  <a:lnTo>
                    <a:pt x="109" y="326"/>
                  </a:lnTo>
                  <a:lnTo>
                    <a:pt x="100" y="324"/>
                  </a:lnTo>
                  <a:lnTo>
                    <a:pt x="95" y="327"/>
                  </a:lnTo>
                  <a:lnTo>
                    <a:pt x="86" y="337"/>
                  </a:lnTo>
                  <a:lnTo>
                    <a:pt x="79" y="348"/>
                  </a:lnTo>
                  <a:lnTo>
                    <a:pt x="75" y="358"/>
                  </a:lnTo>
                  <a:lnTo>
                    <a:pt x="75" y="371"/>
                  </a:lnTo>
                  <a:lnTo>
                    <a:pt x="75" y="382"/>
                  </a:lnTo>
                  <a:lnTo>
                    <a:pt x="77" y="395"/>
                  </a:lnTo>
                  <a:lnTo>
                    <a:pt x="79" y="406"/>
                  </a:lnTo>
                  <a:lnTo>
                    <a:pt x="84" y="418"/>
                  </a:lnTo>
                  <a:lnTo>
                    <a:pt x="89" y="429"/>
                  </a:lnTo>
                  <a:lnTo>
                    <a:pt x="97" y="442"/>
                  </a:lnTo>
                  <a:lnTo>
                    <a:pt x="100" y="451"/>
                  </a:lnTo>
                  <a:lnTo>
                    <a:pt x="109" y="462"/>
                  </a:lnTo>
                  <a:lnTo>
                    <a:pt x="119" y="471"/>
                  </a:lnTo>
                  <a:lnTo>
                    <a:pt x="128" y="482"/>
                  </a:lnTo>
                  <a:lnTo>
                    <a:pt x="137" y="482"/>
                  </a:lnTo>
                  <a:lnTo>
                    <a:pt x="146" y="484"/>
                  </a:lnTo>
                  <a:lnTo>
                    <a:pt x="153" y="480"/>
                  </a:lnTo>
                  <a:lnTo>
                    <a:pt x="159" y="473"/>
                  </a:lnTo>
                  <a:lnTo>
                    <a:pt x="162" y="458"/>
                  </a:lnTo>
                  <a:lnTo>
                    <a:pt x="171" y="448"/>
                  </a:lnTo>
                  <a:lnTo>
                    <a:pt x="184" y="437"/>
                  </a:lnTo>
                  <a:lnTo>
                    <a:pt x="195" y="428"/>
                  </a:lnTo>
                  <a:lnTo>
                    <a:pt x="209" y="413"/>
                  </a:lnTo>
                  <a:lnTo>
                    <a:pt x="224" y="397"/>
                  </a:lnTo>
                  <a:lnTo>
                    <a:pt x="231" y="400"/>
                  </a:lnTo>
                  <a:lnTo>
                    <a:pt x="242" y="406"/>
                  </a:lnTo>
                  <a:lnTo>
                    <a:pt x="251" y="408"/>
                  </a:lnTo>
                  <a:lnTo>
                    <a:pt x="264" y="411"/>
                  </a:lnTo>
                  <a:lnTo>
                    <a:pt x="251" y="428"/>
                  </a:lnTo>
                  <a:lnTo>
                    <a:pt x="240" y="444"/>
                  </a:lnTo>
                  <a:lnTo>
                    <a:pt x="229" y="458"/>
                  </a:lnTo>
                  <a:lnTo>
                    <a:pt x="219" y="475"/>
                  </a:lnTo>
                  <a:lnTo>
                    <a:pt x="206" y="489"/>
                  </a:lnTo>
                  <a:lnTo>
                    <a:pt x="193" y="506"/>
                  </a:lnTo>
                  <a:lnTo>
                    <a:pt x="182" y="522"/>
                  </a:lnTo>
                  <a:lnTo>
                    <a:pt x="173" y="538"/>
                  </a:lnTo>
                  <a:lnTo>
                    <a:pt x="179" y="548"/>
                  </a:lnTo>
                  <a:lnTo>
                    <a:pt x="188" y="557"/>
                  </a:lnTo>
                  <a:lnTo>
                    <a:pt x="199" y="564"/>
                  </a:lnTo>
                  <a:lnTo>
                    <a:pt x="209" y="573"/>
                  </a:lnTo>
                  <a:lnTo>
                    <a:pt x="220" y="578"/>
                  </a:lnTo>
                  <a:lnTo>
                    <a:pt x="231" y="584"/>
                  </a:lnTo>
                  <a:lnTo>
                    <a:pt x="244" y="588"/>
                  </a:lnTo>
                  <a:lnTo>
                    <a:pt x="260" y="589"/>
                  </a:lnTo>
                  <a:lnTo>
                    <a:pt x="271" y="588"/>
                  </a:lnTo>
                  <a:lnTo>
                    <a:pt x="284" y="586"/>
                  </a:lnTo>
                  <a:lnTo>
                    <a:pt x="295" y="582"/>
                  </a:lnTo>
                  <a:lnTo>
                    <a:pt x="308" y="580"/>
                  </a:lnTo>
                  <a:lnTo>
                    <a:pt x="317" y="575"/>
                  </a:lnTo>
                  <a:lnTo>
                    <a:pt x="328" y="569"/>
                  </a:lnTo>
                  <a:lnTo>
                    <a:pt x="339" y="562"/>
                  </a:lnTo>
                  <a:lnTo>
                    <a:pt x="349" y="557"/>
                  </a:lnTo>
                  <a:lnTo>
                    <a:pt x="357" y="544"/>
                  </a:lnTo>
                  <a:lnTo>
                    <a:pt x="362" y="531"/>
                  </a:lnTo>
                  <a:lnTo>
                    <a:pt x="366" y="518"/>
                  </a:lnTo>
                  <a:lnTo>
                    <a:pt x="369" y="508"/>
                  </a:lnTo>
                  <a:lnTo>
                    <a:pt x="368" y="508"/>
                  </a:lnTo>
                  <a:lnTo>
                    <a:pt x="375" y="500"/>
                  </a:lnTo>
                  <a:lnTo>
                    <a:pt x="368" y="493"/>
                  </a:lnTo>
                  <a:lnTo>
                    <a:pt x="360" y="491"/>
                  </a:lnTo>
                  <a:lnTo>
                    <a:pt x="349" y="478"/>
                  </a:lnTo>
                  <a:lnTo>
                    <a:pt x="340" y="466"/>
                  </a:lnTo>
                  <a:lnTo>
                    <a:pt x="331" y="453"/>
                  </a:lnTo>
                  <a:lnTo>
                    <a:pt x="322" y="442"/>
                  </a:lnTo>
                  <a:lnTo>
                    <a:pt x="313" y="429"/>
                  </a:lnTo>
                  <a:lnTo>
                    <a:pt x="306" y="418"/>
                  </a:lnTo>
                  <a:lnTo>
                    <a:pt x="300" y="408"/>
                  </a:lnTo>
                  <a:lnTo>
                    <a:pt x="297" y="397"/>
                  </a:lnTo>
                  <a:lnTo>
                    <a:pt x="309" y="377"/>
                  </a:lnTo>
                  <a:lnTo>
                    <a:pt x="322" y="358"/>
                  </a:lnTo>
                  <a:lnTo>
                    <a:pt x="326" y="348"/>
                  </a:lnTo>
                  <a:lnTo>
                    <a:pt x="329" y="337"/>
                  </a:lnTo>
                  <a:lnTo>
                    <a:pt x="331" y="326"/>
                  </a:lnTo>
                  <a:lnTo>
                    <a:pt x="333" y="317"/>
                  </a:lnTo>
                  <a:lnTo>
                    <a:pt x="342" y="320"/>
                  </a:lnTo>
                  <a:lnTo>
                    <a:pt x="349" y="331"/>
                  </a:lnTo>
                  <a:lnTo>
                    <a:pt x="360" y="342"/>
                  </a:lnTo>
                  <a:lnTo>
                    <a:pt x="369" y="351"/>
                  </a:lnTo>
                  <a:lnTo>
                    <a:pt x="380" y="360"/>
                  </a:lnTo>
                  <a:lnTo>
                    <a:pt x="388" y="369"/>
                  </a:lnTo>
                  <a:lnTo>
                    <a:pt x="397" y="378"/>
                  </a:lnTo>
                  <a:lnTo>
                    <a:pt x="402" y="389"/>
                  </a:lnTo>
                  <a:lnTo>
                    <a:pt x="409" y="402"/>
                  </a:lnTo>
                  <a:lnTo>
                    <a:pt x="413" y="408"/>
                  </a:lnTo>
                  <a:lnTo>
                    <a:pt x="417" y="418"/>
                  </a:lnTo>
                  <a:lnTo>
                    <a:pt x="419" y="429"/>
                  </a:lnTo>
                  <a:lnTo>
                    <a:pt x="420" y="440"/>
                  </a:lnTo>
                  <a:lnTo>
                    <a:pt x="419" y="458"/>
                  </a:lnTo>
                  <a:lnTo>
                    <a:pt x="417" y="477"/>
                  </a:lnTo>
                  <a:lnTo>
                    <a:pt x="411" y="493"/>
                  </a:lnTo>
                  <a:lnTo>
                    <a:pt x="408" y="511"/>
                  </a:lnTo>
                  <a:lnTo>
                    <a:pt x="400" y="528"/>
                  </a:lnTo>
                  <a:lnTo>
                    <a:pt x="393" y="544"/>
                  </a:lnTo>
                  <a:lnTo>
                    <a:pt x="384" y="560"/>
                  </a:lnTo>
                  <a:lnTo>
                    <a:pt x="375" y="577"/>
                  </a:lnTo>
                  <a:lnTo>
                    <a:pt x="359" y="597"/>
                  </a:lnTo>
                  <a:lnTo>
                    <a:pt x="342" y="611"/>
                  </a:lnTo>
                  <a:lnTo>
                    <a:pt x="320" y="622"/>
                  </a:lnTo>
                  <a:lnTo>
                    <a:pt x="299" y="631"/>
                  </a:lnTo>
                  <a:lnTo>
                    <a:pt x="273" y="633"/>
                  </a:lnTo>
                  <a:lnTo>
                    <a:pt x="249" y="635"/>
                  </a:lnTo>
                  <a:lnTo>
                    <a:pt x="224" y="635"/>
                  </a:lnTo>
                  <a:lnTo>
                    <a:pt x="202" y="635"/>
                  </a:lnTo>
                  <a:lnTo>
                    <a:pt x="188" y="631"/>
                  </a:lnTo>
                  <a:lnTo>
                    <a:pt x="175" y="628"/>
                  </a:lnTo>
                  <a:lnTo>
                    <a:pt x="159" y="622"/>
                  </a:lnTo>
                  <a:lnTo>
                    <a:pt x="148" y="617"/>
                  </a:lnTo>
                  <a:lnTo>
                    <a:pt x="137" y="606"/>
                  </a:lnTo>
                  <a:lnTo>
                    <a:pt x="128" y="597"/>
                  </a:lnTo>
                  <a:lnTo>
                    <a:pt x="119" y="588"/>
                  </a:lnTo>
                  <a:lnTo>
                    <a:pt x="109" y="580"/>
                  </a:lnTo>
                  <a:lnTo>
                    <a:pt x="99" y="571"/>
                  </a:lnTo>
                  <a:lnTo>
                    <a:pt x="93" y="562"/>
                  </a:lnTo>
                  <a:lnTo>
                    <a:pt x="86" y="551"/>
                  </a:lnTo>
                  <a:lnTo>
                    <a:pt x="82" y="540"/>
                  </a:lnTo>
                  <a:lnTo>
                    <a:pt x="68" y="522"/>
                  </a:lnTo>
                  <a:lnTo>
                    <a:pt x="59" y="506"/>
                  </a:lnTo>
                  <a:lnTo>
                    <a:pt x="48" y="488"/>
                  </a:lnTo>
                  <a:lnTo>
                    <a:pt x="42" y="469"/>
                  </a:lnTo>
                  <a:lnTo>
                    <a:pt x="35" y="448"/>
                  </a:lnTo>
                  <a:lnTo>
                    <a:pt x="29" y="428"/>
                  </a:lnTo>
                  <a:lnTo>
                    <a:pt x="26" y="408"/>
                  </a:lnTo>
                  <a:lnTo>
                    <a:pt x="22" y="388"/>
                  </a:lnTo>
                  <a:lnTo>
                    <a:pt x="11" y="357"/>
                  </a:lnTo>
                  <a:lnTo>
                    <a:pt x="6" y="326"/>
                  </a:lnTo>
                  <a:lnTo>
                    <a:pt x="0" y="295"/>
                  </a:lnTo>
                  <a:lnTo>
                    <a:pt x="2" y="264"/>
                  </a:lnTo>
                  <a:lnTo>
                    <a:pt x="2" y="233"/>
                  </a:lnTo>
                  <a:lnTo>
                    <a:pt x="8" y="202"/>
                  </a:lnTo>
                  <a:lnTo>
                    <a:pt x="15" y="171"/>
                  </a:lnTo>
                  <a:lnTo>
                    <a:pt x="26" y="142"/>
                  </a:lnTo>
                  <a:lnTo>
                    <a:pt x="37" y="122"/>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6" name="Google Shape;2816;p170"/>
            <p:cNvSpPr/>
            <p:nvPr/>
          </p:nvSpPr>
          <p:spPr>
            <a:xfrm>
              <a:off x="3542" y="2938"/>
              <a:ext cx="61" cy="53"/>
            </a:xfrm>
            <a:custGeom>
              <a:rect b="b" l="l" r="r" t="t"/>
              <a:pathLst>
                <a:path extrusionOk="0" h="107" w="124">
                  <a:moveTo>
                    <a:pt x="7" y="4"/>
                  </a:moveTo>
                  <a:lnTo>
                    <a:pt x="6" y="2"/>
                  </a:lnTo>
                  <a:lnTo>
                    <a:pt x="7" y="0"/>
                  </a:lnTo>
                  <a:lnTo>
                    <a:pt x="16" y="7"/>
                  </a:lnTo>
                  <a:lnTo>
                    <a:pt x="27" y="9"/>
                  </a:lnTo>
                  <a:lnTo>
                    <a:pt x="38" y="11"/>
                  </a:lnTo>
                  <a:lnTo>
                    <a:pt x="49" y="11"/>
                  </a:lnTo>
                  <a:lnTo>
                    <a:pt x="60" y="15"/>
                  </a:lnTo>
                  <a:lnTo>
                    <a:pt x="71" y="15"/>
                  </a:lnTo>
                  <a:lnTo>
                    <a:pt x="82" y="18"/>
                  </a:lnTo>
                  <a:lnTo>
                    <a:pt x="93" y="22"/>
                  </a:lnTo>
                  <a:lnTo>
                    <a:pt x="104" y="27"/>
                  </a:lnTo>
                  <a:lnTo>
                    <a:pt x="106" y="24"/>
                  </a:lnTo>
                  <a:lnTo>
                    <a:pt x="107" y="22"/>
                  </a:lnTo>
                  <a:lnTo>
                    <a:pt x="115" y="27"/>
                  </a:lnTo>
                  <a:lnTo>
                    <a:pt x="124" y="37"/>
                  </a:lnTo>
                  <a:lnTo>
                    <a:pt x="109" y="40"/>
                  </a:lnTo>
                  <a:lnTo>
                    <a:pt x="98" y="49"/>
                  </a:lnTo>
                  <a:lnTo>
                    <a:pt x="87" y="58"/>
                  </a:lnTo>
                  <a:lnTo>
                    <a:pt x="78" y="69"/>
                  </a:lnTo>
                  <a:lnTo>
                    <a:pt x="67" y="78"/>
                  </a:lnTo>
                  <a:lnTo>
                    <a:pt x="58" y="89"/>
                  </a:lnTo>
                  <a:lnTo>
                    <a:pt x="47" y="98"/>
                  </a:lnTo>
                  <a:lnTo>
                    <a:pt x="36" y="107"/>
                  </a:lnTo>
                  <a:lnTo>
                    <a:pt x="26" y="95"/>
                  </a:lnTo>
                  <a:lnTo>
                    <a:pt x="18" y="84"/>
                  </a:lnTo>
                  <a:lnTo>
                    <a:pt x="11" y="71"/>
                  </a:lnTo>
                  <a:lnTo>
                    <a:pt x="6" y="58"/>
                  </a:lnTo>
                  <a:lnTo>
                    <a:pt x="0" y="44"/>
                  </a:lnTo>
                  <a:lnTo>
                    <a:pt x="0" y="31"/>
                  </a:lnTo>
                  <a:lnTo>
                    <a:pt x="0" y="17"/>
                  </a:lnTo>
                  <a:lnTo>
                    <a:pt x="7"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7" name="Google Shape;2817;p170"/>
            <p:cNvSpPr/>
            <p:nvPr/>
          </p:nvSpPr>
          <p:spPr>
            <a:xfrm>
              <a:off x="3542" y="2812"/>
              <a:ext cx="39" cy="79"/>
            </a:xfrm>
            <a:custGeom>
              <a:rect b="b" l="l" r="r" t="t"/>
              <a:pathLst>
                <a:path extrusionOk="0" h="158" w="76">
                  <a:moveTo>
                    <a:pt x="56" y="0"/>
                  </a:moveTo>
                  <a:lnTo>
                    <a:pt x="58" y="7"/>
                  </a:lnTo>
                  <a:lnTo>
                    <a:pt x="60" y="18"/>
                  </a:lnTo>
                  <a:lnTo>
                    <a:pt x="62" y="29"/>
                  </a:lnTo>
                  <a:lnTo>
                    <a:pt x="64" y="40"/>
                  </a:lnTo>
                  <a:lnTo>
                    <a:pt x="64" y="51"/>
                  </a:lnTo>
                  <a:lnTo>
                    <a:pt x="65" y="64"/>
                  </a:lnTo>
                  <a:lnTo>
                    <a:pt x="65" y="75"/>
                  </a:lnTo>
                  <a:lnTo>
                    <a:pt x="67" y="87"/>
                  </a:lnTo>
                  <a:lnTo>
                    <a:pt x="73" y="147"/>
                  </a:lnTo>
                  <a:lnTo>
                    <a:pt x="74" y="151"/>
                  </a:lnTo>
                  <a:lnTo>
                    <a:pt x="76" y="158"/>
                  </a:lnTo>
                  <a:lnTo>
                    <a:pt x="65" y="151"/>
                  </a:lnTo>
                  <a:lnTo>
                    <a:pt x="56" y="146"/>
                  </a:lnTo>
                  <a:lnTo>
                    <a:pt x="45" y="140"/>
                  </a:lnTo>
                  <a:lnTo>
                    <a:pt x="36" y="137"/>
                  </a:lnTo>
                  <a:lnTo>
                    <a:pt x="25" y="131"/>
                  </a:lnTo>
                  <a:lnTo>
                    <a:pt x="16" y="126"/>
                  </a:lnTo>
                  <a:lnTo>
                    <a:pt x="7" y="118"/>
                  </a:lnTo>
                  <a:lnTo>
                    <a:pt x="2" y="113"/>
                  </a:lnTo>
                  <a:lnTo>
                    <a:pt x="0" y="97"/>
                  </a:lnTo>
                  <a:lnTo>
                    <a:pt x="4" y="80"/>
                  </a:lnTo>
                  <a:lnTo>
                    <a:pt x="7" y="64"/>
                  </a:lnTo>
                  <a:lnTo>
                    <a:pt x="14" y="49"/>
                  </a:lnTo>
                  <a:lnTo>
                    <a:pt x="20" y="33"/>
                  </a:lnTo>
                  <a:lnTo>
                    <a:pt x="31" y="22"/>
                  </a:lnTo>
                  <a:lnTo>
                    <a:pt x="42" y="9"/>
                  </a:lnTo>
                  <a:lnTo>
                    <a:pt x="5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8" name="Google Shape;2818;p170"/>
            <p:cNvSpPr/>
            <p:nvPr/>
          </p:nvSpPr>
          <p:spPr>
            <a:xfrm>
              <a:off x="3596" y="2876"/>
              <a:ext cx="55" cy="81"/>
            </a:xfrm>
            <a:custGeom>
              <a:rect b="b" l="l" r="r" t="t"/>
              <a:pathLst>
                <a:path extrusionOk="0" h="162" w="109">
                  <a:moveTo>
                    <a:pt x="35" y="8"/>
                  </a:moveTo>
                  <a:lnTo>
                    <a:pt x="44" y="0"/>
                  </a:lnTo>
                  <a:lnTo>
                    <a:pt x="53" y="4"/>
                  </a:lnTo>
                  <a:lnTo>
                    <a:pt x="62" y="8"/>
                  </a:lnTo>
                  <a:lnTo>
                    <a:pt x="73" y="15"/>
                  </a:lnTo>
                  <a:lnTo>
                    <a:pt x="87" y="30"/>
                  </a:lnTo>
                  <a:lnTo>
                    <a:pt x="98" y="48"/>
                  </a:lnTo>
                  <a:lnTo>
                    <a:pt x="102" y="57"/>
                  </a:lnTo>
                  <a:lnTo>
                    <a:pt x="106" y="68"/>
                  </a:lnTo>
                  <a:lnTo>
                    <a:pt x="107" y="79"/>
                  </a:lnTo>
                  <a:lnTo>
                    <a:pt x="109" y="90"/>
                  </a:lnTo>
                  <a:lnTo>
                    <a:pt x="106" y="99"/>
                  </a:lnTo>
                  <a:lnTo>
                    <a:pt x="102" y="110"/>
                  </a:lnTo>
                  <a:lnTo>
                    <a:pt x="98" y="121"/>
                  </a:lnTo>
                  <a:lnTo>
                    <a:pt x="97" y="131"/>
                  </a:lnTo>
                  <a:lnTo>
                    <a:pt x="91" y="141"/>
                  </a:lnTo>
                  <a:lnTo>
                    <a:pt x="86" y="150"/>
                  </a:lnTo>
                  <a:lnTo>
                    <a:pt x="78" y="155"/>
                  </a:lnTo>
                  <a:lnTo>
                    <a:pt x="69" y="162"/>
                  </a:lnTo>
                  <a:lnTo>
                    <a:pt x="60" y="159"/>
                  </a:lnTo>
                  <a:lnTo>
                    <a:pt x="51" y="157"/>
                  </a:lnTo>
                  <a:lnTo>
                    <a:pt x="40" y="153"/>
                  </a:lnTo>
                  <a:lnTo>
                    <a:pt x="33" y="151"/>
                  </a:lnTo>
                  <a:lnTo>
                    <a:pt x="18" y="141"/>
                  </a:lnTo>
                  <a:lnTo>
                    <a:pt x="9" y="124"/>
                  </a:lnTo>
                  <a:lnTo>
                    <a:pt x="7" y="113"/>
                  </a:lnTo>
                  <a:lnTo>
                    <a:pt x="6" y="102"/>
                  </a:lnTo>
                  <a:lnTo>
                    <a:pt x="2" y="93"/>
                  </a:lnTo>
                  <a:lnTo>
                    <a:pt x="2" y="84"/>
                  </a:lnTo>
                  <a:lnTo>
                    <a:pt x="0" y="73"/>
                  </a:lnTo>
                  <a:lnTo>
                    <a:pt x="0" y="64"/>
                  </a:lnTo>
                  <a:lnTo>
                    <a:pt x="0" y="53"/>
                  </a:lnTo>
                  <a:lnTo>
                    <a:pt x="6" y="44"/>
                  </a:lnTo>
                  <a:lnTo>
                    <a:pt x="6" y="30"/>
                  </a:lnTo>
                  <a:lnTo>
                    <a:pt x="15" y="22"/>
                  </a:lnTo>
                  <a:lnTo>
                    <a:pt x="24" y="15"/>
                  </a:lnTo>
                  <a:lnTo>
                    <a:pt x="35" y="8"/>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9" name="Google Shape;2819;p170"/>
            <p:cNvSpPr/>
            <p:nvPr/>
          </p:nvSpPr>
          <p:spPr>
            <a:xfrm>
              <a:off x="3634" y="2805"/>
              <a:ext cx="30" cy="43"/>
            </a:xfrm>
            <a:custGeom>
              <a:rect b="b" l="l" r="r" t="t"/>
              <a:pathLst>
                <a:path extrusionOk="0" h="85" w="60">
                  <a:moveTo>
                    <a:pt x="1" y="0"/>
                  </a:moveTo>
                  <a:lnTo>
                    <a:pt x="16" y="1"/>
                  </a:lnTo>
                  <a:lnTo>
                    <a:pt x="32" y="11"/>
                  </a:lnTo>
                  <a:lnTo>
                    <a:pt x="45" y="20"/>
                  </a:lnTo>
                  <a:lnTo>
                    <a:pt x="60" y="32"/>
                  </a:lnTo>
                  <a:lnTo>
                    <a:pt x="43" y="43"/>
                  </a:lnTo>
                  <a:lnTo>
                    <a:pt x="27" y="56"/>
                  </a:lnTo>
                  <a:lnTo>
                    <a:pt x="12" y="69"/>
                  </a:lnTo>
                  <a:lnTo>
                    <a:pt x="0" y="85"/>
                  </a:lnTo>
                  <a:lnTo>
                    <a:pt x="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0" name="Google Shape;2820;p170"/>
            <p:cNvSpPr/>
            <p:nvPr/>
          </p:nvSpPr>
          <p:spPr>
            <a:xfrm>
              <a:off x="3664" y="2881"/>
              <a:ext cx="38" cy="65"/>
            </a:xfrm>
            <a:custGeom>
              <a:rect b="b" l="l" r="r" t="t"/>
              <a:pathLst>
                <a:path extrusionOk="0" h="130" w="76">
                  <a:moveTo>
                    <a:pt x="54" y="0"/>
                  </a:moveTo>
                  <a:lnTo>
                    <a:pt x="65" y="8"/>
                  </a:lnTo>
                  <a:lnTo>
                    <a:pt x="70" y="20"/>
                  </a:lnTo>
                  <a:lnTo>
                    <a:pt x="70" y="31"/>
                  </a:lnTo>
                  <a:lnTo>
                    <a:pt x="72" y="46"/>
                  </a:lnTo>
                  <a:lnTo>
                    <a:pt x="74" y="60"/>
                  </a:lnTo>
                  <a:lnTo>
                    <a:pt x="76" y="75"/>
                  </a:lnTo>
                  <a:lnTo>
                    <a:pt x="74" y="88"/>
                  </a:lnTo>
                  <a:lnTo>
                    <a:pt x="74" y="102"/>
                  </a:lnTo>
                  <a:lnTo>
                    <a:pt x="72" y="115"/>
                  </a:lnTo>
                  <a:lnTo>
                    <a:pt x="72" y="130"/>
                  </a:lnTo>
                  <a:lnTo>
                    <a:pt x="63" y="120"/>
                  </a:lnTo>
                  <a:lnTo>
                    <a:pt x="58" y="111"/>
                  </a:lnTo>
                  <a:lnTo>
                    <a:pt x="40" y="95"/>
                  </a:lnTo>
                  <a:lnTo>
                    <a:pt x="27" y="79"/>
                  </a:lnTo>
                  <a:lnTo>
                    <a:pt x="12" y="62"/>
                  </a:lnTo>
                  <a:lnTo>
                    <a:pt x="0" y="49"/>
                  </a:lnTo>
                  <a:lnTo>
                    <a:pt x="9" y="31"/>
                  </a:lnTo>
                  <a:lnTo>
                    <a:pt x="23" y="20"/>
                  </a:lnTo>
                  <a:lnTo>
                    <a:pt x="38" y="9"/>
                  </a:lnTo>
                  <a:lnTo>
                    <a:pt x="5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1" name="Google Shape;2821;p170"/>
            <p:cNvSpPr/>
            <p:nvPr/>
          </p:nvSpPr>
          <p:spPr>
            <a:xfrm>
              <a:off x="3712" y="2848"/>
              <a:ext cx="83" cy="279"/>
            </a:xfrm>
            <a:custGeom>
              <a:rect b="b" l="l" r="r" t="t"/>
              <a:pathLst>
                <a:path extrusionOk="0" h="556" w="165">
                  <a:moveTo>
                    <a:pt x="116" y="289"/>
                  </a:moveTo>
                  <a:lnTo>
                    <a:pt x="116" y="271"/>
                  </a:lnTo>
                  <a:lnTo>
                    <a:pt x="116" y="255"/>
                  </a:lnTo>
                  <a:lnTo>
                    <a:pt x="118" y="238"/>
                  </a:lnTo>
                  <a:lnTo>
                    <a:pt x="120" y="222"/>
                  </a:lnTo>
                  <a:lnTo>
                    <a:pt x="120" y="204"/>
                  </a:lnTo>
                  <a:lnTo>
                    <a:pt x="122" y="187"/>
                  </a:lnTo>
                  <a:lnTo>
                    <a:pt x="120" y="169"/>
                  </a:lnTo>
                  <a:lnTo>
                    <a:pt x="120" y="151"/>
                  </a:lnTo>
                  <a:lnTo>
                    <a:pt x="118" y="131"/>
                  </a:lnTo>
                  <a:lnTo>
                    <a:pt x="118" y="113"/>
                  </a:lnTo>
                  <a:lnTo>
                    <a:pt x="116" y="93"/>
                  </a:lnTo>
                  <a:lnTo>
                    <a:pt x="116" y="74"/>
                  </a:lnTo>
                  <a:lnTo>
                    <a:pt x="114" y="54"/>
                  </a:lnTo>
                  <a:lnTo>
                    <a:pt x="113" y="36"/>
                  </a:lnTo>
                  <a:lnTo>
                    <a:pt x="107" y="18"/>
                  </a:lnTo>
                  <a:lnTo>
                    <a:pt x="104" y="0"/>
                  </a:lnTo>
                  <a:lnTo>
                    <a:pt x="113" y="0"/>
                  </a:lnTo>
                  <a:lnTo>
                    <a:pt x="125" y="0"/>
                  </a:lnTo>
                  <a:lnTo>
                    <a:pt x="134" y="2"/>
                  </a:lnTo>
                  <a:lnTo>
                    <a:pt x="142" y="9"/>
                  </a:lnTo>
                  <a:lnTo>
                    <a:pt x="154" y="38"/>
                  </a:lnTo>
                  <a:lnTo>
                    <a:pt x="162" y="71"/>
                  </a:lnTo>
                  <a:lnTo>
                    <a:pt x="164" y="105"/>
                  </a:lnTo>
                  <a:lnTo>
                    <a:pt x="165" y="144"/>
                  </a:lnTo>
                  <a:lnTo>
                    <a:pt x="164" y="178"/>
                  </a:lnTo>
                  <a:lnTo>
                    <a:pt x="162" y="216"/>
                  </a:lnTo>
                  <a:lnTo>
                    <a:pt x="160" y="253"/>
                  </a:lnTo>
                  <a:lnTo>
                    <a:pt x="162" y="289"/>
                  </a:lnTo>
                  <a:lnTo>
                    <a:pt x="153" y="291"/>
                  </a:lnTo>
                  <a:lnTo>
                    <a:pt x="151" y="298"/>
                  </a:lnTo>
                  <a:lnTo>
                    <a:pt x="153" y="305"/>
                  </a:lnTo>
                  <a:lnTo>
                    <a:pt x="153" y="315"/>
                  </a:lnTo>
                  <a:lnTo>
                    <a:pt x="140" y="345"/>
                  </a:lnTo>
                  <a:lnTo>
                    <a:pt x="127" y="376"/>
                  </a:lnTo>
                  <a:lnTo>
                    <a:pt x="111" y="405"/>
                  </a:lnTo>
                  <a:lnTo>
                    <a:pt x="96" y="436"/>
                  </a:lnTo>
                  <a:lnTo>
                    <a:pt x="78" y="464"/>
                  </a:lnTo>
                  <a:lnTo>
                    <a:pt x="62" y="493"/>
                  </a:lnTo>
                  <a:lnTo>
                    <a:pt x="44" y="520"/>
                  </a:lnTo>
                  <a:lnTo>
                    <a:pt x="27" y="549"/>
                  </a:lnTo>
                  <a:lnTo>
                    <a:pt x="13" y="553"/>
                  </a:lnTo>
                  <a:lnTo>
                    <a:pt x="0" y="556"/>
                  </a:lnTo>
                  <a:lnTo>
                    <a:pt x="22" y="525"/>
                  </a:lnTo>
                  <a:lnTo>
                    <a:pt x="42" y="495"/>
                  </a:lnTo>
                  <a:lnTo>
                    <a:pt x="58" y="462"/>
                  </a:lnTo>
                  <a:lnTo>
                    <a:pt x="74" y="431"/>
                  </a:lnTo>
                  <a:lnTo>
                    <a:pt x="85" y="395"/>
                  </a:lnTo>
                  <a:lnTo>
                    <a:pt x="98" y="360"/>
                  </a:lnTo>
                  <a:lnTo>
                    <a:pt x="107" y="324"/>
                  </a:lnTo>
                  <a:lnTo>
                    <a:pt x="116" y="289"/>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2" name="Google Shape;2822;p170"/>
            <p:cNvSpPr/>
            <p:nvPr/>
          </p:nvSpPr>
          <p:spPr>
            <a:xfrm>
              <a:off x="3712" y="2446"/>
              <a:ext cx="627" cy="210"/>
            </a:xfrm>
            <a:custGeom>
              <a:rect b="b" l="l" r="r" t="t"/>
              <a:pathLst>
                <a:path extrusionOk="0" h="420" w="1253">
                  <a:moveTo>
                    <a:pt x="254" y="293"/>
                  </a:moveTo>
                  <a:lnTo>
                    <a:pt x="293" y="275"/>
                  </a:lnTo>
                  <a:lnTo>
                    <a:pt x="331" y="259"/>
                  </a:lnTo>
                  <a:lnTo>
                    <a:pt x="371" y="242"/>
                  </a:lnTo>
                  <a:lnTo>
                    <a:pt x="413" y="228"/>
                  </a:lnTo>
                  <a:lnTo>
                    <a:pt x="453" y="213"/>
                  </a:lnTo>
                  <a:lnTo>
                    <a:pt x="494" y="200"/>
                  </a:lnTo>
                  <a:lnTo>
                    <a:pt x="534" y="186"/>
                  </a:lnTo>
                  <a:lnTo>
                    <a:pt x="578" y="175"/>
                  </a:lnTo>
                  <a:lnTo>
                    <a:pt x="587" y="166"/>
                  </a:lnTo>
                  <a:lnTo>
                    <a:pt x="598" y="162"/>
                  </a:lnTo>
                  <a:lnTo>
                    <a:pt x="611" y="157"/>
                  </a:lnTo>
                  <a:lnTo>
                    <a:pt x="625" y="155"/>
                  </a:lnTo>
                  <a:lnTo>
                    <a:pt x="636" y="149"/>
                  </a:lnTo>
                  <a:lnTo>
                    <a:pt x="649" y="146"/>
                  </a:lnTo>
                  <a:lnTo>
                    <a:pt x="662" y="140"/>
                  </a:lnTo>
                  <a:lnTo>
                    <a:pt x="674" y="137"/>
                  </a:lnTo>
                  <a:lnTo>
                    <a:pt x="711" y="124"/>
                  </a:lnTo>
                  <a:lnTo>
                    <a:pt x="747" y="113"/>
                  </a:lnTo>
                  <a:lnTo>
                    <a:pt x="783" y="102"/>
                  </a:lnTo>
                  <a:lnTo>
                    <a:pt x="822" y="91"/>
                  </a:lnTo>
                  <a:lnTo>
                    <a:pt x="858" y="80"/>
                  </a:lnTo>
                  <a:lnTo>
                    <a:pt x="896" y="69"/>
                  </a:lnTo>
                  <a:lnTo>
                    <a:pt x="934" y="60"/>
                  </a:lnTo>
                  <a:lnTo>
                    <a:pt x="973" y="53"/>
                  </a:lnTo>
                  <a:lnTo>
                    <a:pt x="1003" y="40"/>
                  </a:lnTo>
                  <a:lnTo>
                    <a:pt x="1036" y="33"/>
                  </a:lnTo>
                  <a:lnTo>
                    <a:pt x="1071" y="26"/>
                  </a:lnTo>
                  <a:lnTo>
                    <a:pt x="1107" y="20"/>
                  </a:lnTo>
                  <a:lnTo>
                    <a:pt x="1142" y="15"/>
                  </a:lnTo>
                  <a:lnTo>
                    <a:pt x="1178" y="9"/>
                  </a:lnTo>
                  <a:lnTo>
                    <a:pt x="1214" y="4"/>
                  </a:lnTo>
                  <a:lnTo>
                    <a:pt x="1253" y="0"/>
                  </a:lnTo>
                  <a:lnTo>
                    <a:pt x="1234" y="69"/>
                  </a:lnTo>
                  <a:lnTo>
                    <a:pt x="1143" y="71"/>
                  </a:lnTo>
                  <a:lnTo>
                    <a:pt x="1056" y="80"/>
                  </a:lnTo>
                  <a:lnTo>
                    <a:pt x="969" y="95"/>
                  </a:lnTo>
                  <a:lnTo>
                    <a:pt x="885" y="115"/>
                  </a:lnTo>
                  <a:lnTo>
                    <a:pt x="800" y="135"/>
                  </a:lnTo>
                  <a:lnTo>
                    <a:pt x="716" y="160"/>
                  </a:lnTo>
                  <a:lnTo>
                    <a:pt x="633" y="188"/>
                  </a:lnTo>
                  <a:lnTo>
                    <a:pt x="551" y="215"/>
                  </a:lnTo>
                  <a:lnTo>
                    <a:pt x="493" y="239"/>
                  </a:lnTo>
                  <a:lnTo>
                    <a:pt x="436" y="262"/>
                  </a:lnTo>
                  <a:lnTo>
                    <a:pt x="376" y="286"/>
                  </a:lnTo>
                  <a:lnTo>
                    <a:pt x="318" y="311"/>
                  </a:lnTo>
                  <a:lnTo>
                    <a:pt x="258" y="335"/>
                  </a:lnTo>
                  <a:lnTo>
                    <a:pt x="200" y="362"/>
                  </a:lnTo>
                  <a:lnTo>
                    <a:pt x="142" y="389"/>
                  </a:lnTo>
                  <a:lnTo>
                    <a:pt x="87" y="420"/>
                  </a:lnTo>
                  <a:lnTo>
                    <a:pt x="76" y="420"/>
                  </a:lnTo>
                  <a:lnTo>
                    <a:pt x="65" y="420"/>
                  </a:lnTo>
                  <a:lnTo>
                    <a:pt x="53" y="420"/>
                  </a:lnTo>
                  <a:lnTo>
                    <a:pt x="40" y="420"/>
                  </a:lnTo>
                  <a:lnTo>
                    <a:pt x="27" y="417"/>
                  </a:lnTo>
                  <a:lnTo>
                    <a:pt x="16" y="413"/>
                  </a:lnTo>
                  <a:lnTo>
                    <a:pt x="5" y="406"/>
                  </a:lnTo>
                  <a:lnTo>
                    <a:pt x="0" y="395"/>
                  </a:lnTo>
                  <a:lnTo>
                    <a:pt x="31" y="382"/>
                  </a:lnTo>
                  <a:lnTo>
                    <a:pt x="64" y="369"/>
                  </a:lnTo>
                  <a:lnTo>
                    <a:pt x="94" y="357"/>
                  </a:lnTo>
                  <a:lnTo>
                    <a:pt x="127" y="346"/>
                  </a:lnTo>
                  <a:lnTo>
                    <a:pt x="158" y="331"/>
                  </a:lnTo>
                  <a:lnTo>
                    <a:pt x="191" y="319"/>
                  </a:lnTo>
                  <a:lnTo>
                    <a:pt x="222" y="306"/>
                  </a:lnTo>
                  <a:lnTo>
                    <a:pt x="254" y="293"/>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3" name="Google Shape;2823;p170"/>
            <p:cNvSpPr/>
            <p:nvPr/>
          </p:nvSpPr>
          <p:spPr>
            <a:xfrm>
              <a:off x="3741" y="2667"/>
              <a:ext cx="31" cy="13"/>
            </a:xfrm>
            <a:custGeom>
              <a:rect b="b" l="l" r="r" t="t"/>
              <a:pathLst>
                <a:path extrusionOk="0" h="27" w="64">
                  <a:moveTo>
                    <a:pt x="60" y="2"/>
                  </a:moveTo>
                  <a:lnTo>
                    <a:pt x="60" y="4"/>
                  </a:lnTo>
                  <a:lnTo>
                    <a:pt x="64" y="6"/>
                  </a:lnTo>
                  <a:lnTo>
                    <a:pt x="44" y="15"/>
                  </a:lnTo>
                  <a:lnTo>
                    <a:pt x="29" y="27"/>
                  </a:lnTo>
                  <a:lnTo>
                    <a:pt x="0" y="2"/>
                  </a:lnTo>
                  <a:lnTo>
                    <a:pt x="13" y="0"/>
                  </a:lnTo>
                  <a:lnTo>
                    <a:pt x="29" y="0"/>
                  </a:lnTo>
                  <a:lnTo>
                    <a:pt x="44" y="0"/>
                  </a:lnTo>
                  <a:lnTo>
                    <a:pt x="60" y="2"/>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4" name="Google Shape;2824;p170"/>
            <p:cNvSpPr/>
            <p:nvPr/>
          </p:nvSpPr>
          <p:spPr>
            <a:xfrm>
              <a:off x="3744" y="2998"/>
              <a:ext cx="67" cy="120"/>
            </a:xfrm>
            <a:custGeom>
              <a:rect b="b" l="l" r="r" t="t"/>
              <a:pathLst>
                <a:path extrusionOk="0" h="238" w="132">
                  <a:moveTo>
                    <a:pt x="0" y="233"/>
                  </a:moveTo>
                  <a:lnTo>
                    <a:pt x="16" y="204"/>
                  </a:lnTo>
                  <a:lnTo>
                    <a:pt x="32" y="175"/>
                  </a:lnTo>
                  <a:lnTo>
                    <a:pt x="49" y="145"/>
                  </a:lnTo>
                  <a:lnTo>
                    <a:pt x="65" y="118"/>
                  </a:lnTo>
                  <a:lnTo>
                    <a:pt x="78" y="87"/>
                  </a:lnTo>
                  <a:lnTo>
                    <a:pt x="90" y="58"/>
                  </a:lnTo>
                  <a:lnTo>
                    <a:pt x="101" y="29"/>
                  </a:lnTo>
                  <a:lnTo>
                    <a:pt x="110" y="0"/>
                  </a:lnTo>
                  <a:lnTo>
                    <a:pt x="114" y="13"/>
                  </a:lnTo>
                  <a:lnTo>
                    <a:pt x="123" y="22"/>
                  </a:lnTo>
                  <a:lnTo>
                    <a:pt x="132" y="29"/>
                  </a:lnTo>
                  <a:lnTo>
                    <a:pt x="132" y="44"/>
                  </a:lnTo>
                  <a:lnTo>
                    <a:pt x="121" y="65"/>
                  </a:lnTo>
                  <a:lnTo>
                    <a:pt x="112" y="91"/>
                  </a:lnTo>
                  <a:lnTo>
                    <a:pt x="101" y="116"/>
                  </a:lnTo>
                  <a:lnTo>
                    <a:pt x="90" y="144"/>
                  </a:lnTo>
                  <a:lnTo>
                    <a:pt x="76" y="167"/>
                  </a:lnTo>
                  <a:lnTo>
                    <a:pt x="61" y="191"/>
                  </a:lnTo>
                  <a:lnTo>
                    <a:pt x="43" y="213"/>
                  </a:lnTo>
                  <a:lnTo>
                    <a:pt x="27" y="235"/>
                  </a:lnTo>
                  <a:lnTo>
                    <a:pt x="0" y="238"/>
                  </a:lnTo>
                  <a:lnTo>
                    <a:pt x="0" y="233"/>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5" name="Google Shape;2825;p170"/>
            <p:cNvSpPr/>
            <p:nvPr/>
          </p:nvSpPr>
          <p:spPr>
            <a:xfrm>
              <a:off x="3763" y="2671"/>
              <a:ext cx="151" cy="58"/>
            </a:xfrm>
            <a:custGeom>
              <a:rect b="b" l="l" r="r" t="t"/>
              <a:pathLst>
                <a:path extrusionOk="0" h="117" w="301">
                  <a:moveTo>
                    <a:pt x="18" y="13"/>
                  </a:moveTo>
                  <a:lnTo>
                    <a:pt x="51" y="6"/>
                  </a:lnTo>
                  <a:lnTo>
                    <a:pt x="85" y="2"/>
                  </a:lnTo>
                  <a:lnTo>
                    <a:pt x="120" y="0"/>
                  </a:lnTo>
                  <a:lnTo>
                    <a:pt x="158" y="0"/>
                  </a:lnTo>
                  <a:lnTo>
                    <a:pt x="194" y="0"/>
                  </a:lnTo>
                  <a:lnTo>
                    <a:pt x="231" y="2"/>
                  </a:lnTo>
                  <a:lnTo>
                    <a:pt x="265" y="6"/>
                  </a:lnTo>
                  <a:lnTo>
                    <a:pt x="301" y="11"/>
                  </a:lnTo>
                  <a:lnTo>
                    <a:pt x="300" y="15"/>
                  </a:lnTo>
                  <a:lnTo>
                    <a:pt x="301" y="18"/>
                  </a:lnTo>
                  <a:lnTo>
                    <a:pt x="283" y="37"/>
                  </a:lnTo>
                  <a:lnTo>
                    <a:pt x="263" y="57"/>
                  </a:lnTo>
                  <a:lnTo>
                    <a:pt x="241" y="73"/>
                  </a:lnTo>
                  <a:lnTo>
                    <a:pt x="220" y="89"/>
                  </a:lnTo>
                  <a:lnTo>
                    <a:pt x="192" y="98"/>
                  </a:lnTo>
                  <a:lnTo>
                    <a:pt x="167" y="108"/>
                  </a:lnTo>
                  <a:lnTo>
                    <a:pt x="138" y="113"/>
                  </a:lnTo>
                  <a:lnTo>
                    <a:pt x="111" y="117"/>
                  </a:lnTo>
                  <a:lnTo>
                    <a:pt x="94" y="108"/>
                  </a:lnTo>
                  <a:lnTo>
                    <a:pt x="82" y="98"/>
                  </a:lnTo>
                  <a:lnTo>
                    <a:pt x="67" y="89"/>
                  </a:lnTo>
                  <a:lnTo>
                    <a:pt x="54" y="80"/>
                  </a:lnTo>
                  <a:lnTo>
                    <a:pt x="40" y="69"/>
                  </a:lnTo>
                  <a:lnTo>
                    <a:pt x="27" y="58"/>
                  </a:lnTo>
                  <a:lnTo>
                    <a:pt x="12" y="48"/>
                  </a:lnTo>
                  <a:lnTo>
                    <a:pt x="2" y="38"/>
                  </a:lnTo>
                  <a:lnTo>
                    <a:pt x="0" y="28"/>
                  </a:lnTo>
                  <a:lnTo>
                    <a:pt x="5" y="20"/>
                  </a:lnTo>
                  <a:lnTo>
                    <a:pt x="11" y="15"/>
                  </a:lnTo>
                  <a:lnTo>
                    <a:pt x="18" y="13"/>
                  </a:lnTo>
                  <a:close/>
                </a:path>
              </a:pathLst>
            </a:custGeom>
            <a:solidFill>
              <a:srgbClr val="FF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6" name="Google Shape;2826;p170"/>
            <p:cNvSpPr/>
            <p:nvPr/>
          </p:nvSpPr>
          <p:spPr>
            <a:xfrm>
              <a:off x="3775" y="3016"/>
              <a:ext cx="58" cy="95"/>
            </a:xfrm>
            <a:custGeom>
              <a:rect b="b" l="l" r="r" t="t"/>
              <a:pathLst>
                <a:path extrusionOk="0" h="190" w="117">
                  <a:moveTo>
                    <a:pt x="28" y="149"/>
                  </a:moveTo>
                  <a:lnTo>
                    <a:pt x="37" y="129"/>
                  </a:lnTo>
                  <a:lnTo>
                    <a:pt x="48" y="112"/>
                  </a:lnTo>
                  <a:lnTo>
                    <a:pt x="55" y="92"/>
                  </a:lnTo>
                  <a:lnTo>
                    <a:pt x="68" y="76"/>
                  </a:lnTo>
                  <a:lnTo>
                    <a:pt x="73" y="58"/>
                  </a:lnTo>
                  <a:lnTo>
                    <a:pt x="80" y="41"/>
                  </a:lnTo>
                  <a:lnTo>
                    <a:pt x="86" y="23"/>
                  </a:lnTo>
                  <a:lnTo>
                    <a:pt x="93" y="7"/>
                  </a:lnTo>
                  <a:lnTo>
                    <a:pt x="97" y="0"/>
                  </a:lnTo>
                  <a:lnTo>
                    <a:pt x="109" y="1"/>
                  </a:lnTo>
                  <a:lnTo>
                    <a:pt x="117" y="10"/>
                  </a:lnTo>
                  <a:lnTo>
                    <a:pt x="111" y="30"/>
                  </a:lnTo>
                  <a:lnTo>
                    <a:pt x="108" y="50"/>
                  </a:lnTo>
                  <a:lnTo>
                    <a:pt x="100" y="70"/>
                  </a:lnTo>
                  <a:lnTo>
                    <a:pt x="95" y="90"/>
                  </a:lnTo>
                  <a:lnTo>
                    <a:pt x="86" y="109"/>
                  </a:lnTo>
                  <a:lnTo>
                    <a:pt x="77" y="129"/>
                  </a:lnTo>
                  <a:lnTo>
                    <a:pt x="68" y="147"/>
                  </a:lnTo>
                  <a:lnTo>
                    <a:pt x="59" y="165"/>
                  </a:lnTo>
                  <a:lnTo>
                    <a:pt x="46" y="176"/>
                  </a:lnTo>
                  <a:lnTo>
                    <a:pt x="31" y="183"/>
                  </a:lnTo>
                  <a:lnTo>
                    <a:pt x="15" y="187"/>
                  </a:lnTo>
                  <a:lnTo>
                    <a:pt x="0" y="190"/>
                  </a:lnTo>
                  <a:lnTo>
                    <a:pt x="4" y="180"/>
                  </a:lnTo>
                  <a:lnTo>
                    <a:pt x="13" y="169"/>
                  </a:lnTo>
                  <a:lnTo>
                    <a:pt x="20" y="158"/>
                  </a:lnTo>
                  <a:lnTo>
                    <a:pt x="28" y="149"/>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7" name="Google Shape;2827;p170"/>
            <p:cNvSpPr/>
            <p:nvPr/>
          </p:nvSpPr>
          <p:spPr>
            <a:xfrm>
              <a:off x="3809" y="2976"/>
              <a:ext cx="500" cy="53"/>
            </a:xfrm>
            <a:custGeom>
              <a:rect b="b" l="l" r="r" t="t"/>
              <a:pathLst>
                <a:path extrusionOk="0" h="107" w="1000">
                  <a:moveTo>
                    <a:pt x="0" y="0"/>
                  </a:moveTo>
                  <a:lnTo>
                    <a:pt x="85" y="0"/>
                  </a:lnTo>
                  <a:lnTo>
                    <a:pt x="172" y="3"/>
                  </a:lnTo>
                  <a:lnTo>
                    <a:pt x="258" y="7"/>
                  </a:lnTo>
                  <a:lnTo>
                    <a:pt x="345" y="12"/>
                  </a:lnTo>
                  <a:lnTo>
                    <a:pt x="430" y="16"/>
                  </a:lnTo>
                  <a:lnTo>
                    <a:pt x="518" y="21"/>
                  </a:lnTo>
                  <a:lnTo>
                    <a:pt x="603" y="25"/>
                  </a:lnTo>
                  <a:lnTo>
                    <a:pt x="690" y="27"/>
                  </a:lnTo>
                  <a:lnTo>
                    <a:pt x="727" y="30"/>
                  </a:lnTo>
                  <a:lnTo>
                    <a:pt x="765" y="36"/>
                  </a:lnTo>
                  <a:lnTo>
                    <a:pt x="803" y="40"/>
                  </a:lnTo>
                  <a:lnTo>
                    <a:pt x="841" y="45"/>
                  </a:lnTo>
                  <a:lnTo>
                    <a:pt x="878" y="47"/>
                  </a:lnTo>
                  <a:lnTo>
                    <a:pt x="916" y="50"/>
                  </a:lnTo>
                  <a:lnTo>
                    <a:pt x="954" y="52"/>
                  </a:lnTo>
                  <a:lnTo>
                    <a:pt x="994" y="56"/>
                  </a:lnTo>
                  <a:lnTo>
                    <a:pt x="996" y="69"/>
                  </a:lnTo>
                  <a:lnTo>
                    <a:pt x="998" y="81"/>
                  </a:lnTo>
                  <a:lnTo>
                    <a:pt x="998" y="94"/>
                  </a:lnTo>
                  <a:lnTo>
                    <a:pt x="1000" y="107"/>
                  </a:lnTo>
                  <a:lnTo>
                    <a:pt x="921" y="105"/>
                  </a:lnTo>
                  <a:lnTo>
                    <a:pt x="843" y="105"/>
                  </a:lnTo>
                  <a:lnTo>
                    <a:pt x="763" y="103"/>
                  </a:lnTo>
                  <a:lnTo>
                    <a:pt x="683" y="103"/>
                  </a:lnTo>
                  <a:lnTo>
                    <a:pt x="603" y="100"/>
                  </a:lnTo>
                  <a:lnTo>
                    <a:pt x="525" y="98"/>
                  </a:lnTo>
                  <a:lnTo>
                    <a:pt x="449" y="92"/>
                  </a:lnTo>
                  <a:lnTo>
                    <a:pt x="380" y="87"/>
                  </a:lnTo>
                  <a:lnTo>
                    <a:pt x="338" y="85"/>
                  </a:lnTo>
                  <a:lnTo>
                    <a:pt x="296" y="83"/>
                  </a:lnTo>
                  <a:lnTo>
                    <a:pt x="254" y="81"/>
                  </a:lnTo>
                  <a:lnTo>
                    <a:pt x="212" y="80"/>
                  </a:lnTo>
                  <a:lnTo>
                    <a:pt x="169" y="76"/>
                  </a:lnTo>
                  <a:lnTo>
                    <a:pt x="129" y="72"/>
                  </a:lnTo>
                  <a:lnTo>
                    <a:pt x="87" y="67"/>
                  </a:lnTo>
                  <a:lnTo>
                    <a:pt x="49" y="61"/>
                  </a:lnTo>
                  <a:lnTo>
                    <a:pt x="32" y="47"/>
                  </a:lnTo>
                  <a:lnTo>
                    <a:pt x="16" y="34"/>
                  </a:lnTo>
                  <a:lnTo>
                    <a:pt x="9" y="25"/>
                  </a:lnTo>
                  <a:lnTo>
                    <a:pt x="3" y="18"/>
                  </a:lnTo>
                  <a:lnTo>
                    <a:pt x="0" y="9"/>
                  </a:lnTo>
                  <a:lnTo>
                    <a:pt x="0" y="0"/>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8" name="Google Shape;2828;p170"/>
            <p:cNvSpPr/>
            <p:nvPr/>
          </p:nvSpPr>
          <p:spPr>
            <a:xfrm>
              <a:off x="3810" y="3104"/>
              <a:ext cx="4" cy="1"/>
            </a:xfrm>
            <a:custGeom>
              <a:rect b="b" l="l" r="r" t="t"/>
              <a:pathLst>
                <a:path extrusionOk="0" h="2" w="10">
                  <a:moveTo>
                    <a:pt x="10" y="0"/>
                  </a:moveTo>
                  <a:lnTo>
                    <a:pt x="0" y="2"/>
                  </a:lnTo>
                  <a:lnTo>
                    <a:pt x="4" y="0"/>
                  </a:lnTo>
                  <a:lnTo>
                    <a:pt x="1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9" name="Google Shape;2829;p170"/>
            <p:cNvSpPr/>
            <p:nvPr/>
          </p:nvSpPr>
          <p:spPr>
            <a:xfrm>
              <a:off x="3812" y="3019"/>
              <a:ext cx="40" cy="82"/>
            </a:xfrm>
            <a:custGeom>
              <a:rect b="b" l="l" r="r" t="t"/>
              <a:pathLst>
                <a:path extrusionOk="0" h="163" w="78">
                  <a:moveTo>
                    <a:pt x="65" y="13"/>
                  </a:moveTo>
                  <a:lnTo>
                    <a:pt x="64" y="5"/>
                  </a:lnTo>
                  <a:lnTo>
                    <a:pt x="64" y="0"/>
                  </a:lnTo>
                  <a:lnTo>
                    <a:pt x="78" y="3"/>
                  </a:lnTo>
                  <a:lnTo>
                    <a:pt x="74" y="20"/>
                  </a:lnTo>
                  <a:lnTo>
                    <a:pt x="74" y="38"/>
                  </a:lnTo>
                  <a:lnTo>
                    <a:pt x="69" y="53"/>
                  </a:lnTo>
                  <a:lnTo>
                    <a:pt x="65" y="69"/>
                  </a:lnTo>
                  <a:lnTo>
                    <a:pt x="60" y="83"/>
                  </a:lnTo>
                  <a:lnTo>
                    <a:pt x="54" y="100"/>
                  </a:lnTo>
                  <a:lnTo>
                    <a:pt x="45" y="113"/>
                  </a:lnTo>
                  <a:lnTo>
                    <a:pt x="38" y="127"/>
                  </a:lnTo>
                  <a:lnTo>
                    <a:pt x="27" y="142"/>
                  </a:lnTo>
                  <a:lnTo>
                    <a:pt x="18" y="156"/>
                  </a:lnTo>
                  <a:lnTo>
                    <a:pt x="0" y="163"/>
                  </a:lnTo>
                  <a:lnTo>
                    <a:pt x="9" y="143"/>
                  </a:lnTo>
                  <a:lnTo>
                    <a:pt x="20" y="127"/>
                  </a:lnTo>
                  <a:lnTo>
                    <a:pt x="29" y="107"/>
                  </a:lnTo>
                  <a:lnTo>
                    <a:pt x="38" y="91"/>
                  </a:lnTo>
                  <a:lnTo>
                    <a:pt x="45" y="71"/>
                  </a:lnTo>
                  <a:lnTo>
                    <a:pt x="54" y="51"/>
                  </a:lnTo>
                  <a:lnTo>
                    <a:pt x="60" y="31"/>
                  </a:lnTo>
                  <a:lnTo>
                    <a:pt x="65" y="13"/>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0" name="Google Shape;2830;p170"/>
            <p:cNvSpPr/>
            <p:nvPr/>
          </p:nvSpPr>
          <p:spPr>
            <a:xfrm>
              <a:off x="3836" y="2644"/>
              <a:ext cx="475" cy="175"/>
            </a:xfrm>
            <a:custGeom>
              <a:rect b="b" l="l" r="r" t="t"/>
              <a:pathLst>
                <a:path extrusionOk="0" h="351" w="949">
                  <a:moveTo>
                    <a:pt x="169" y="82"/>
                  </a:moveTo>
                  <a:lnTo>
                    <a:pt x="166" y="56"/>
                  </a:lnTo>
                  <a:lnTo>
                    <a:pt x="218" y="54"/>
                  </a:lnTo>
                  <a:lnTo>
                    <a:pt x="273" y="52"/>
                  </a:lnTo>
                  <a:lnTo>
                    <a:pt x="327" y="51"/>
                  </a:lnTo>
                  <a:lnTo>
                    <a:pt x="384" y="49"/>
                  </a:lnTo>
                  <a:lnTo>
                    <a:pt x="438" y="47"/>
                  </a:lnTo>
                  <a:lnTo>
                    <a:pt x="493" y="47"/>
                  </a:lnTo>
                  <a:lnTo>
                    <a:pt x="547" y="47"/>
                  </a:lnTo>
                  <a:lnTo>
                    <a:pt x="602" y="49"/>
                  </a:lnTo>
                  <a:lnTo>
                    <a:pt x="626" y="43"/>
                  </a:lnTo>
                  <a:lnTo>
                    <a:pt x="651" y="42"/>
                  </a:lnTo>
                  <a:lnTo>
                    <a:pt x="675" y="40"/>
                  </a:lnTo>
                  <a:lnTo>
                    <a:pt x="702" y="38"/>
                  </a:lnTo>
                  <a:lnTo>
                    <a:pt x="726" y="34"/>
                  </a:lnTo>
                  <a:lnTo>
                    <a:pt x="751" y="32"/>
                  </a:lnTo>
                  <a:lnTo>
                    <a:pt x="775" y="27"/>
                  </a:lnTo>
                  <a:lnTo>
                    <a:pt x="800" y="23"/>
                  </a:lnTo>
                  <a:lnTo>
                    <a:pt x="816" y="20"/>
                  </a:lnTo>
                  <a:lnTo>
                    <a:pt x="835" y="18"/>
                  </a:lnTo>
                  <a:lnTo>
                    <a:pt x="853" y="14"/>
                  </a:lnTo>
                  <a:lnTo>
                    <a:pt x="873" y="12"/>
                  </a:lnTo>
                  <a:lnTo>
                    <a:pt x="891" y="7"/>
                  </a:lnTo>
                  <a:lnTo>
                    <a:pt x="911" y="5"/>
                  </a:lnTo>
                  <a:lnTo>
                    <a:pt x="929" y="2"/>
                  </a:lnTo>
                  <a:lnTo>
                    <a:pt x="949" y="0"/>
                  </a:lnTo>
                  <a:lnTo>
                    <a:pt x="946" y="22"/>
                  </a:lnTo>
                  <a:lnTo>
                    <a:pt x="944" y="45"/>
                  </a:lnTo>
                  <a:lnTo>
                    <a:pt x="940" y="69"/>
                  </a:lnTo>
                  <a:lnTo>
                    <a:pt x="938" y="92"/>
                  </a:lnTo>
                  <a:lnTo>
                    <a:pt x="936" y="114"/>
                  </a:lnTo>
                  <a:lnTo>
                    <a:pt x="935" y="136"/>
                  </a:lnTo>
                  <a:lnTo>
                    <a:pt x="935" y="158"/>
                  </a:lnTo>
                  <a:lnTo>
                    <a:pt x="935" y="182"/>
                  </a:lnTo>
                  <a:lnTo>
                    <a:pt x="929" y="192"/>
                  </a:lnTo>
                  <a:lnTo>
                    <a:pt x="927" y="207"/>
                  </a:lnTo>
                  <a:lnTo>
                    <a:pt x="927" y="220"/>
                  </a:lnTo>
                  <a:lnTo>
                    <a:pt x="933" y="234"/>
                  </a:lnTo>
                  <a:lnTo>
                    <a:pt x="926" y="242"/>
                  </a:lnTo>
                  <a:lnTo>
                    <a:pt x="926" y="253"/>
                  </a:lnTo>
                  <a:lnTo>
                    <a:pt x="926" y="267"/>
                  </a:lnTo>
                  <a:lnTo>
                    <a:pt x="926" y="282"/>
                  </a:lnTo>
                  <a:lnTo>
                    <a:pt x="926" y="298"/>
                  </a:lnTo>
                  <a:lnTo>
                    <a:pt x="926" y="311"/>
                  </a:lnTo>
                  <a:lnTo>
                    <a:pt x="926" y="325"/>
                  </a:lnTo>
                  <a:lnTo>
                    <a:pt x="926" y="338"/>
                  </a:lnTo>
                  <a:lnTo>
                    <a:pt x="927" y="351"/>
                  </a:lnTo>
                  <a:lnTo>
                    <a:pt x="856" y="342"/>
                  </a:lnTo>
                  <a:lnTo>
                    <a:pt x="787" y="336"/>
                  </a:lnTo>
                  <a:lnTo>
                    <a:pt x="718" y="331"/>
                  </a:lnTo>
                  <a:lnTo>
                    <a:pt x="649" y="325"/>
                  </a:lnTo>
                  <a:lnTo>
                    <a:pt x="578" y="318"/>
                  </a:lnTo>
                  <a:lnTo>
                    <a:pt x="507" y="313"/>
                  </a:lnTo>
                  <a:lnTo>
                    <a:pt x="436" y="305"/>
                  </a:lnTo>
                  <a:lnTo>
                    <a:pt x="367" y="298"/>
                  </a:lnTo>
                  <a:lnTo>
                    <a:pt x="335" y="291"/>
                  </a:lnTo>
                  <a:lnTo>
                    <a:pt x="302" y="283"/>
                  </a:lnTo>
                  <a:lnTo>
                    <a:pt x="271" y="276"/>
                  </a:lnTo>
                  <a:lnTo>
                    <a:pt x="240" y="269"/>
                  </a:lnTo>
                  <a:lnTo>
                    <a:pt x="207" y="260"/>
                  </a:lnTo>
                  <a:lnTo>
                    <a:pt x="178" y="251"/>
                  </a:lnTo>
                  <a:lnTo>
                    <a:pt x="146" y="242"/>
                  </a:lnTo>
                  <a:lnTo>
                    <a:pt x="116" y="236"/>
                  </a:lnTo>
                  <a:lnTo>
                    <a:pt x="102" y="227"/>
                  </a:lnTo>
                  <a:lnTo>
                    <a:pt x="89" y="223"/>
                  </a:lnTo>
                  <a:lnTo>
                    <a:pt x="75" y="220"/>
                  </a:lnTo>
                  <a:lnTo>
                    <a:pt x="64" y="214"/>
                  </a:lnTo>
                  <a:lnTo>
                    <a:pt x="0" y="189"/>
                  </a:lnTo>
                  <a:lnTo>
                    <a:pt x="24" y="182"/>
                  </a:lnTo>
                  <a:lnTo>
                    <a:pt x="47" y="174"/>
                  </a:lnTo>
                  <a:lnTo>
                    <a:pt x="71" y="163"/>
                  </a:lnTo>
                  <a:lnTo>
                    <a:pt x="96" y="152"/>
                  </a:lnTo>
                  <a:lnTo>
                    <a:pt x="116" y="138"/>
                  </a:lnTo>
                  <a:lnTo>
                    <a:pt x="136" y="122"/>
                  </a:lnTo>
                  <a:lnTo>
                    <a:pt x="153" y="102"/>
                  </a:lnTo>
                  <a:lnTo>
                    <a:pt x="169" y="82"/>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1" name="Google Shape;2831;p170"/>
            <p:cNvSpPr/>
            <p:nvPr/>
          </p:nvSpPr>
          <p:spPr>
            <a:xfrm>
              <a:off x="3922" y="2622"/>
              <a:ext cx="345" cy="40"/>
            </a:xfrm>
            <a:custGeom>
              <a:rect b="b" l="l" r="r" t="t"/>
              <a:pathLst>
                <a:path extrusionOk="0" h="80" w="691">
                  <a:moveTo>
                    <a:pt x="191" y="22"/>
                  </a:moveTo>
                  <a:lnTo>
                    <a:pt x="251" y="13"/>
                  </a:lnTo>
                  <a:lnTo>
                    <a:pt x="313" y="6"/>
                  </a:lnTo>
                  <a:lnTo>
                    <a:pt x="376" y="0"/>
                  </a:lnTo>
                  <a:lnTo>
                    <a:pt x="442" y="0"/>
                  </a:lnTo>
                  <a:lnTo>
                    <a:pt x="505" y="0"/>
                  </a:lnTo>
                  <a:lnTo>
                    <a:pt x="569" y="7"/>
                  </a:lnTo>
                  <a:lnTo>
                    <a:pt x="629" y="18"/>
                  </a:lnTo>
                  <a:lnTo>
                    <a:pt x="691" y="36"/>
                  </a:lnTo>
                  <a:lnTo>
                    <a:pt x="682" y="42"/>
                  </a:lnTo>
                  <a:lnTo>
                    <a:pt x="622" y="49"/>
                  </a:lnTo>
                  <a:lnTo>
                    <a:pt x="562" y="56"/>
                  </a:lnTo>
                  <a:lnTo>
                    <a:pt x="502" y="62"/>
                  </a:lnTo>
                  <a:lnTo>
                    <a:pt x="444" y="67"/>
                  </a:lnTo>
                  <a:lnTo>
                    <a:pt x="384" y="69"/>
                  </a:lnTo>
                  <a:lnTo>
                    <a:pt x="324" y="71"/>
                  </a:lnTo>
                  <a:lnTo>
                    <a:pt x="264" y="71"/>
                  </a:lnTo>
                  <a:lnTo>
                    <a:pt x="204" y="73"/>
                  </a:lnTo>
                  <a:lnTo>
                    <a:pt x="0" y="80"/>
                  </a:lnTo>
                  <a:lnTo>
                    <a:pt x="22" y="69"/>
                  </a:lnTo>
                  <a:lnTo>
                    <a:pt x="44" y="60"/>
                  </a:lnTo>
                  <a:lnTo>
                    <a:pt x="67" y="51"/>
                  </a:lnTo>
                  <a:lnTo>
                    <a:pt x="93" y="46"/>
                  </a:lnTo>
                  <a:lnTo>
                    <a:pt x="115" y="36"/>
                  </a:lnTo>
                  <a:lnTo>
                    <a:pt x="140" y="31"/>
                  </a:lnTo>
                  <a:lnTo>
                    <a:pt x="164" y="26"/>
                  </a:lnTo>
                  <a:lnTo>
                    <a:pt x="191" y="22"/>
                  </a:lnTo>
                  <a:close/>
                </a:path>
              </a:pathLst>
            </a:custGeom>
            <a:solidFill>
              <a:srgbClr val="9696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2" name="Google Shape;2832;p170"/>
            <p:cNvSpPr/>
            <p:nvPr/>
          </p:nvSpPr>
          <p:spPr>
            <a:xfrm>
              <a:off x="4040" y="2948"/>
              <a:ext cx="263" cy="47"/>
            </a:xfrm>
            <a:custGeom>
              <a:rect b="b" l="l" r="r" t="t"/>
              <a:pathLst>
                <a:path extrusionOk="0" h="93" w="528">
                  <a:moveTo>
                    <a:pt x="377" y="29"/>
                  </a:moveTo>
                  <a:lnTo>
                    <a:pt x="393" y="24"/>
                  </a:lnTo>
                  <a:lnTo>
                    <a:pt x="413" y="20"/>
                  </a:lnTo>
                  <a:lnTo>
                    <a:pt x="431" y="18"/>
                  </a:lnTo>
                  <a:lnTo>
                    <a:pt x="451" y="16"/>
                  </a:lnTo>
                  <a:lnTo>
                    <a:pt x="468" y="13"/>
                  </a:lnTo>
                  <a:lnTo>
                    <a:pt x="486" y="9"/>
                  </a:lnTo>
                  <a:lnTo>
                    <a:pt x="502" y="4"/>
                  </a:lnTo>
                  <a:lnTo>
                    <a:pt x="520" y="0"/>
                  </a:lnTo>
                  <a:lnTo>
                    <a:pt x="520" y="16"/>
                  </a:lnTo>
                  <a:lnTo>
                    <a:pt x="522" y="35"/>
                  </a:lnTo>
                  <a:lnTo>
                    <a:pt x="522" y="53"/>
                  </a:lnTo>
                  <a:lnTo>
                    <a:pt x="524" y="71"/>
                  </a:lnTo>
                  <a:lnTo>
                    <a:pt x="526" y="80"/>
                  </a:lnTo>
                  <a:lnTo>
                    <a:pt x="528" y="93"/>
                  </a:lnTo>
                  <a:lnTo>
                    <a:pt x="466" y="87"/>
                  </a:lnTo>
                  <a:lnTo>
                    <a:pt x="406" y="82"/>
                  </a:lnTo>
                  <a:lnTo>
                    <a:pt x="348" y="76"/>
                  </a:lnTo>
                  <a:lnTo>
                    <a:pt x="289" y="71"/>
                  </a:lnTo>
                  <a:lnTo>
                    <a:pt x="229" y="64"/>
                  </a:lnTo>
                  <a:lnTo>
                    <a:pt x="171" y="60"/>
                  </a:lnTo>
                  <a:lnTo>
                    <a:pt x="111" y="58"/>
                  </a:lnTo>
                  <a:lnTo>
                    <a:pt x="53" y="60"/>
                  </a:lnTo>
                  <a:lnTo>
                    <a:pt x="0" y="56"/>
                  </a:lnTo>
                  <a:lnTo>
                    <a:pt x="44" y="51"/>
                  </a:lnTo>
                  <a:lnTo>
                    <a:pt x="89" y="45"/>
                  </a:lnTo>
                  <a:lnTo>
                    <a:pt x="135" y="40"/>
                  </a:lnTo>
                  <a:lnTo>
                    <a:pt x="184" y="36"/>
                  </a:lnTo>
                  <a:lnTo>
                    <a:pt x="229" y="31"/>
                  </a:lnTo>
                  <a:lnTo>
                    <a:pt x="279" y="29"/>
                  </a:lnTo>
                  <a:lnTo>
                    <a:pt x="328" y="27"/>
                  </a:lnTo>
                  <a:lnTo>
                    <a:pt x="377" y="29"/>
                  </a:lnTo>
                  <a:close/>
                </a:path>
              </a:pathLst>
            </a:custGeom>
            <a:solidFill>
              <a:srgbClr val="BF36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3" name="Google Shape;2833;p170"/>
            <p:cNvSpPr/>
            <p:nvPr/>
          </p:nvSpPr>
          <p:spPr>
            <a:xfrm>
              <a:off x="4127" y="2402"/>
              <a:ext cx="176" cy="34"/>
            </a:xfrm>
            <a:custGeom>
              <a:rect b="b" l="l" r="r" t="t"/>
              <a:pathLst>
                <a:path extrusionOk="0" h="67" w="353">
                  <a:moveTo>
                    <a:pt x="24" y="0"/>
                  </a:moveTo>
                  <a:lnTo>
                    <a:pt x="40" y="7"/>
                  </a:lnTo>
                  <a:lnTo>
                    <a:pt x="60" y="18"/>
                  </a:lnTo>
                  <a:lnTo>
                    <a:pt x="69" y="22"/>
                  </a:lnTo>
                  <a:lnTo>
                    <a:pt x="80" y="27"/>
                  </a:lnTo>
                  <a:lnTo>
                    <a:pt x="91" y="33"/>
                  </a:lnTo>
                  <a:lnTo>
                    <a:pt x="102" y="38"/>
                  </a:lnTo>
                  <a:lnTo>
                    <a:pt x="131" y="42"/>
                  </a:lnTo>
                  <a:lnTo>
                    <a:pt x="164" y="44"/>
                  </a:lnTo>
                  <a:lnTo>
                    <a:pt x="193" y="44"/>
                  </a:lnTo>
                  <a:lnTo>
                    <a:pt x="225" y="45"/>
                  </a:lnTo>
                  <a:lnTo>
                    <a:pt x="256" y="45"/>
                  </a:lnTo>
                  <a:lnTo>
                    <a:pt x="287" y="49"/>
                  </a:lnTo>
                  <a:lnTo>
                    <a:pt x="320" y="53"/>
                  </a:lnTo>
                  <a:lnTo>
                    <a:pt x="353" y="64"/>
                  </a:lnTo>
                  <a:lnTo>
                    <a:pt x="313" y="65"/>
                  </a:lnTo>
                  <a:lnTo>
                    <a:pt x="271" y="67"/>
                  </a:lnTo>
                  <a:lnTo>
                    <a:pt x="229" y="67"/>
                  </a:lnTo>
                  <a:lnTo>
                    <a:pt x="187" y="67"/>
                  </a:lnTo>
                  <a:lnTo>
                    <a:pt x="144" y="62"/>
                  </a:lnTo>
                  <a:lnTo>
                    <a:pt x="104" y="56"/>
                  </a:lnTo>
                  <a:lnTo>
                    <a:pt x="64" y="47"/>
                  </a:lnTo>
                  <a:lnTo>
                    <a:pt x="27" y="38"/>
                  </a:lnTo>
                  <a:lnTo>
                    <a:pt x="0" y="40"/>
                  </a:lnTo>
                  <a:lnTo>
                    <a:pt x="5" y="29"/>
                  </a:lnTo>
                  <a:lnTo>
                    <a:pt x="14" y="20"/>
                  </a:lnTo>
                  <a:lnTo>
                    <a:pt x="18" y="9"/>
                  </a:lnTo>
                  <a:lnTo>
                    <a:pt x="24"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4" name="Google Shape;2834;p170"/>
            <p:cNvSpPr/>
            <p:nvPr/>
          </p:nvSpPr>
          <p:spPr>
            <a:xfrm>
              <a:off x="4165" y="2819"/>
              <a:ext cx="135" cy="135"/>
            </a:xfrm>
            <a:custGeom>
              <a:rect b="b" l="l" r="r" t="t"/>
              <a:pathLst>
                <a:path extrusionOk="0" h="269" w="269">
                  <a:moveTo>
                    <a:pt x="262" y="80"/>
                  </a:moveTo>
                  <a:lnTo>
                    <a:pt x="268" y="87"/>
                  </a:lnTo>
                  <a:lnTo>
                    <a:pt x="269" y="240"/>
                  </a:lnTo>
                  <a:lnTo>
                    <a:pt x="244" y="243"/>
                  </a:lnTo>
                  <a:lnTo>
                    <a:pt x="218" y="249"/>
                  </a:lnTo>
                  <a:lnTo>
                    <a:pt x="193" y="254"/>
                  </a:lnTo>
                  <a:lnTo>
                    <a:pt x="168" y="260"/>
                  </a:lnTo>
                  <a:lnTo>
                    <a:pt x="140" y="263"/>
                  </a:lnTo>
                  <a:lnTo>
                    <a:pt x="117" y="267"/>
                  </a:lnTo>
                  <a:lnTo>
                    <a:pt x="91" y="267"/>
                  </a:lnTo>
                  <a:lnTo>
                    <a:pt x="69" y="269"/>
                  </a:lnTo>
                  <a:lnTo>
                    <a:pt x="80" y="262"/>
                  </a:lnTo>
                  <a:lnTo>
                    <a:pt x="95" y="258"/>
                  </a:lnTo>
                  <a:lnTo>
                    <a:pt x="108" y="253"/>
                  </a:lnTo>
                  <a:lnTo>
                    <a:pt x="122" y="247"/>
                  </a:lnTo>
                  <a:lnTo>
                    <a:pt x="133" y="240"/>
                  </a:lnTo>
                  <a:lnTo>
                    <a:pt x="146" y="231"/>
                  </a:lnTo>
                  <a:lnTo>
                    <a:pt x="155" y="218"/>
                  </a:lnTo>
                  <a:lnTo>
                    <a:pt x="164" y="205"/>
                  </a:lnTo>
                  <a:lnTo>
                    <a:pt x="164" y="191"/>
                  </a:lnTo>
                  <a:lnTo>
                    <a:pt x="164" y="178"/>
                  </a:lnTo>
                  <a:lnTo>
                    <a:pt x="160" y="163"/>
                  </a:lnTo>
                  <a:lnTo>
                    <a:pt x="158" y="151"/>
                  </a:lnTo>
                  <a:lnTo>
                    <a:pt x="153" y="138"/>
                  </a:lnTo>
                  <a:lnTo>
                    <a:pt x="148" y="125"/>
                  </a:lnTo>
                  <a:lnTo>
                    <a:pt x="142" y="112"/>
                  </a:lnTo>
                  <a:lnTo>
                    <a:pt x="137" y="102"/>
                  </a:lnTo>
                  <a:lnTo>
                    <a:pt x="120" y="85"/>
                  </a:lnTo>
                  <a:lnTo>
                    <a:pt x="104" y="69"/>
                  </a:lnTo>
                  <a:lnTo>
                    <a:pt x="88" y="54"/>
                  </a:lnTo>
                  <a:lnTo>
                    <a:pt x="71" y="43"/>
                  </a:lnTo>
                  <a:lnTo>
                    <a:pt x="53" y="29"/>
                  </a:lnTo>
                  <a:lnTo>
                    <a:pt x="37" y="18"/>
                  </a:lnTo>
                  <a:lnTo>
                    <a:pt x="18" y="7"/>
                  </a:lnTo>
                  <a:lnTo>
                    <a:pt x="0" y="0"/>
                  </a:lnTo>
                  <a:lnTo>
                    <a:pt x="33" y="2"/>
                  </a:lnTo>
                  <a:lnTo>
                    <a:pt x="68" y="7"/>
                  </a:lnTo>
                  <a:lnTo>
                    <a:pt x="100" y="16"/>
                  </a:lnTo>
                  <a:lnTo>
                    <a:pt x="135" y="27"/>
                  </a:lnTo>
                  <a:lnTo>
                    <a:pt x="166" y="38"/>
                  </a:lnTo>
                  <a:lnTo>
                    <a:pt x="198" y="51"/>
                  </a:lnTo>
                  <a:lnTo>
                    <a:pt x="229" y="65"/>
                  </a:lnTo>
                  <a:lnTo>
                    <a:pt x="262" y="80"/>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5" name="Google Shape;2835;p170"/>
            <p:cNvSpPr/>
            <p:nvPr/>
          </p:nvSpPr>
          <p:spPr>
            <a:xfrm>
              <a:off x="4225" y="2820"/>
              <a:ext cx="75" cy="25"/>
            </a:xfrm>
            <a:custGeom>
              <a:rect b="b" l="l" r="r" t="t"/>
              <a:pathLst>
                <a:path extrusionOk="0" h="49" w="149">
                  <a:moveTo>
                    <a:pt x="149" y="18"/>
                  </a:moveTo>
                  <a:lnTo>
                    <a:pt x="148" y="49"/>
                  </a:lnTo>
                  <a:lnTo>
                    <a:pt x="128" y="41"/>
                  </a:lnTo>
                  <a:lnTo>
                    <a:pt x="111" y="36"/>
                  </a:lnTo>
                  <a:lnTo>
                    <a:pt x="91" y="30"/>
                  </a:lnTo>
                  <a:lnTo>
                    <a:pt x="75" y="25"/>
                  </a:lnTo>
                  <a:lnTo>
                    <a:pt x="55" y="18"/>
                  </a:lnTo>
                  <a:lnTo>
                    <a:pt x="37" y="12"/>
                  </a:lnTo>
                  <a:lnTo>
                    <a:pt x="18" y="7"/>
                  </a:lnTo>
                  <a:lnTo>
                    <a:pt x="0" y="1"/>
                  </a:lnTo>
                  <a:lnTo>
                    <a:pt x="17" y="0"/>
                  </a:lnTo>
                  <a:lnTo>
                    <a:pt x="35" y="1"/>
                  </a:lnTo>
                  <a:lnTo>
                    <a:pt x="53" y="3"/>
                  </a:lnTo>
                  <a:lnTo>
                    <a:pt x="73" y="7"/>
                  </a:lnTo>
                  <a:lnTo>
                    <a:pt x="91" y="10"/>
                  </a:lnTo>
                  <a:lnTo>
                    <a:pt x="111" y="14"/>
                  </a:lnTo>
                  <a:lnTo>
                    <a:pt x="129" y="16"/>
                  </a:lnTo>
                  <a:lnTo>
                    <a:pt x="149" y="18"/>
                  </a:lnTo>
                  <a:close/>
                </a:path>
              </a:pathLst>
            </a:custGeom>
            <a:solidFill>
              <a:srgbClr val="BF36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6" name="Google Shape;2836;p170"/>
            <p:cNvSpPr/>
            <p:nvPr/>
          </p:nvSpPr>
          <p:spPr>
            <a:xfrm>
              <a:off x="4257" y="2491"/>
              <a:ext cx="73" cy="24"/>
            </a:xfrm>
            <a:custGeom>
              <a:rect b="b" l="l" r="r" t="t"/>
              <a:pathLst>
                <a:path extrusionOk="0" h="47" w="145">
                  <a:moveTo>
                    <a:pt x="145" y="0"/>
                  </a:moveTo>
                  <a:lnTo>
                    <a:pt x="142" y="11"/>
                  </a:lnTo>
                  <a:lnTo>
                    <a:pt x="138" y="20"/>
                  </a:lnTo>
                  <a:lnTo>
                    <a:pt x="138" y="47"/>
                  </a:lnTo>
                  <a:lnTo>
                    <a:pt x="120" y="40"/>
                  </a:lnTo>
                  <a:lnTo>
                    <a:pt x="104" y="35"/>
                  </a:lnTo>
                  <a:lnTo>
                    <a:pt x="87" y="29"/>
                  </a:lnTo>
                  <a:lnTo>
                    <a:pt x="71" y="26"/>
                  </a:lnTo>
                  <a:lnTo>
                    <a:pt x="53" y="20"/>
                  </a:lnTo>
                  <a:lnTo>
                    <a:pt x="34" y="18"/>
                  </a:lnTo>
                  <a:lnTo>
                    <a:pt x="16" y="17"/>
                  </a:lnTo>
                  <a:lnTo>
                    <a:pt x="0" y="17"/>
                  </a:lnTo>
                  <a:lnTo>
                    <a:pt x="16" y="13"/>
                  </a:lnTo>
                  <a:lnTo>
                    <a:pt x="34" y="11"/>
                  </a:lnTo>
                  <a:lnTo>
                    <a:pt x="53" y="7"/>
                  </a:lnTo>
                  <a:lnTo>
                    <a:pt x="71" y="6"/>
                  </a:lnTo>
                  <a:lnTo>
                    <a:pt x="89" y="4"/>
                  </a:lnTo>
                  <a:lnTo>
                    <a:pt x="107" y="2"/>
                  </a:lnTo>
                  <a:lnTo>
                    <a:pt x="125" y="0"/>
                  </a:lnTo>
                  <a:lnTo>
                    <a:pt x="145" y="0"/>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7" name="Google Shape;2837;p170"/>
            <p:cNvSpPr/>
            <p:nvPr/>
          </p:nvSpPr>
          <p:spPr>
            <a:xfrm>
              <a:off x="4257" y="2310"/>
              <a:ext cx="62" cy="117"/>
            </a:xfrm>
            <a:custGeom>
              <a:rect b="b" l="l" r="r" t="t"/>
              <a:pathLst>
                <a:path extrusionOk="0" h="235" w="124">
                  <a:moveTo>
                    <a:pt x="67" y="9"/>
                  </a:moveTo>
                  <a:lnTo>
                    <a:pt x="73" y="9"/>
                  </a:lnTo>
                  <a:lnTo>
                    <a:pt x="78" y="6"/>
                  </a:lnTo>
                  <a:lnTo>
                    <a:pt x="84" y="2"/>
                  </a:lnTo>
                  <a:lnTo>
                    <a:pt x="91" y="0"/>
                  </a:lnTo>
                  <a:lnTo>
                    <a:pt x="120" y="0"/>
                  </a:lnTo>
                  <a:lnTo>
                    <a:pt x="100" y="9"/>
                  </a:lnTo>
                  <a:lnTo>
                    <a:pt x="85" y="24"/>
                  </a:lnTo>
                  <a:lnTo>
                    <a:pt x="71" y="38"/>
                  </a:lnTo>
                  <a:lnTo>
                    <a:pt x="62" y="57"/>
                  </a:lnTo>
                  <a:lnTo>
                    <a:pt x="53" y="73"/>
                  </a:lnTo>
                  <a:lnTo>
                    <a:pt x="47" y="93"/>
                  </a:lnTo>
                  <a:lnTo>
                    <a:pt x="42" y="113"/>
                  </a:lnTo>
                  <a:lnTo>
                    <a:pt x="42" y="133"/>
                  </a:lnTo>
                  <a:lnTo>
                    <a:pt x="38" y="148"/>
                  </a:lnTo>
                  <a:lnTo>
                    <a:pt x="42" y="164"/>
                  </a:lnTo>
                  <a:lnTo>
                    <a:pt x="47" y="177"/>
                  </a:lnTo>
                  <a:lnTo>
                    <a:pt x="58" y="189"/>
                  </a:lnTo>
                  <a:lnTo>
                    <a:pt x="67" y="199"/>
                  </a:lnTo>
                  <a:lnTo>
                    <a:pt x="80" y="209"/>
                  </a:lnTo>
                  <a:lnTo>
                    <a:pt x="93" y="219"/>
                  </a:lnTo>
                  <a:lnTo>
                    <a:pt x="107" y="229"/>
                  </a:lnTo>
                  <a:lnTo>
                    <a:pt x="124" y="235"/>
                  </a:lnTo>
                  <a:lnTo>
                    <a:pt x="104" y="235"/>
                  </a:lnTo>
                  <a:lnTo>
                    <a:pt x="87" y="233"/>
                  </a:lnTo>
                  <a:lnTo>
                    <a:pt x="73" y="226"/>
                  </a:lnTo>
                  <a:lnTo>
                    <a:pt x="62" y="217"/>
                  </a:lnTo>
                  <a:lnTo>
                    <a:pt x="47" y="204"/>
                  </a:lnTo>
                  <a:lnTo>
                    <a:pt x="36" y="193"/>
                  </a:lnTo>
                  <a:lnTo>
                    <a:pt x="24" y="180"/>
                  </a:lnTo>
                  <a:lnTo>
                    <a:pt x="11" y="171"/>
                  </a:lnTo>
                  <a:lnTo>
                    <a:pt x="2" y="146"/>
                  </a:lnTo>
                  <a:lnTo>
                    <a:pt x="0" y="124"/>
                  </a:lnTo>
                  <a:lnTo>
                    <a:pt x="4" y="102"/>
                  </a:lnTo>
                  <a:lnTo>
                    <a:pt x="11" y="82"/>
                  </a:lnTo>
                  <a:lnTo>
                    <a:pt x="20" y="60"/>
                  </a:lnTo>
                  <a:lnTo>
                    <a:pt x="34" y="42"/>
                  </a:lnTo>
                  <a:lnTo>
                    <a:pt x="51" y="24"/>
                  </a:lnTo>
                  <a:lnTo>
                    <a:pt x="67" y="9"/>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8" name="Google Shape;2838;p170"/>
            <p:cNvSpPr/>
            <p:nvPr/>
          </p:nvSpPr>
          <p:spPr>
            <a:xfrm>
              <a:off x="4282" y="2619"/>
              <a:ext cx="31" cy="19"/>
            </a:xfrm>
            <a:custGeom>
              <a:rect b="b" l="l" r="r" t="t"/>
              <a:pathLst>
                <a:path extrusionOk="0" h="38" w="62">
                  <a:moveTo>
                    <a:pt x="62" y="0"/>
                  </a:moveTo>
                  <a:lnTo>
                    <a:pt x="62" y="14"/>
                  </a:lnTo>
                  <a:lnTo>
                    <a:pt x="56" y="31"/>
                  </a:lnTo>
                  <a:lnTo>
                    <a:pt x="0" y="38"/>
                  </a:lnTo>
                  <a:lnTo>
                    <a:pt x="9" y="21"/>
                  </a:lnTo>
                  <a:lnTo>
                    <a:pt x="25" y="12"/>
                  </a:lnTo>
                  <a:lnTo>
                    <a:pt x="42" y="5"/>
                  </a:lnTo>
                  <a:lnTo>
                    <a:pt x="62"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9" name="Google Shape;2839;p170"/>
            <p:cNvSpPr/>
            <p:nvPr/>
          </p:nvSpPr>
          <p:spPr>
            <a:xfrm>
              <a:off x="4285" y="2317"/>
              <a:ext cx="98" cy="105"/>
            </a:xfrm>
            <a:custGeom>
              <a:rect b="b" l="l" r="r" t="t"/>
              <a:pathLst>
                <a:path extrusionOk="0" h="209" w="197">
                  <a:moveTo>
                    <a:pt x="75" y="0"/>
                  </a:moveTo>
                  <a:lnTo>
                    <a:pt x="84" y="2"/>
                  </a:lnTo>
                  <a:lnTo>
                    <a:pt x="91" y="9"/>
                  </a:lnTo>
                  <a:lnTo>
                    <a:pt x="91" y="18"/>
                  </a:lnTo>
                  <a:lnTo>
                    <a:pt x="86" y="27"/>
                  </a:lnTo>
                  <a:lnTo>
                    <a:pt x="78" y="33"/>
                  </a:lnTo>
                  <a:lnTo>
                    <a:pt x="71" y="38"/>
                  </a:lnTo>
                  <a:lnTo>
                    <a:pt x="58" y="47"/>
                  </a:lnTo>
                  <a:lnTo>
                    <a:pt x="48" y="56"/>
                  </a:lnTo>
                  <a:lnTo>
                    <a:pt x="38" y="67"/>
                  </a:lnTo>
                  <a:lnTo>
                    <a:pt x="31" y="80"/>
                  </a:lnTo>
                  <a:lnTo>
                    <a:pt x="22" y="91"/>
                  </a:lnTo>
                  <a:lnTo>
                    <a:pt x="18" y="103"/>
                  </a:lnTo>
                  <a:lnTo>
                    <a:pt x="17" y="118"/>
                  </a:lnTo>
                  <a:lnTo>
                    <a:pt x="18" y="134"/>
                  </a:lnTo>
                  <a:lnTo>
                    <a:pt x="24" y="147"/>
                  </a:lnTo>
                  <a:lnTo>
                    <a:pt x="37" y="162"/>
                  </a:lnTo>
                  <a:lnTo>
                    <a:pt x="53" y="173"/>
                  </a:lnTo>
                  <a:lnTo>
                    <a:pt x="71" y="180"/>
                  </a:lnTo>
                  <a:lnTo>
                    <a:pt x="86" y="180"/>
                  </a:lnTo>
                  <a:lnTo>
                    <a:pt x="102" y="184"/>
                  </a:lnTo>
                  <a:lnTo>
                    <a:pt x="117" y="185"/>
                  </a:lnTo>
                  <a:lnTo>
                    <a:pt x="133" y="189"/>
                  </a:lnTo>
                  <a:lnTo>
                    <a:pt x="148" y="191"/>
                  </a:lnTo>
                  <a:lnTo>
                    <a:pt x="164" y="193"/>
                  </a:lnTo>
                  <a:lnTo>
                    <a:pt x="180" y="191"/>
                  </a:lnTo>
                  <a:lnTo>
                    <a:pt x="197" y="191"/>
                  </a:lnTo>
                  <a:lnTo>
                    <a:pt x="184" y="191"/>
                  </a:lnTo>
                  <a:lnTo>
                    <a:pt x="171" y="193"/>
                  </a:lnTo>
                  <a:lnTo>
                    <a:pt x="158" y="196"/>
                  </a:lnTo>
                  <a:lnTo>
                    <a:pt x="146" y="202"/>
                  </a:lnTo>
                  <a:lnTo>
                    <a:pt x="131" y="205"/>
                  </a:lnTo>
                  <a:lnTo>
                    <a:pt x="118" y="209"/>
                  </a:lnTo>
                  <a:lnTo>
                    <a:pt x="104" y="209"/>
                  </a:lnTo>
                  <a:lnTo>
                    <a:pt x="91" y="209"/>
                  </a:lnTo>
                  <a:lnTo>
                    <a:pt x="75" y="205"/>
                  </a:lnTo>
                  <a:lnTo>
                    <a:pt x="57" y="202"/>
                  </a:lnTo>
                  <a:lnTo>
                    <a:pt x="44" y="193"/>
                  </a:lnTo>
                  <a:lnTo>
                    <a:pt x="33" y="185"/>
                  </a:lnTo>
                  <a:lnTo>
                    <a:pt x="22" y="176"/>
                  </a:lnTo>
                  <a:lnTo>
                    <a:pt x="15" y="169"/>
                  </a:lnTo>
                  <a:lnTo>
                    <a:pt x="8" y="156"/>
                  </a:lnTo>
                  <a:lnTo>
                    <a:pt x="4" y="145"/>
                  </a:lnTo>
                  <a:lnTo>
                    <a:pt x="0" y="133"/>
                  </a:lnTo>
                  <a:lnTo>
                    <a:pt x="2" y="122"/>
                  </a:lnTo>
                  <a:lnTo>
                    <a:pt x="0" y="102"/>
                  </a:lnTo>
                  <a:lnTo>
                    <a:pt x="4" y="85"/>
                  </a:lnTo>
                  <a:lnTo>
                    <a:pt x="9" y="67"/>
                  </a:lnTo>
                  <a:lnTo>
                    <a:pt x="18" y="51"/>
                  </a:lnTo>
                  <a:lnTo>
                    <a:pt x="28" y="34"/>
                  </a:lnTo>
                  <a:lnTo>
                    <a:pt x="42" y="20"/>
                  </a:lnTo>
                  <a:lnTo>
                    <a:pt x="57" y="9"/>
                  </a:lnTo>
                  <a:lnTo>
                    <a:pt x="75"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0" name="Google Shape;2840;p170"/>
            <p:cNvSpPr/>
            <p:nvPr/>
          </p:nvSpPr>
          <p:spPr>
            <a:xfrm>
              <a:off x="4301" y="2341"/>
              <a:ext cx="31" cy="59"/>
            </a:xfrm>
            <a:custGeom>
              <a:rect b="b" l="l" r="r" t="t"/>
              <a:pathLst>
                <a:path extrusionOk="0" h="118" w="64">
                  <a:moveTo>
                    <a:pt x="29" y="18"/>
                  </a:moveTo>
                  <a:lnTo>
                    <a:pt x="46" y="7"/>
                  </a:lnTo>
                  <a:lnTo>
                    <a:pt x="64" y="0"/>
                  </a:lnTo>
                  <a:lnTo>
                    <a:pt x="60" y="9"/>
                  </a:lnTo>
                  <a:lnTo>
                    <a:pt x="57" y="16"/>
                  </a:lnTo>
                  <a:lnTo>
                    <a:pt x="49" y="22"/>
                  </a:lnTo>
                  <a:lnTo>
                    <a:pt x="44" y="29"/>
                  </a:lnTo>
                  <a:lnTo>
                    <a:pt x="35" y="33"/>
                  </a:lnTo>
                  <a:lnTo>
                    <a:pt x="27" y="40"/>
                  </a:lnTo>
                  <a:lnTo>
                    <a:pt x="22" y="46"/>
                  </a:lnTo>
                  <a:lnTo>
                    <a:pt x="20" y="56"/>
                  </a:lnTo>
                  <a:lnTo>
                    <a:pt x="18" y="73"/>
                  </a:lnTo>
                  <a:lnTo>
                    <a:pt x="22" y="91"/>
                  </a:lnTo>
                  <a:lnTo>
                    <a:pt x="31" y="104"/>
                  </a:lnTo>
                  <a:lnTo>
                    <a:pt x="42" y="118"/>
                  </a:lnTo>
                  <a:lnTo>
                    <a:pt x="33" y="113"/>
                  </a:lnTo>
                  <a:lnTo>
                    <a:pt x="22" y="109"/>
                  </a:lnTo>
                  <a:lnTo>
                    <a:pt x="11" y="98"/>
                  </a:lnTo>
                  <a:lnTo>
                    <a:pt x="6" y="89"/>
                  </a:lnTo>
                  <a:lnTo>
                    <a:pt x="0" y="77"/>
                  </a:lnTo>
                  <a:lnTo>
                    <a:pt x="0" y="66"/>
                  </a:lnTo>
                  <a:lnTo>
                    <a:pt x="0" y="56"/>
                  </a:lnTo>
                  <a:lnTo>
                    <a:pt x="6" y="49"/>
                  </a:lnTo>
                  <a:lnTo>
                    <a:pt x="17" y="33"/>
                  </a:lnTo>
                  <a:lnTo>
                    <a:pt x="29" y="18"/>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1" name="Google Shape;2841;p170"/>
            <p:cNvSpPr/>
            <p:nvPr/>
          </p:nvSpPr>
          <p:spPr>
            <a:xfrm>
              <a:off x="4307" y="2424"/>
              <a:ext cx="73" cy="621"/>
            </a:xfrm>
            <a:custGeom>
              <a:rect b="b" l="l" r="r" t="t"/>
              <a:pathLst>
                <a:path extrusionOk="0" h="1242" w="145">
                  <a:moveTo>
                    <a:pt x="9" y="1053"/>
                  </a:moveTo>
                  <a:lnTo>
                    <a:pt x="7" y="969"/>
                  </a:lnTo>
                  <a:lnTo>
                    <a:pt x="5" y="887"/>
                  </a:lnTo>
                  <a:lnTo>
                    <a:pt x="5" y="803"/>
                  </a:lnTo>
                  <a:lnTo>
                    <a:pt x="9" y="722"/>
                  </a:lnTo>
                  <a:lnTo>
                    <a:pt x="9" y="636"/>
                  </a:lnTo>
                  <a:lnTo>
                    <a:pt x="16" y="552"/>
                  </a:lnTo>
                  <a:lnTo>
                    <a:pt x="22" y="467"/>
                  </a:lnTo>
                  <a:lnTo>
                    <a:pt x="34" y="385"/>
                  </a:lnTo>
                  <a:lnTo>
                    <a:pt x="40" y="336"/>
                  </a:lnTo>
                  <a:lnTo>
                    <a:pt x="44" y="289"/>
                  </a:lnTo>
                  <a:lnTo>
                    <a:pt x="45" y="240"/>
                  </a:lnTo>
                  <a:lnTo>
                    <a:pt x="51" y="192"/>
                  </a:lnTo>
                  <a:lnTo>
                    <a:pt x="56" y="143"/>
                  </a:lnTo>
                  <a:lnTo>
                    <a:pt x="67" y="98"/>
                  </a:lnTo>
                  <a:lnTo>
                    <a:pt x="82" y="52"/>
                  </a:lnTo>
                  <a:lnTo>
                    <a:pt x="105" y="11"/>
                  </a:lnTo>
                  <a:lnTo>
                    <a:pt x="114" y="7"/>
                  </a:lnTo>
                  <a:lnTo>
                    <a:pt x="124" y="3"/>
                  </a:lnTo>
                  <a:lnTo>
                    <a:pt x="134" y="0"/>
                  </a:lnTo>
                  <a:lnTo>
                    <a:pt x="145" y="0"/>
                  </a:lnTo>
                  <a:lnTo>
                    <a:pt x="140" y="18"/>
                  </a:lnTo>
                  <a:lnTo>
                    <a:pt x="136" y="36"/>
                  </a:lnTo>
                  <a:lnTo>
                    <a:pt x="133" y="45"/>
                  </a:lnTo>
                  <a:lnTo>
                    <a:pt x="131" y="54"/>
                  </a:lnTo>
                  <a:lnTo>
                    <a:pt x="127" y="65"/>
                  </a:lnTo>
                  <a:lnTo>
                    <a:pt x="125" y="76"/>
                  </a:lnTo>
                  <a:lnTo>
                    <a:pt x="114" y="123"/>
                  </a:lnTo>
                  <a:lnTo>
                    <a:pt x="104" y="172"/>
                  </a:lnTo>
                  <a:lnTo>
                    <a:pt x="94" y="220"/>
                  </a:lnTo>
                  <a:lnTo>
                    <a:pt x="89" y="269"/>
                  </a:lnTo>
                  <a:lnTo>
                    <a:pt x="80" y="318"/>
                  </a:lnTo>
                  <a:lnTo>
                    <a:pt x="74" y="367"/>
                  </a:lnTo>
                  <a:lnTo>
                    <a:pt x="69" y="416"/>
                  </a:lnTo>
                  <a:lnTo>
                    <a:pt x="69" y="469"/>
                  </a:lnTo>
                  <a:lnTo>
                    <a:pt x="62" y="536"/>
                  </a:lnTo>
                  <a:lnTo>
                    <a:pt x="58" y="603"/>
                  </a:lnTo>
                  <a:lnTo>
                    <a:pt x="54" y="671"/>
                  </a:lnTo>
                  <a:lnTo>
                    <a:pt x="54" y="740"/>
                  </a:lnTo>
                  <a:lnTo>
                    <a:pt x="54" y="805"/>
                  </a:lnTo>
                  <a:lnTo>
                    <a:pt x="54" y="874"/>
                  </a:lnTo>
                  <a:lnTo>
                    <a:pt x="54" y="942"/>
                  </a:lnTo>
                  <a:lnTo>
                    <a:pt x="56" y="1013"/>
                  </a:lnTo>
                  <a:lnTo>
                    <a:pt x="58" y="1034"/>
                  </a:lnTo>
                  <a:lnTo>
                    <a:pt x="62" y="1058"/>
                  </a:lnTo>
                  <a:lnTo>
                    <a:pt x="64" y="1082"/>
                  </a:lnTo>
                  <a:lnTo>
                    <a:pt x="67" y="1105"/>
                  </a:lnTo>
                  <a:lnTo>
                    <a:pt x="69" y="1127"/>
                  </a:lnTo>
                  <a:lnTo>
                    <a:pt x="73" y="1151"/>
                  </a:lnTo>
                  <a:lnTo>
                    <a:pt x="74" y="1174"/>
                  </a:lnTo>
                  <a:lnTo>
                    <a:pt x="80" y="1200"/>
                  </a:lnTo>
                  <a:lnTo>
                    <a:pt x="82" y="1209"/>
                  </a:lnTo>
                  <a:lnTo>
                    <a:pt x="82" y="1218"/>
                  </a:lnTo>
                  <a:lnTo>
                    <a:pt x="78" y="1227"/>
                  </a:lnTo>
                  <a:lnTo>
                    <a:pt x="76" y="1238"/>
                  </a:lnTo>
                  <a:lnTo>
                    <a:pt x="67" y="1240"/>
                  </a:lnTo>
                  <a:lnTo>
                    <a:pt x="58" y="1242"/>
                  </a:lnTo>
                  <a:lnTo>
                    <a:pt x="47" y="1242"/>
                  </a:lnTo>
                  <a:lnTo>
                    <a:pt x="38" y="1242"/>
                  </a:lnTo>
                  <a:lnTo>
                    <a:pt x="33" y="1218"/>
                  </a:lnTo>
                  <a:lnTo>
                    <a:pt x="27" y="1196"/>
                  </a:lnTo>
                  <a:lnTo>
                    <a:pt x="22" y="1173"/>
                  </a:lnTo>
                  <a:lnTo>
                    <a:pt x="16" y="1151"/>
                  </a:lnTo>
                  <a:lnTo>
                    <a:pt x="11" y="1125"/>
                  </a:lnTo>
                  <a:lnTo>
                    <a:pt x="9" y="1104"/>
                  </a:lnTo>
                  <a:lnTo>
                    <a:pt x="5" y="1080"/>
                  </a:lnTo>
                  <a:lnTo>
                    <a:pt x="7" y="1060"/>
                  </a:lnTo>
                  <a:lnTo>
                    <a:pt x="7" y="1062"/>
                  </a:lnTo>
                  <a:lnTo>
                    <a:pt x="0" y="1062"/>
                  </a:lnTo>
                  <a:lnTo>
                    <a:pt x="0" y="1060"/>
                  </a:lnTo>
                  <a:lnTo>
                    <a:pt x="7" y="1058"/>
                  </a:lnTo>
                  <a:lnTo>
                    <a:pt x="9" y="1053"/>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2" name="Google Shape;2842;p170"/>
            <p:cNvSpPr/>
            <p:nvPr/>
          </p:nvSpPr>
          <p:spPr>
            <a:xfrm>
              <a:off x="4326" y="2277"/>
              <a:ext cx="31" cy="26"/>
            </a:xfrm>
            <a:custGeom>
              <a:rect b="b" l="l" r="r" t="t"/>
              <a:pathLst>
                <a:path extrusionOk="0" h="51" w="62">
                  <a:moveTo>
                    <a:pt x="9" y="43"/>
                  </a:moveTo>
                  <a:lnTo>
                    <a:pt x="9" y="33"/>
                  </a:lnTo>
                  <a:lnTo>
                    <a:pt x="11" y="22"/>
                  </a:lnTo>
                  <a:lnTo>
                    <a:pt x="15" y="11"/>
                  </a:lnTo>
                  <a:lnTo>
                    <a:pt x="22" y="0"/>
                  </a:lnTo>
                  <a:lnTo>
                    <a:pt x="31" y="3"/>
                  </a:lnTo>
                  <a:lnTo>
                    <a:pt x="42" y="2"/>
                  </a:lnTo>
                  <a:lnTo>
                    <a:pt x="51" y="0"/>
                  </a:lnTo>
                  <a:lnTo>
                    <a:pt x="62" y="5"/>
                  </a:lnTo>
                  <a:lnTo>
                    <a:pt x="51" y="20"/>
                  </a:lnTo>
                  <a:lnTo>
                    <a:pt x="49" y="40"/>
                  </a:lnTo>
                  <a:lnTo>
                    <a:pt x="55" y="51"/>
                  </a:lnTo>
                  <a:lnTo>
                    <a:pt x="38" y="49"/>
                  </a:lnTo>
                  <a:lnTo>
                    <a:pt x="24" y="49"/>
                  </a:lnTo>
                  <a:lnTo>
                    <a:pt x="9" y="45"/>
                  </a:lnTo>
                  <a:lnTo>
                    <a:pt x="0" y="42"/>
                  </a:lnTo>
                  <a:lnTo>
                    <a:pt x="9" y="43"/>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3" name="Google Shape;2843;p170"/>
            <p:cNvSpPr/>
            <p:nvPr/>
          </p:nvSpPr>
          <p:spPr>
            <a:xfrm>
              <a:off x="4336" y="2317"/>
              <a:ext cx="66" cy="90"/>
            </a:xfrm>
            <a:custGeom>
              <a:rect b="b" l="l" r="r" t="t"/>
              <a:pathLst>
                <a:path extrusionOk="0" h="180" w="133">
                  <a:moveTo>
                    <a:pt x="0" y="0"/>
                  </a:moveTo>
                  <a:lnTo>
                    <a:pt x="16" y="7"/>
                  </a:lnTo>
                  <a:lnTo>
                    <a:pt x="27" y="22"/>
                  </a:lnTo>
                  <a:lnTo>
                    <a:pt x="27" y="45"/>
                  </a:lnTo>
                  <a:lnTo>
                    <a:pt x="35" y="69"/>
                  </a:lnTo>
                  <a:lnTo>
                    <a:pt x="40" y="91"/>
                  </a:lnTo>
                  <a:lnTo>
                    <a:pt x="53" y="114"/>
                  </a:lnTo>
                  <a:lnTo>
                    <a:pt x="66" y="133"/>
                  </a:lnTo>
                  <a:lnTo>
                    <a:pt x="82" y="151"/>
                  </a:lnTo>
                  <a:lnTo>
                    <a:pt x="102" y="165"/>
                  </a:lnTo>
                  <a:lnTo>
                    <a:pt x="126" y="176"/>
                  </a:lnTo>
                  <a:lnTo>
                    <a:pt x="129" y="174"/>
                  </a:lnTo>
                  <a:lnTo>
                    <a:pt x="133" y="178"/>
                  </a:lnTo>
                  <a:lnTo>
                    <a:pt x="133" y="180"/>
                  </a:lnTo>
                  <a:lnTo>
                    <a:pt x="115" y="178"/>
                  </a:lnTo>
                  <a:lnTo>
                    <a:pt x="100" y="176"/>
                  </a:lnTo>
                  <a:lnTo>
                    <a:pt x="84" y="169"/>
                  </a:lnTo>
                  <a:lnTo>
                    <a:pt x="73" y="162"/>
                  </a:lnTo>
                  <a:lnTo>
                    <a:pt x="60" y="149"/>
                  </a:lnTo>
                  <a:lnTo>
                    <a:pt x="49" y="138"/>
                  </a:lnTo>
                  <a:lnTo>
                    <a:pt x="38" y="124"/>
                  </a:lnTo>
                  <a:lnTo>
                    <a:pt x="31" y="111"/>
                  </a:lnTo>
                  <a:lnTo>
                    <a:pt x="22" y="96"/>
                  </a:lnTo>
                  <a:lnTo>
                    <a:pt x="18" y="83"/>
                  </a:lnTo>
                  <a:lnTo>
                    <a:pt x="13" y="69"/>
                  </a:lnTo>
                  <a:lnTo>
                    <a:pt x="11" y="54"/>
                  </a:lnTo>
                  <a:lnTo>
                    <a:pt x="7" y="40"/>
                  </a:lnTo>
                  <a:lnTo>
                    <a:pt x="6" y="25"/>
                  </a:lnTo>
                  <a:lnTo>
                    <a:pt x="2" y="11"/>
                  </a:lnTo>
                  <a:lnTo>
                    <a:pt x="0"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4" name="Google Shape;2844;p170"/>
            <p:cNvSpPr/>
            <p:nvPr/>
          </p:nvSpPr>
          <p:spPr>
            <a:xfrm>
              <a:off x="4342" y="2839"/>
              <a:ext cx="210" cy="169"/>
            </a:xfrm>
            <a:custGeom>
              <a:rect b="b" l="l" r="r" t="t"/>
              <a:pathLst>
                <a:path extrusionOk="0" h="338" w="420">
                  <a:moveTo>
                    <a:pt x="0" y="0"/>
                  </a:moveTo>
                  <a:lnTo>
                    <a:pt x="14" y="3"/>
                  </a:lnTo>
                  <a:lnTo>
                    <a:pt x="29" y="7"/>
                  </a:lnTo>
                  <a:lnTo>
                    <a:pt x="45" y="11"/>
                  </a:lnTo>
                  <a:lnTo>
                    <a:pt x="62" y="16"/>
                  </a:lnTo>
                  <a:lnTo>
                    <a:pt x="76" y="22"/>
                  </a:lnTo>
                  <a:lnTo>
                    <a:pt x="93" y="27"/>
                  </a:lnTo>
                  <a:lnTo>
                    <a:pt x="107" y="34"/>
                  </a:lnTo>
                  <a:lnTo>
                    <a:pt x="123" y="45"/>
                  </a:lnTo>
                  <a:lnTo>
                    <a:pt x="140" y="49"/>
                  </a:lnTo>
                  <a:lnTo>
                    <a:pt x="158" y="60"/>
                  </a:lnTo>
                  <a:lnTo>
                    <a:pt x="165" y="63"/>
                  </a:lnTo>
                  <a:lnTo>
                    <a:pt x="174" y="67"/>
                  </a:lnTo>
                  <a:lnTo>
                    <a:pt x="185" y="71"/>
                  </a:lnTo>
                  <a:lnTo>
                    <a:pt x="196" y="76"/>
                  </a:lnTo>
                  <a:lnTo>
                    <a:pt x="211" y="85"/>
                  </a:lnTo>
                  <a:lnTo>
                    <a:pt x="225" y="96"/>
                  </a:lnTo>
                  <a:lnTo>
                    <a:pt x="240" y="107"/>
                  </a:lnTo>
                  <a:lnTo>
                    <a:pt x="256" y="118"/>
                  </a:lnTo>
                  <a:lnTo>
                    <a:pt x="271" y="129"/>
                  </a:lnTo>
                  <a:lnTo>
                    <a:pt x="285" y="140"/>
                  </a:lnTo>
                  <a:lnTo>
                    <a:pt x="300" y="152"/>
                  </a:lnTo>
                  <a:lnTo>
                    <a:pt x="316" y="165"/>
                  </a:lnTo>
                  <a:lnTo>
                    <a:pt x="329" y="182"/>
                  </a:lnTo>
                  <a:lnTo>
                    <a:pt x="343" y="202"/>
                  </a:lnTo>
                  <a:lnTo>
                    <a:pt x="356" y="222"/>
                  </a:lnTo>
                  <a:lnTo>
                    <a:pt x="369" y="243"/>
                  </a:lnTo>
                  <a:lnTo>
                    <a:pt x="380" y="263"/>
                  </a:lnTo>
                  <a:lnTo>
                    <a:pt x="393" y="283"/>
                  </a:lnTo>
                  <a:lnTo>
                    <a:pt x="405" y="303"/>
                  </a:lnTo>
                  <a:lnTo>
                    <a:pt x="418" y="323"/>
                  </a:lnTo>
                  <a:lnTo>
                    <a:pt x="420" y="325"/>
                  </a:lnTo>
                  <a:lnTo>
                    <a:pt x="369" y="333"/>
                  </a:lnTo>
                  <a:lnTo>
                    <a:pt x="320" y="338"/>
                  </a:lnTo>
                  <a:lnTo>
                    <a:pt x="269" y="338"/>
                  </a:lnTo>
                  <a:lnTo>
                    <a:pt x="218" y="338"/>
                  </a:lnTo>
                  <a:lnTo>
                    <a:pt x="165" y="333"/>
                  </a:lnTo>
                  <a:lnTo>
                    <a:pt x="114" y="329"/>
                  </a:lnTo>
                  <a:lnTo>
                    <a:pt x="63" y="323"/>
                  </a:lnTo>
                  <a:lnTo>
                    <a:pt x="16" y="320"/>
                  </a:lnTo>
                  <a:lnTo>
                    <a:pt x="13" y="300"/>
                  </a:lnTo>
                  <a:lnTo>
                    <a:pt x="11" y="282"/>
                  </a:lnTo>
                  <a:lnTo>
                    <a:pt x="9" y="260"/>
                  </a:lnTo>
                  <a:lnTo>
                    <a:pt x="9" y="240"/>
                  </a:lnTo>
                  <a:lnTo>
                    <a:pt x="7" y="218"/>
                  </a:lnTo>
                  <a:lnTo>
                    <a:pt x="5" y="198"/>
                  </a:lnTo>
                  <a:lnTo>
                    <a:pt x="3" y="176"/>
                  </a:lnTo>
                  <a:lnTo>
                    <a:pt x="3" y="158"/>
                  </a:lnTo>
                  <a:lnTo>
                    <a:pt x="11" y="145"/>
                  </a:lnTo>
                  <a:lnTo>
                    <a:pt x="16" y="131"/>
                  </a:lnTo>
                  <a:lnTo>
                    <a:pt x="16" y="114"/>
                  </a:lnTo>
                  <a:lnTo>
                    <a:pt x="18" y="100"/>
                  </a:lnTo>
                  <a:lnTo>
                    <a:pt x="11" y="83"/>
                  </a:lnTo>
                  <a:lnTo>
                    <a:pt x="0" y="71"/>
                  </a:lnTo>
                  <a:lnTo>
                    <a:pt x="0" y="0"/>
                  </a:lnTo>
                  <a:close/>
                </a:path>
              </a:pathLst>
            </a:custGeom>
            <a:solidFill>
              <a:srgbClr val="BF36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5" name="Google Shape;2845;p170"/>
            <p:cNvSpPr/>
            <p:nvPr/>
          </p:nvSpPr>
          <p:spPr>
            <a:xfrm>
              <a:off x="4342" y="2310"/>
              <a:ext cx="90" cy="82"/>
            </a:xfrm>
            <a:custGeom>
              <a:rect b="b" l="l" r="r" t="t"/>
              <a:pathLst>
                <a:path extrusionOk="0" h="164" w="178">
                  <a:moveTo>
                    <a:pt x="153" y="122"/>
                  </a:moveTo>
                  <a:lnTo>
                    <a:pt x="156" y="133"/>
                  </a:lnTo>
                  <a:lnTo>
                    <a:pt x="162" y="144"/>
                  </a:lnTo>
                  <a:lnTo>
                    <a:pt x="169" y="153"/>
                  </a:lnTo>
                  <a:lnTo>
                    <a:pt x="178" y="164"/>
                  </a:lnTo>
                  <a:lnTo>
                    <a:pt x="153" y="153"/>
                  </a:lnTo>
                  <a:lnTo>
                    <a:pt x="133" y="142"/>
                  </a:lnTo>
                  <a:lnTo>
                    <a:pt x="113" y="128"/>
                  </a:lnTo>
                  <a:lnTo>
                    <a:pt x="96" y="111"/>
                  </a:lnTo>
                  <a:lnTo>
                    <a:pt x="78" y="91"/>
                  </a:lnTo>
                  <a:lnTo>
                    <a:pt x="63" y="71"/>
                  </a:lnTo>
                  <a:lnTo>
                    <a:pt x="49" y="51"/>
                  </a:lnTo>
                  <a:lnTo>
                    <a:pt x="36" y="31"/>
                  </a:lnTo>
                  <a:lnTo>
                    <a:pt x="27" y="22"/>
                  </a:lnTo>
                  <a:lnTo>
                    <a:pt x="20" y="13"/>
                  </a:lnTo>
                  <a:lnTo>
                    <a:pt x="9" y="4"/>
                  </a:lnTo>
                  <a:lnTo>
                    <a:pt x="0" y="0"/>
                  </a:lnTo>
                  <a:lnTo>
                    <a:pt x="27" y="0"/>
                  </a:lnTo>
                  <a:lnTo>
                    <a:pt x="49" y="11"/>
                  </a:lnTo>
                  <a:lnTo>
                    <a:pt x="67" y="28"/>
                  </a:lnTo>
                  <a:lnTo>
                    <a:pt x="83" y="49"/>
                  </a:lnTo>
                  <a:lnTo>
                    <a:pt x="96" y="69"/>
                  </a:lnTo>
                  <a:lnTo>
                    <a:pt x="111" y="91"/>
                  </a:lnTo>
                  <a:lnTo>
                    <a:pt x="129" y="109"/>
                  </a:lnTo>
                  <a:lnTo>
                    <a:pt x="153" y="12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6" name="Google Shape;2846;p170"/>
            <p:cNvSpPr/>
            <p:nvPr/>
          </p:nvSpPr>
          <p:spPr>
            <a:xfrm>
              <a:off x="4342" y="2592"/>
              <a:ext cx="1515" cy="421"/>
            </a:xfrm>
            <a:custGeom>
              <a:rect b="b" l="l" r="r" t="t"/>
              <a:pathLst>
                <a:path extrusionOk="0" h="842" w="3029">
                  <a:moveTo>
                    <a:pt x="13" y="198"/>
                  </a:moveTo>
                  <a:lnTo>
                    <a:pt x="13" y="184"/>
                  </a:lnTo>
                  <a:lnTo>
                    <a:pt x="16" y="171"/>
                  </a:lnTo>
                  <a:lnTo>
                    <a:pt x="18" y="156"/>
                  </a:lnTo>
                  <a:lnTo>
                    <a:pt x="23" y="146"/>
                  </a:lnTo>
                  <a:lnTo>
                    <a:pt x="25" y="131"/>
                  </a:lnTo>
                  <a:lnTo>
                    <a:pt x="29" y="118"/>
                  </a:lnTo>
                  <a:lnTo>
                    <a:pt x="33" y="107"/>
                  </a:lnTo>
                  <a:lnTo>
                    <a:pt x="36" y="98"/>
                  </a:lnTo>
                  <a:lnTo>
                    <a:pt x="43" y="93"/>
                  </a:lnTo>
                  <a:lnTo>
                    <a:pt x="53" y="91"/>
                  </a:lnTo>
                  <a:lnTo>
                    <a:pt x="63" y="89"/>
                  </a:lnTo>
                  <a:lnTo>
                    <a:pt x="74" y="89"/>
                  </a:lnTo>
                  <a:lnTo>
                    <a:pt x="93" y="86"/>
                  </a:lnTo>
                  <a:lnTo>
                    <a:pt x="113" y="86"/>
                  </a:lnTo>
                  <a:lnTo>
                    <a:pt x="149" y="76"/>
                  </a:lnTo>
                  <a:lnTo>
                    <a:pt x="185" y="67"/>
                  </a:lnTo>
                  <a:lnTo>
                    <a:pt x="222" y="56"/>
                  </a:lnTo>
                  <a:lnTo>
                    <a:pt x="260" y="47"/>
                  </a:lnTo>
                  <a:lnTo>
                    <a:pt x="296" y="36"/>
                  </a:lnTo>
                  <a:lnTo>
                    <a:pt x="334" y="27"/>
                  </a:lnTo>
                  <a:lnTo>
                    <a:pt x="373" y="18"/>
                  </a:lnTo>
                  <a:lnTo>
                    <a:pt x="413" y="15"/>
                  </a:lnTo>
                  <a:lnTo>
                    <a:pt x="445" y="11"/>
                  </a:lnTo>
                  <a:lnTo>
                    <a:pt x="478" y="9"/>
                  </a:lnTo>
                  <a:lnTo>
                    <a:pt x="511" y="6"/>
                  </a:lnTo>
                  <a:lnTo>
                    <a:pt x="543" y="4"/>
                  </a:lnTo>
                  <a:lnTo>
                    <a:pt x="576" y="0"/>
                  </a:lnTo>
                  <a:lnTo>
                    <a:pt x="611" y="0"/>
                  </a:lnTo>
                  <a:lnTo>
                    <a:pt x="645" y="0"/>
                  </a:lnTo>
                  <a:lnTo>
                    <a:pt x="680" y="4"/>
                  </a:lnTo>
                  <a:lnTo>
                    <a:pt x="733" y="4"/>
                  </a:lnTo>
                  <a:lnTo>
                    <a:pt x="787" y="4"/>
                  </a:lnTo>
                  <a:lnTo>
                    <a:pt x="842" y="4"/>
                  </a:lnTo>
                  <a:lnTo>
                    <a:pt x="896" y="6"/>
                  </a:lnTo>
                  <a:lnTo>
                    <a:pt x="949" y="7"/>
                  </a:lnTo>
                  <a:lnTo>
                    <a:pt x="1003" y="11"/>
                  </a:lnTo>
                  <a:lnTo>
                    <a:pt x="1058" y="16"/>
                  </a:lnTo>
                  <a:lnTo>
                    <a:pt x="1113" y="24"/>
                  </a:lnTo>
                  <a:lnTo>
                    <a:pt x="1142" y="29"/>
                  </a:lnTo>
                  <a:lnTo>
                    <a:pt x="1171" y="38"/>
                  </a:lnTo>
                  <a:lnTo>
                    <a:pt x="1200" y="47"/>
                  </a:lnTo>
                  <a:lnTo>
                    <a:pt x="1229" y="58"/>
                  </a:lnTo>
                  <a:lnTo>
                    <a:pt x="1256" y="67"/>
                  </a:lnTo>
                  <a:lnTo>
                    <a:pt x="1287" y="75"/>
                  </a:lnTo>
                  <a:lnTo>
                    <a:pt x="1320" y="80"/>
                  </a:lnTo>
                  <a:lnTo>
                    <a:pt x="1354" y="82"/>
                  </a:lnTo>
                  <a:lnTo>
                    <a:pt x="1385" y="87"/>
                  </a:lnTo>
                  <a:lnTo>
                    <a:pt x="1418" y="93"/>
                  </a:lnTo>
                  <a:lnTo>
                    <a:pt x="1449" y="98"/>
                  </a:lnTo>
                  <a:lnTo>
                    <a:pt x="1482" y="106"/>
                  </a:lnTo>
                  <a:lnTo>
                    <a:pt x="1513" y="111"/>
                  </a:lnTo>
                  <a:lnTo>
                    <a:pt x="1545" y="118"/>
                  </a:lnTo>
                  <a:lnTo>
                    <a:pt x="1578" y="124"/>
                  </a:lnTo>
                  <a:lnTo>
                    <a:pt x="1613" y="129"/>
                  </a:lnTo>
                  <a:lnTo>
                    <a:pt x="1578" y="146"/>
                  </a:lnTo>
                  <a:lnTo>
                    <a:pt x="1551" y="171"/>
                  </a:lnTo>
                  <a:lnTo>
                    <a:pt x="1529" y="200"/>
                  </a:lnTo>
                  <a:lnTo>
                    <a:pt x="1514" y="235"/>
                  </a:lnTo>
                  <a:lnTo>
                    <a:pt x="1502" y="269"/>
                  </a:lnTo>
                  <a:lnTo>
                    <a:pt x="1496" y="307"/>
                  </a:lnTo>
                  <a:lnTo>
                    <a:pt x="1493" y="344"/>
                  </a:lnTo>
                  <a:lnTo>
                    <a:pt x="1493" y="382"/>
                  </a:lnTo>
                  <a:lnTo>
                    <a:pt x="1493" y="395"/>
                  </a:lnTo>
                  <a:lnTo>
                    <a:pt x="1494" y="407"/>
                  </a:lnTo>
                  <a:lnTo>
                    <a:pt x="1496" y="420"/>
                  </a:lnTo>
                  <a:lnTo>
                    <a:pt x="1498" y="433"/>
                  </a:lnTo>
                  <a:lnTo>
                    <a:pt x="1500" y="444"/>
                  </a:lnTo>
                  <a:lnTo>
                    <a:pt x="1502" y="457"/>
                  </a:lnTo>
                  <a:lnTo>
                    <a:pt x="1503" y="469"/>
                  </a:lnTo>
                  <a:lnTo>
                    <a:pt x="1507" y="482"/>
                  </a:lnTo>
                  <a:lnTo>
                    <a:pt x="1509" y="489"/>
                  </a:lnTo>
                  <a:lnTo>
                    <a:pt x="1509" y="498"/>
                  </a:lnTo>
                  <a:lnTo>
                    <a:pt x="1498" y="502"/>
                  </a:lnTo>
                  <a:lnTo>
                    <a:pt x="1487" y="506"/>
                  </a:lnTo>
                  <a:lnTo>
                    <a:pt x="1476" y="511"/>
                  </a:lnTo>
                  <a:lnTo>
                    <a:pt x="1467" y="517"/>
                  </a:lnTo>
                  <a:lnTo>
                    <a:pt x="1456" y="522"/>
                  </a:lnTo>
                  <a:lnTo>
                    <a:pt x="1451" y="531"/>
                  </a:lnTo>
                  <a:lnTo>
                    <a:pt x="1445" y="540"/>
                  </a:lnTo>
                  <a:lnTo>
                    <a:pt x="1443" y="553"/>
                  </a:lnTo>
                  <a:lnTo>
                    <a:pt x="1451" y="551"/>
                  </a:lnTo>
                  <a:lnTo>
                    <a:pt x="1460" y="546"/>
                  </a:lnTo>
                  <a:lnTo>
                    <a:pt x="1467" y="537"/>
                  </a:lnTo>
                  <a:lnTo>
                    <a:pt x="1478" y="533"/>
                  </a:lnTo>
                  <a:lnTo>
                    <a:pt x="1496" y="520"/>
                  </a:lnTo>
                  <a:lnTo>
                    <a:pt x="1516" y="515"/>
                  </a:lnTo>
                  <a:lnTo>
                    <a:pt x="1538" y="509"/>
                  </a:lnTo>
                  <a:lnTo>
                    <a:pt x="1562" y="507"/>
                  </a:lnTo>
                  <a:lnTo>
                    <a:pt x="1583" y="506"/>
                  </a:lnTo>
                  <a:lnTo>
                    <a:pt x="1607" y="506"/>
                  </a:lnTo>
                  <a:lnTo>
                    <a:pt x="1629" y="504"/>
                  </a:lnTo>
                  <a:lnTo>
                    <a:pt x="1654" y="504"/>
                  </a:lnTo>
                  <a:lnTo>
                    <a:pt x="1671" y="498"/>
                  </a:lnTo>
                  <a:lnTo>
                    <a:pt x="1689" y="497"/>
                  </a:lnTo>
                  <a:lnTo>
                    <a:pt x="1707" y="493"/>
                  </a:lnTo>
                  <a:lnTo>
                    <a:pt x="1729" y="493"/>
                  </a:lnTo>
                  <a:lnTo>
                    <a:pt x="1747" y="491"/>
                  </a:lnTo>
                  <a:lnTo>
                    <a:pt x="1765" y="491"/>
                  </a:lnTo>
                  <a:lnTo>
                    <a:pt x="1783" y="489"/>
                  </a:lnTo>
                  <a:lnTo>
                    <a:pt x="1803" y="489"/>
                  </a:lnTo>
                  <a:lnTo>
                    <a:pt x="1803" y="491"/>
                  </a:lnTo>
                  <a:lnTo>
                    <a:pt x="1842" y="486"/>
                  </a:lnTo>
                  <a:lnTo>
                    <a:pt x="1882" y="480"/>
                  </a:lnTo>
                  <a:lnTo>
                    <a:pt x="1922" y="475"/>
                  </a:lnTo>
                  <a:lnTo>
                    <a:pt x="1963" y="471"/>
                  </a:lnTo>
                  <a:lnTo>
                    <a:pt x="2003" y="466"/>
                  </a:lnTo>
                  <a:lnTo>
                    <a:pt x="2045" y="460"/>
                  </a:lnTo>
                  <a:lnTo>
                    <a:pt x="2087" y="457"/>
                  </a:lnTo>
                  <a:lnTo>
                    <a:pt x="2129" y="453"/>
                  </a:lnTo>
                  <a:lnTo>
                    <a:pt x="2149" y="451"/>
                  </a:lnTo>
                  <a:lnTo>
                    <a:pt x="2169" y="449"/>
                  </a:lnTo>
                  <a:lnTo>
                    <a:pt x="2189" y="446"/>
                  </a:lnTo>
                  <a:lnTo>
                    <a:pt x="2209" y="444"/>
                  </a:lnTo>
                  <a:lnTo>
                    <a:pt x="2227" y="440"/>
                  </a:lnTo>
                  <a:lnTo>
                    <a:pt x="2247" y="437"/>
                  </a:lnTo>
                  <a:lnTo>
                    <a:pt x="2265" y="433"/>
                  </a:lnTo>
                  <a:lnTo>
                    <a:pt x="2287" y="433"/>
                  </a:lnTo>
                  <a:lnTo>
                    <a:pt x="2323" y="429"/>
                  </a:lnTo>
                  <a:lnTo>
                    <a:pt x="2362" y="427"/>
                  </a:lnTo>
                  <a:lnTo>
                    <a:pt x="2398" y="426"/>
                  </a:lnTo>
                  <a:lnTo>
                    <a:pt x="2436" y="424"/>
                  </a:lnTo>
                  <a:lnTo>
                    <a:pt x="2472" y="420"/>
                  </a:lnTo>
                  <a:lnTo>
                    <a:pt x="2509" y="418"/>
                  </a:lnTo>
                  <a:lnTo>
                    <a:pt x="2547" y="417"/>
                  </a:lnTo>
                  <a:lnTo>
                    <a:pt x="2585" y="415"/>
                  </a:lnTo>
                  <a:lnTo>
                    <a:pt x="2598" y="417"/>
                  </a:lnTo>
                  <a:lnTo>
                    <a:pt x="2612" y="415"/>
                  </a:lnTo>
                  <a:lnTo>
                    <a:pt x="2625" y="411"/>
                  </a:lnTo>
                  <a:lnTo>
                    <a:pt x="2642" y="411"/>
                  </a:lnTo>
                  <a:lnTo>
                    <a:pt x="2663" y="409"/>
                  </a:lnTo>
                  <a:lnTo>
                    <a:pt x="2685" y="407"/>
                  </a:lnTo>
                  <a:lnTo>
                    <a:pt x="2709" y="404"/>
                  </a:lnTo>
                  <a:lnTo>
                    <a:pt x="2732" y="402"/>
                  </a:lnTo>
                  <a:lnTo>
                    <a:pt x="2754" y="398"/>
                  </a:lnTo>
                  <a:lnTo>
                    <a:pt x="2778" y="395"/>
                  </a:lnTo>
                  <a:lnTo>
                    <a:pt x="2802" y="391"/>
                  </a:lnTo>
                  <a:lnTo>
                    <a:pt x="2825" y="391"/>
                  </a:lnTo>
                  <a:lnTo>
                    <a:pt x="2836" y="387"/>
                  </a:lnTo>
                  <a:lnTo>
                    <a:pt x="2851" y="387"/>
                  </a:lnTo>
                  <a:lnTo>
                    <a:pt x="2862" y="386"/>
                  </a:lnTo>
                  <a:lnTo>
                    <a:pt x="2876" y="386"/>
                  </a:lnTo>
                  <a:lnTo>
                    <a:pt x="2889" y="384"/>
                  </a:lnTo>
                  <a:lnTo>
                    <a:pt x="2902" y="386"/>
                  </a:lnTo>
                  <a:lnTo>
                    <a:pt x="2914" y="387"/>
                  </a:lnTo>
                  <a:lnTo>
                    <a:pt x="2927" y="393"/>
                  </a:lnTo>
                  <a:lnTo>
                    <a:pt x="2925" y="395"/>
                  </a:lnTo>
                  <a:lnTo>
                    <a:pt x="2938" y="400"/>
                  </a:lnTo>
                  <a:lnTo>
                    <a:pt x="2952" y="411"/>
                  </a:lnTo>
                  <a:lnTo>
                    <a:pt x="2965" y="420"/>
                  </a:lnTo>
                  <a:lnTo>
                    <a:pt x="2980" y="433"/>
                  </a:lnTo>
                  <a:lnTo>
                    <a:pt x="2991" y="444"/>
                  </a:lnTo>
                  <a:lnTo>
                    <a:pt x="3003" y="458"/>
                  </a:lnTo>
                  <a:lnTo>
                    <a:pt x="3012" y="473"/>
                  </a:lnTo>
                  <a:lnTo>
                    <a:pt x="3020" y="489"/>
                  </a:lnTo>
                  <a:lnTo>
                    <a:pt x="2938" y="524"/>
                  </a:lnTo>
                  <a:lnTo>
                    <a:pt x="2856" y="553"/>
                  </a:lnTo>
                  <a:lnTo>
                    <a:pt x="2769" y="577"/>
                  </a:lnTo>
                  <a:lnTo>
                    <a:pt x="2683" y="597"/>
                  </a:lnTo>
                  <a:lnTo>
                    <a:pt x="2592" y="611"/>
                  </a:lnTo>
                  <a:lnTo>
                    <a:pt x="2503" y="626"/>
                  </a:lnTo>
                  <a:lnTo>
                    <a:pt x="2414" y="637"/>
                  </a:lnTo>
                  <a:lnTo>
                    <a:pt x="2325" y="649"/>
                  </a:lnTo>
                  <a:lnTo>
                    <a:pt x="2243" y="653"/>
                  </a:lnTo>
                  <a:lnTo>
                    <a:pt x="2163" y="662"/>
                  </a:lnTo>
                  <a:lnTo>
                    <a:pt x="2085" y="673"/>
                  </a:lnTo>
                  <a:lnTo>
                    <a:pt x="2007" y="684"/>
                  </a:lnTo>
                  <a:lnTo>
                    <a:pt x="1927" y="693"/>
                  </a:lnTo>
                  <a:lnTo>
                    <a:pt x="1847" y="702"/>
                  </a:lnTo>
                  <a:lnTo>
                    <a:pt x="1765" y="708"/>
                  </a:lnTo>
                  <a:lnTo>
                    <a:pt x="1685" y="713"/>
                  </a:lnTo>
                  <a:lnTo>
                    <a:pt x="1649" y="713"/>
                  </a:lnTo>
                  <a:lnTo>
                    <a:pt x="1616" y="713"/>
                  </a:lnTo>
                  <a:lnTo>
                    <a:pt x="1582" y="709"/>
                  </a:lnTo>
                  <a:lnTo>
                    <a:pt x="1549" y="708"/>
                  </a:lnTo>
                  <a:lnTo>
                    <a:pt x="1516" y="700"/>
                  </a:lnTo>
                  <a:lnTo>
                    <a:pt x="1483" y="693"/>
                  </a:lnTo>
                  <a:lnTo>
                    <a:pt x="1451" y="684"/>
                  </a:lnTo>
                  <a:lnTo>
                    <a:pt x="1423" y="675"/>
                  </a:lnTo>
                  <a:lnTo>
                    <a:pt x="1414" y="678"/>
                  </a:lnTo>
                  <a:lnTo>
                    <a:pt x="1413" y="688"/>
                  </a:lnTo>
                  <a:lnTo>
                    <a:pt x="1443" y="702"/>
                  </a:lnTo>
                  <a:lnTo>
                    <a:pt x="1480" y="713"/>
                  </a:lnTo>
                  <a:lnTo>
                    <a:pt x="1514" y="720"/>
                  </a:lnTo>
                  <a:lnTo>
                    <a:pt x="1553" y="728"/>
                  </a:lnTo>
                  <a:lnTo>
                    <a:pt x="1591" y="728"/>
                  </a:lnTo>
                  <a:lnTo>
                    <a:pt x="1629" y="729"/>
                  </a:lnTo>
                  <a:lnTo>
                    <a:pt x="1669" y="729"/>
                  </a:lnTo>
                  <a:lnTo>
                    <a:pt x="1709" y="729"/>
                  </a:lnTo>
                  <a:lnTo>
                    <a:pt x="1714" y="726"/>
                  </a:lnTo>
                  <a:lnTo>
                    <a:pt x="1722" y="726"/>
                  </a:lnTo>
                  <a:lnTo>
                    <a:pt x="1782" y="722"/>
                  </a:lnTo>
                  <a:lnTo>
                    <a:pt x="1842" y="718"/>
                  </a:lnTo>
                  <a:lnTo>
                    <a:pt x="1902" y="711"/>
                  </a:lnTo>
                  <a:lnTo>
                    <a:pt x="1962" y="706"/>
                  </a:lnTo>
                  <a:lnTo>
                    <a:pt x="2022" y="697"/>
                  </a:lnTo>
                  <a:lnTo>
                    <a:pt x="2082" y="691"/>
                  </a:lnTo>
                  <a:lnTo>
                    <a:pt x="2143" y="684"/>
                  </a:lnTo>
                  <a:lnTo>
                    <a:pt x="2207" y="682"/>
                  </a:lnTo>
                  <a:lnTo>
                    <a:pt x="2214" y="678"/>
                  </a:lnTo>
                  <a:lnTo>
                    <a:pt x="2222" y="678"/>
                  </a:lnTo>
                  <a:lnTo>
                    <a:pt x="2231" y="678"/>
                  </a:lnTo>
                  <a:lnTo>
                    <a:pt x="2242" y="678"/>
                  </a:lnTo>
                  <a:lnTo>
                    <a:pt x="2260" y="673"/>
                  </a:lnTo>
                  <a:lnTo>
                    <a:pt x="2278" y="671"/>
                  </a:lnTo>
                  <a:lnTo>
                    <a:pt x="2296" y="667"/>
                  </a:lnTo>
                  <a:lnTo>
                    <a:pt x="2316" y="666"/>
                  </a:lnTo>
                  <a:lnTo>
                    <a:pt x="2334" y="664"/>
                  </a:lnTo>
                  <a:lnTo>
                    <a:pt x="2354" y="662"/>
                  </a:lnTo>
                  <a:lnTo>
                    <a:pt x="2372" y="660"/>
                  </a:lnTo>
                  <a:lnTo>
                    <a:pt x="2394" y="658"/>
                  </a:lnTo>
                  <a:lnTo>
                    <a:pt x="2400" y="655"/>
                  </a:lnTo>
                  <a:lnTo>
                    <a:pt x="2412" y="655"/>
                  </a:lnTo>
                  <a:lnTo>
                    <a:pt x="2425" y="655"/>
                  </a:lnTo>
                  <a:lnTo>
                    <a:pt x="2438" y="653"/>
                  </a:lnTo>
                  <a:lnTo>
                    <a:pt x="2454" y="646"/>
                  </a:lnTo>
                  <a:lnTo>
                    <a:pt x="2472" y="644"/>
                  </a:lnTo>
                  <a:lnTo>
                    <a:pt x="2492" y="642"/>
                  </a:lnTo>
                  <a:lnTo>
                    <a:pt x="2514" y="642"/>
                  </a:lnTo>
                  <a:lnTo>
                    <a:pt x="2534" y="640"/>
                  </a:lnTo>
                  <a:lnTo>
                    <a:pt x="2554" y="638"/>
                  </a:lnTo>
                  <a:lnTo>
                    <a:pt x="2572" y="635"/>
                  </a:lnTo>
                  <a:lnTo>
                    <a:pt x="2592" y="629"/>
                  </a:lnTo>
                  <a:lnTo>
                    <a:pt x="2620" y="624"/>
                  </a:lnTo>
                  <a:lnTo>
                    <a:pt x="2647" y="618"/>
                  </a:lnTo>
                  <a:lnTo>
                    <a:pt x="2676" y="613"/>
                  </a:lnTo>
                  <a:lnTo>
                    <a:pt x="2705" y="607"/>
                  </a:lnTo>
                  <a:lnTo>
                    <a:pt x="2734" y="602"/>
                  </a:lnTo>
                  <a:lnTo>
                    <a:pt x="2763" y="597"/>
                  </a:lnTo>
                  <a:lnTo>
                    <a:pt x="2792" y="591"/>
                  </a:lnTo>
                  <a:lnTo>
                    <a:pt x="2823" y="586"/>
                  </a:lnTo>
                  <a:lnTo>
                    <a:pt x="2831" y="587"/>
                  </a:lnTo>
                  <a:lnTo>
                    <a:pt x="2840" y="587"/>
                  </a:lnTo>
                  <a:lnTo>
                    <a:pt x="2838" y="584"/>
                  </a:lnTo>
                  <a:lnTo>
                    <a:pt x="2836" y="582"/>
                  </a:lnTo>
                  <a:lnTo>
                    <a:pt x="2851" y="577"/>
                  </a:lnTo>
                  <a:lnTo>
                    <a:pt x="2867" y="571"/>
                  </a:lnTo>
                  <a:lnTo>
                    <a:pt x="2885" y="564"/>
                  </a:lnTo>
                  <a:lnTo>
                    <a:pt x="2903" y="558"/>
                  </a:lnTo>
                  <a:lnTo>
                    <a:pt x="2922" y="551"/>
                  </a:lnTo>
                  <a:lnTo>
                    <a:pt x="2940" y="544"/>
                  </a:lnTo>
                  <a:lnTo>
                    <a:pt x="2958" y="538"/>
                  </a:lnTo>
                  <a:lnTo>
                    <a:pt x="2978" y="533"/>
                  </a:lnTo>
                  <a:lnTo>
                    <a:pt x="3029" y="511"/>
                  </a:lnTo>
                  <a:lnTo>
                    <a:pt x="3020" y="520"/>
                  </a:lnTo>
                  <a:lnTo>
                    <a:pt x="3014" y="531"/>
                  </a:lnTo>
                  <a:lnTo>
                    <a:pt x="3003" y="537"/>
                  </a:lnTo>
                  <a:lnTo>
                    <a:pt x="2994" y="546"/>
                  </a:lnTo>
                  <a:lnTo>
                    <a:pt x="2983" y="553"/>
                  </a:lnTo>
                  <a:lnTo>
                    <a:pt x="2971" y="558"/>
                  </a:lnTo>
                  <a:lnTo>
                    <a:pt x="2971" y="564"/>
                  </a:lnTo>
                  <a:lnTo>
                    <a:pt x="2965" y="571"/>
                  </a:lnTo>
                  <a:lnTo>
                    <a:pt x="2956" y="577"/>
                  </a:lnTo>
                  <a:lnTo>
                    <a:pt x="2949" y="582"/>
                  </a:lnTo>
                  <a:lnTo>
                    <a:pt x="2902" y="597"/>
                  </a:lnTo>
                  <a:lnTo>
                    <a:pt x="2856" y="611"/>
                  </a:lnTo>
                  <a:lnTo>
                    <a:pt x="2809" y="624"/>
                  </a:lnTo>
                  <a:lnTo>
                    <a:pt x="2763" y="638"/>
                  </a:lnTo>
                  <a:lnTo>
                    <a:pt x="2716" y="649"/>
                  </a:lnTo>
                  <a:lnTo>
                    <a:pt x="2669" y="660"/>
                  </a:lnTo>
                  <a:lnTo>
                    <a:pt x="2622" y="671"/>
                  </a:lnTo>
                  <a:lnTo>
                    <a:pt x="2574" y="684"/>
                  </a:lnTo>
                  <a:lnTo>
                    <a:pt x="2562" y="684"/>
                  </a:lnTo>
                  <a:lnTo>
                    <a:pt x="2551" y="682"/>
                  </a:lnTo>
                  <a:lnTo>
                    <a:pt x="2538" y="682"/>
                  </a:lnTo>
                  <a:lnTo>
                    <a:pt x="2532" y="693"/>
                  </a:lnTo>
                  <a:lnTo>
                    <a:pt x="2478" y="698"/>
                  </a:lnTo>
                  <a:lnTo>
                    <a:pt x="2427" y="708"/>
                  </a:lnTo>
                  <a:lnTo>
                    <a:pt x="2374" y="715"/>
                  </a:lnTo>
                  <a:lnTo>
                    <a:pt x="2323" y="724"/>
                  </a:lnTo>
                  <a:lnTo>
                    <a:pt x="2269" y="731"/>
                  </a:lnTo>
                  <a:lnTo>
                    <a:pt x="2216" y="738"/>
                  </a:lnTo>
                  <a:lnTo>
                    <a:pt x="2163" y="746"/>
                  </a:lnTo>
                  <a:lnTo>
                    <a:pt x="2111" y="755"/>
                  </a:lnTo>
                  <a:lnTo>
                    <a:pt x="2105" y="751"/>
                  </a:lnTo>
                  <a:lnTo>
                    <a:pt x="2100" y="751"/>
                  </a:lnTo>
                  <a:lnTo>
                    <a:pt x="2096" y="758"/>
                  </a:lnTo>
                  <a:lnTo>
                    <a:pt x="2014" y="764"/>
                  </a:lnTo>
                  <a:lnTo>
                    <a:pt x="1932" y="771"/>
                  </a:lnTo>
                  <a:lnTo>
                    <a:pt x="1851" y="777"/>
                  </a:lnTo>
                  <a:lnTo>
                    <a:pt x="1769" y="784"/>
                  </a:lnTo>
                  <a:lnTo>
                    <a:pt x="1685" y="786"/>
                  </a:lnTo>
                  <a:lnTo>
                    <a:pt x="1603" y="788"/>
                  </a:lnTo>
                  <a:lnTo>
                    <a:pt x="1522" y="788"/>
                  </a:lnTo>
                  <a:lnTo>
                    <a:pt x="1443" y="786"/>
                  </a:lnTo>
                  <a:lnTo>
                    <a:pt x="1425" y="778"/>
                  </a:lnTo>
                  <a:lnTo>
                    <a:pt x="1409" y="775"/>
                  </a:lnTo>
                  <a:lnTo>
                    <a:pt x="1393" y="768"/>
                  </a:lnTo>
                  <a:lnTo>
                    <a:pt x="1382" y="755"/>
                  </a:lnTo>
                  <a:lnTo>
                    <a:pt x="1385" y="720"/>
                  </a:lnTo>
                  <a:lnTo>
                    <a:pt x="1389" y="688"/>
                  </a:lnTo>
                  <a:lnTo>
                    <a:pt x="1393" y="653"/>
                  </a:lnTo>
                  <a:lnTo>
                    <a:pt x="1396" y="620"/>
                  </a:lnTo>
                  <a:lnTo>
                    <a:pt x="1398" y="586"/>
                  </a:lnTo>
                  <a:lnTo>
                    <a:pt x="1400" y="553"/>
                  </a:lnTo>
                  <a:lnTo>
                    <a:pt x="1398" y="520"/>
                  </a:lnTo>
                  <a:lnTo>
                    <a:pt x="1398" y="491"/>
                  </a:lnTo>
                  <a:lnTo>
                    <a:pt x="1393" y="462"/>
                  </a:lnTo>
                  <a:lnTo>
                    <a:pt x="1387" y="433"/>
                  </a:lnTo>
                  <a:lnTo>
                    <a:pt x="1378" y="406"/>
                  </a:lnTo>
                  <a:lnTo>
                    <a:pt x="1369" y="380"/>
                  </a:lnTo>
                  <a:lnTo>
                    <a:pt x="1356" y="355"/>
                  </a:lnTo>
                  <a:lnTo>
                    <a:pt x="1345" y="331"/>
                  </a:lnTo>
                  <a:lnTo>
                    <a:pt x="1331" y="307"/>
                  </a:lnTo>
                  <a:lnTo>
                    <a:pt x="1318" y="287"/>
                  </a:lnTo>
                  <a:lnTo>
                    <a:pt x="1298" y="258"/>
                  </a:lnTo>
                  <a:lnTo>
                    <a:pt x="1276" y="236"/>
                  </a:lnTo>
                  <a:lnTo>
                    <a:pt x="1253" y="218"/>
                  </a:lnTo>
                  <a:lnTo>
                    <a:pt x="1229" y="204"/>
                  </a:lnTo>
                  <a:lnTo>
                    <a:pt x="1202" y="189"/>
                  </a:lnTo>
                  <a:lnTo>
                    <a:pt x="1176" y="178"/>
                  </a:lnTo>
                  <a:lnTo>
                    <a:pt x="1149" y="167"/>
                  </a:lnTo>
                  <a:lnTo>
                    <a:pt x="1123" y="160"/>
                  </a:lnTo>
                  <a:lnTo>
                    <a:pt x="1091" y="146"/>
                  </a:lnTo>
                  <a:lnTo>
                    <a:pt x="1058" y="138"/>
                  </a:lnTo>
                  <a:lnTo>
                    <a:pt x="1025" y="133"/>
                  </a:lnTo>
                  <a:lnTo>
                    <a:pt x="994" y="135"/>
                  </a:lnTo>
                  <a:lnTo>
                    <a:pt x="962" y="136"/>
                  </a:lnTo>
                  <a:lnTo>
                    <a:pt x="929" y="144"/>
                  </a:lnTo>
                  <a:lnTo>
                    <a:pt x="896" y="153"/>
                  </a:lnTo>
                  <a:lnTo>
                    <a:pt x="867" y="167"/>
                  </a:lnTo>
                  <a:lnTo>
                    <a:pt x="829" y="184"/>
                  </a:lnTo>
                  <a:lnTo>
                    <a:pt x="796" y="207"/>
                  </a:lnTo>
                  <a:lnTo>
                    <a:pt x="765" y="233"/>
                  </a:lnTo>
                  <a:lnTo>
                    <a:pt x="740" y="266"/>
                  </a:lnTo>
                  <a:lnTo>
                    <a:pt x="713" y="298"/>
                  </a:lnTo>
                  <a:lnTo>
                    <a:pt x="689" y="333"/>
                  </a:lnTo>
                  <a:lnTo>
                    <a:pt x="667" y="367"/>
                  </a:lnTo>
                  <a:lnTo>
                    <a:pt x="645" y="402"/>
                  </a:lnTo>
                  <a:lnTo>
                    <a:pt x="622" y="449"/>
                  </a:lnTo>
                  <a:lnTo>
                    <a:pt x="605" y="502"/>
                  </a:lnTo>
                  <a:lnTo>
                    <a:pt x="594" y="555"/>
                  </a:lnTo>
                  <a:lnTo>
                    <a:pt x="589" y="611"/>
                  </a:lnTo>
                  <a:lnTo>
                    <a:pt x="583" y="666"/>
                  </a:lnTo>
                  <a:lnTo>
                    <a:pt x="583" y="720"/>
                  </a:lnTo>
                  <a:lnTo>
                    <a:pt x="582" y="775"/>
                  </a:lnTo>
                  <a:lnTo>
                    <a:pt x="582" y="831"/>
                  </a:lnTo>
                  <a:lnTo>
                    <a:pt x="573" y="838"/>
                  </a:lnTo>
                  <a:lnTo>
                    <a:pt x="558" y="842"/>
                  </a:lnTo>
                  <a:lnTo>
                    <a:pt x="540" y="840"/>
                  </a:lnTo>
                  <a:lnTo>
                    <a:pt x="525" y="840"/>
                  </a:lnTo>
                  <a:lnTo>
                    <a:pt x="505" y="833"/>
                  </a:lnTo>
                  <a:lnTo>
                    <a:pt x="485" y="826"/>
                  </a:lnTo>
                  <a:lnTo>
                    <a:pt x="465" y="817"/>
                  </a:lnTo>
                  <a:lnTo>
                    <a:pt x="449" y="809"/>
                  </a:lnTo>
                  <a:lnTo>
                    <a:pt x="431" y="797"/>
                  </a:lnTo>
                  <a:lnTo>
                    <a:pt x="418" y="782"/>
                  </a:lnTo>
                  <a:lnTo>
                    <a:pt x="405" y="764"/>
                  </a:lnTo>
                  <a:lnTo>
                    <a:pt x="400" y="746"/>
                  </a:lnTo>
                  <a:lnTo>
                    <a:pt x="389" y="729"/>
                  </a:lnTo>
                  <a:lnTo>
                    <a:pt x="378" y="715"/>
                  </a:lnTo>
                  <a:lnTo>
                    <a:pt x="367" y="698"/>
                  </a:lnTo>
                  <a:lnTo>
                    <a:pt x="358" y="684"/>
                  </a:lnTo>
                  <a:lnTo>
                    <a:pt x="345" y="667"/>
                  </a:lnTo>
                  <a:lnTo>
                    <a:pt x="334" y="655"/>
                  </a:lnTo>
                  <a:lnTo>
                    <a:pt x="322" y="640"/>
                  </a:lnTo>
                  <a:lnTo>
                    <a:pt x="311" y="627"/>
                  </a:lnTo>
                  <a:lnTo>
                    <a:pt x="274" y="598"/>
                  </a:lnTo>
                  <a:lnTo>
                    <a:pt x="238" y="575"/>
                  </a:lnTo>
                  <a:lnTo>
                    <a:pt x="200" y="551"/>
                  </a:lnTo>
                  <a:lnTo>
                    <a:pt x="163" y="533"/>
                  </a:lnTo>
                  <a:lnTo>
                    <a:pt x="122" y="515"/>
                  </a:lnTo>
                  <a:lnTo>
                    <a:pt x="82" y="498"/>
                  </a:lnTo>
                  <a:lnTo>
                    <a:pt x="42" y="486"/>
                  </a:lnTo>
                  <a:lnTo>
                    <a:pt x="2" y="475"/>
                  </a:lnTo>
                  <a:lnTo>
                    <a:pt x="0" y="438"/>
                  </a:lnTo>
                  <a:lnTo>
                    <a:pt x="2" y="404"/>
                  </a:lnTo>
                  <a:lnTo>
                    <a:pt x="2" y="369"/>
                  </a:lnTo>
                  <a:lnTo>
                    <a:pt x="5" y="335"/>
                  </a:lnTo>
                  <a:lnTo>
                    <a:pt x="7" y="300"/>
                  </a:lnTo>
                  <a:lnTo>
                    <a:pt x="9" y="266"/>
                  </a:lnTo>
                  <a:lnTo>
                    <a:pt x="11" y="231"/>
                  </a:lnTo>
                  <a:lnTo>
                    <a:pt x="13" y="198"/>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7" name="Google Shape;2847;p170"/>
            <p:cNvSpPr/>
            <p:nvPr/>
          </p:nvSpPr>
          <p:spPr>
            <a:xfrm>
              <a:off x="4345" y="2401"/>
              <a:ext cx="26" cy="5"/>
            </a:xfrm>
            <a:custGeom>
              <a:rect b="b" l="l" r="r" t="t"/>
              <a:pathLst>
                <a:path extrusionOk="0" h="9" w="51">
                  <a:moveTo>
                    <a:pt x="35" y="0"/>
                  </a:moveTo>
                  <a:lnTo>
                    <a:pt x="51" y="6"/>
                  </a:lnTo>
                  <a:lnTo>
                    <a:pt x="37" y="7"/>
                  </a:lnTo>
                  <a:lnTo>
                    <a:pt x="26" y="9"/>
                  </a:lnTo>
                  <a:lnTo>
                    <a:pt x="11" y="9"/>
                  </a:lnTo>
                  <a:lnTo>
                    <a:pt x="0" y="9"/>
                  </a:lnTo>
                  <a:lnTo>
                    <a:pt x="15" y="2"/>
                  </a:lnTo>
                  <a:lnTo>
                    <a:pt x="35"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8" name="Google Shape;2848;p170"/>
            <p:cNvSpPr/>
            <p:nvPr/>
          </p:nvSpPr>
          <p:spPr>
            <a:xfrm>
              <a:off x="4352" y="2266"/>
              <a:ext cx="92" cy="99"/>
            </a:xfrm>
            <a:custGeom>
              <a:rect b="b" l="l" r="r" t="t"/>
              <a:pathLst>
                <a:path extrusionOk="0" h="198" w="185">
                  <a:moveTo>
                    <a:pt x="71" y="6"/>
                  </a:moveTo>
                  <a:lnTo>
                    <a:pt x="89" y="22"/>
                  </a:lnTo>
                  <a:lnTo>
                    <a:pt x="107" y="44"/>
                  </a:lnTo>
                  <a:lnTo>
                    <a:pt x="122" y="66"/>
                  </a:lnTo>
                  <a:lnTo>
                    <a:pt x="136" y="89"/>
                  </a:lnTo>
                  <a:lnTo>
                    <a:pt x="147" y="111"/>
                  </a:lnTo>
                  <a:lnTo>
                    <a:pt x="158" y="137"/>
                  </a:lnTo>
                  <a:lnTo>
                    <a:pt x="165" y="158"/>
                  </a:lnTo>
                  <a:lnTo>
                    <a:pt x="175" y="184"/>
                  </a:lnTo>
                  <a:lnTo>
                    <a:pt x="185" y="198"/>
                  </a:lnTo>
                  <a:lnTo>
                    <a:pt x="169" y="186"/>
                  </a:lnTo>
                  <a:lnTo>
                    <a:pt x="155" y="175"/>
                  </a:lnTo>
                  <a:lnTo>
                    <a:pt x="140" y="162"/>
                  </a:lnTo>
                  <a:lnTo>
                    <a:pt x="127" y="149"/>
                  </a:lnTo>
                  <a:lnTo>
                    <a:pt x="115" y="135"/>
                  </a:lnTo>
                  <a:lnTo>
                    <a:pt x="107" y="120"/>
                  </a:lnTo>
                  <a:lnTo>
                    <a:pt x="100" y="104"/>
                  </a:lnTo>
                  <a:lnTo>
                    <a:pt x="98" y="87"/>
                  </a:lnTo>
                  <a:lnTo>
                    <a:pt x="85" y="67"/>
                  </a:lnTo>
                  <a:lnTo>
                    <a:pt x="75" y="51"/>
                  </a:lnTo>
                  <a:lnTo>
                    <a:pt x="62" y="35"/>
                  </a:lnTo>
                  <a:lnTo>
                    <a:pt x="47" y="24"/>
                  </a:lnTo>
                  <a:lnTo>
                    <a:pt x="0" y="13"/>
                  </a:lnTo>
                  <a:lnTo>
                    <a:pt x="15" y="4"/>
                  </a:lnTo>
                  <a:lnTo>
                    <a:pt x="33" y="0"/>
                  </a:lnTo>
                  <a:lnTo>
                    <a:pt x="42" y="0"/>
                  </a:lnTo>
                  <a:lnTo>
                    <a:pt x="51" y="0"/>
                  </a:lnTo>
                  <a:lnTo>
                    <a:pt x="60" y="2"/>
                  </a:lnTo>
                  <a:lnTo>
                    <a:pt x="71" y="6"/>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9" name="Google Shape;2849;p170"/>
            <p:cNvSpPr/>
            <p:nvPr/>
          </p:nvSpPr>
          <p:spPr>
            <a:xfrm>
              <a:off x="4354" y="2604"/>
              <a:ext cx="82" cy="22"/>
            </a:xfrm>
            <a:custGeom>
              <a:rect b="b" l="l" r="r" t="t"/>
              <a:pathLst>
                <a:path extrusionOk="0" h="43" w="164">
                  <a:moveTo>
                    <a:pt x="33" y="7"/>
                  </a:moveTo>
                  <a:lnTo>
                    <a:pt x="42" y="7"/>
                  </a:lnTo>
                  <a:lnTo>
                    <a:pt x="55" y="3"/>
                  </a:lnTo>
                  <a:lnTo>
                    <a:pt x="66" y="2"/>
                  </a:lnTo>
                  <a:lnTo>
                    <a:pt x="80" y="2"/>
                  </a:lnTo>
                  <a:lnTo>
                    <a:pt x="93" y="0"/>
                  </a:lnTo>
                  <a:lnTo>
                    <a:pt x="110" y="0"/>
                  </a:lnTo>
                  <a:lnTo>
                    <a:pt x="122" y="0"/>
                  </a:lnTo>
                  <a:lnTo>
                    <a:pt x="137" y="0"/>
                  </a:lnTo>
                  <a:lnTo>
                    <a:pt x="150" y="2"/>
                  </a:lnTo>
                  <a:lnTo>
                    <a:pt x="164" y="7"/>
                  </a:lnTo>
                  <a:lnTo>
                    <a:pt x="2" y="43"/>
                  </a:lnTo>
                  <a:lnTo>
                    <a:pt x="0" y="25"/>
                  </a:lnTo>
                  <a:lnTo>
                    <a:pt x="4" y="11"/>
                  </a:lnTo>
                  <a:lnTo>
                    <a:pt x="33" y="7"/>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0" name="Google Shape;2850;p170"/>
            <p:cNvSpPr/>
            <p:nvPr/>
          </p:nvSpPr>
          <p:spPr>
            <a:xfrm>
              <a:off x="4355" y="3010"/>
              <a:ext cx="260" cy="19"/>
            </a:xfrm>
            <a:custGeom>
              <a:rect b="b" l="l" r="r" t="t"/>
              <a:pathLst>
                <a:path extrusionOk="0" h="38" w="520">
                  <a:moveTo>
                    <a:pt x="0" y="0"/>
                  </a:moveTo>
                  <a:lnTo>
                    <a:pt x="49" y="1"/>
                  </a:lnTo>
                  <a:lnTo>
                    <a:pt x="102" y="7"/>
                  </a:lnTo>
                  <a:lnTo>
                    <a:pt x="151" y="11"/>
                  </a:lnTo>
                  <a:lnTo>
                    <a:pt x="204" y="14"/>
                  </a:lnTo>
                  <a:lnTo>
                    <a:pt x="255" y="14"/>
                  </a:lnTo>
                  <a:lnTo>
                    <a:pt x="306" y="14"/>
                  </a:lnTo>
                  <a:lnTo>
                    <a:pt x="357" y="9"/>
                  </a:lnTo>
                  <a:lnTo>
                    <a:pt x="409" y="1"/>
                  </a:lnTo>
                  <a:lnTo>
                    <a:pt x="422" y="3"/>
                  </a:lnTo>
                  <a:lnTo>
                    <a:pt x="435" y="7"/>
                  </a:lnTo>
                  <a:lnTo>
                    <a:pt x="448" y="9"/>
                  </a:lnTo>
                  <a:lnTo>
                    <a:pt x="462" y="12"/>
                  </a:lnTo>
                  <a:lnTo>
                    <a:pt x="475" y="14"/>
                  </a:lnTo>
                  <a:lnTo>
                    <a:pt x="489" y="16"/>
                  </a:lnTo>
                  <a:lnTo>
                    <a:pt x="504" y="18"/>
                  </a:lnTo>
                  <a:lnTo>
                    <a:pt x="520" y="21"/>
                  </a:lnTo>
                  <a:lnTo>
                    <a:pt x="475" y="23"/>
                  </a:lnTo>
                  <a:lnTo>
                    <a:pt x="431" y="25"/>
                  </a:lnTo>
                  <a:lnTo>
                    <a:pt x="388" y="25"/>
                  </a:lnTo>
                  <a:lnTo>
                    <a:pt x="344" y="27"/>
                  </a:lnTo>
                  <a:lnTo>
                    <a:pt x="300" y="27"/>
                  </a:lnTo>
                  <a:lnTo>
                    <a:pt x="257" y="29"/>
                  </a:lnTo>
                  <a:lnTo>
                    <a:pt x="213" y="31"/>
                  </a:lnTo>
                  <a:lnTo>
                    <a:pt x="169" y="34"/>
                  </a:lnTo>
                  <a:lnTo>
                    <a:pt x="151" y="34"/>
                  </a:lnTo>
                  <a:lnTo>
                    <a:pt x="133" y="34"/>
                  </a:lnTo>
                  <a:lnTo>
                    <a:pt x="115" y="36"/>
                  </a:lnTo>
                  <a:lnTo>
                    <a:pt x="97" y="38"/>
                  </a:lnTo>
                  <a:lnTo>
                    <a:pt x="77" y="38"/>
                  </a:lnTo>
                  <a:lnTo>
                    <a:pt x="58" y="38"/>
                  </a:lnTo>
                  <a:lnTo>
                    <a:pt x="38" y="38"/>
                  </a:lnTo>
                  <a:lnTo>
                    <a:pt x="20" y="38"/>
                  </a:lnTo>
                  <a:lnTo>
                    <a:pt x="15" y="27"/>
                  </a:lnTo>
                  <a:lnTo>
                    <a:pt x="9" y="18"/>
                  </a:lnTo>
                  <a:lnTo>
                    <a:pt x="4" y="9"/>
                  </a:lnTo>
                  <a:lnTo>
                    <a:pt x="0" y="0"/>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1" name="Google Shape;2851;p170"/>
            <p:cNvSpPr/>
            <p:nvPr/>
          </p:nvSpPr>
          <p:spPr>
            <a:xfrm>
              <a:off x="4357" y="2558"/>
              <a:ext cx="15" cy="40"/>
            </a:xfrm>
            <a:custGeom>
              <a:rect b="b" l="l" r="r" t="t"/>
              <a:pathLst>
                <a:path extrusionOk="0" h="80" w="31">
                  <a:moveTo>
                    <a:pt x="5" y="62"/>
                  </a:moveTo>
                  <a:lnTo>
                    <a:pt x="4" y="45"/>
                  </a:lnTo>
                  <a:lnTo>
                    <a:pt x="4" y="31"/>
                  </a:lnTo>
                  <a:lnTo>
                    <a:pt x="4" y="14"/>
                  </a:lnTo>
                  <a:lnTo>
                    <a:pt x="5" y="0"/>
                  </a:lnTo>
                  <a:lnTo>
                    <a:pt x="13" y="5"/>
                  </a:lnTo>
                  <a:lnTo>
                    <a:pt x="20" y="18"/>
                  </a:lnTo>
                  <a:lnTo>
                    <a:pt x="22" y="31"/>
                  </a:lnTo>
                  <a:lnTo>
                    <a:pt x="24" y="43"/>
                  </a:lnTo>
                  <a:lnTo>
                    <a:pt x="24" y="56"/>
                  </a:lnTo>
                  <a:lnTo>
                    <a:pt x="31" y="69"/>
                  </a:lnTo>
                  <a:lnTo>
                    <a:pt x="27" y="73"/>
                  </a:lnTo>
                  <a:lnTo>
                    <a:pt x="27" y="78"/>
                  </a:lnTo>
                  <a:lnTo>
                    <a:pt x="0" y="80"/>
                  </a:lnTo>
                  <a:lnTo>
                    <a:pt x="0" y="69"/>
                  </a:lnTo>
                  <a:lnTo>
                    <a:pt x="5" y="6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2" name="Google Shape;2852;p170"/>
            <p:cNvSpPr/>
            <p:nvPr/>
          </p:nvSpPr>
          <p:spPr>
            <a:xfrm>
              <a:off x="4357" y="2343"/>
              <a:ext cx="22" cy="24"/>
            </a:xfrm>
            <a:custGeom>
              <a:rect b="b" l="l" r="r" t="t"/>
              <a:pathLst>
                <a:path extrusionOk="0" h="49" w="44">
                  <a:moveTo>
                    <a:pt x="31" y="29"/>
                  </a:moveTo>
                  <a:lnTo>
                    <a:pt x="44" y="49"/>
                  </a:lnTo>
                  <a:lnTo>
                    <a:pt x="31" y="36"/>
                  </a:lnTo>
                  <a:lnTo>
                    <a:pt x="16" y="29"/>
                  </a:lnTo>
                  <a:lnTo>
                    <a:pt x="7" y="23"/>
                  </a:lnTo>
                  <a:lnTo>
                    <a:pt x="4" y="18"/>
                  </a:lnTo>
                  <a:lnTo>
                    <a:pt x="0" y="9"/>
                  </a:lnTo>
                  <a:lnTo>
                    <a:pt x="4" y="0"/>
                  </a:lnTo>
                  <a:lnTo>
                    <a:pt x="11" y="2"/>
                  </a:lnTo>
                  <a:lnTo>
                    <a:pt x="18" y="11"/>
                  </a:lnTo>
                  <a:lnTo>
                    <a:pt x="22" y="20"/>
                  </a:lnTo>
                  <a:lnTo>
                    <a:pt x="31" y="29"/>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3" name="Google Shape;2853;p170"/>
            <p:cNvSpPr/>
            <p:nvPr/>
          </p:nvSpPr>
          <p:spPr>
            <a:xfrm>
              <a:off x="4363" y="2490"/>
              <a:ext cx="137" cy="107"/>
            </a:xfrm>
            <a:custGeom>
              <a:rect b="b" l="l" r="r" t="t"/>
              <a:pathLst>
                <a:path extrusionOk="0" h="213" w="272">
                  <a:moveTo>
                    <a:pt x="21" y="4"/>
                  </a:moveTo>
                  <a:lnTo>
                    <a:pt x="47" y="0"/>
                  </a:lnTo>
                  <a:lnTo>
                    <a:pt x="74" y="0"/>
                  </a:lnTo>
                  <a:lnTo>
                    <a:pt x="101" y="4"/>
                  </a:lnTo>
                  <a:lnTo>
                    <a:pt x="129" y="9"/>
                  </a:lnTo>
                  <a:lnTo>
                    <a:pt x="152" y="15"/>
                  </a:lnTo>
                  <a:lnTo>
                    <a:pt x="178" y="24"/>
                  </a:lnTo>
                  <a:lnTo>
                    <a:pt x="201" y="35"/>
                  </a:lnTo>
                  <a:lnTo>
                    <a:pt x="227" y="48"/>
                  </a:lnTo>
                  <a:lnTo>
                    <a:pt x="229" y="55"/>
                  </a:lnTo>
                  <a:lnTo>
                    <a:pt x="234" y="60"/>
                  </a:lnTo>
                  <a:lnTo>
                    <a:pt x="240" y="62"/>
                  </a:lnTo>
                  <a:lnTo>
                    <a:pt x="245" y="69"/>
                  </a:lnTo>
                  <a:lnTo>
                    <a:pt x="256" y="86"/>
                  </a:lnTo>
                  <a:lnTo>
                    <a:pt x="263" y="104"/>
                  </a:lnTo>
                  <a:lnTo>
                    <a:pt x="265" y="113"/>
                  </a:lnTo>
                  <a:lnTo>
                    <a:pt x="267" y="122"/>
                  </a:lnTo>
                  <a:lnTo>
                    <a:pt x="269" y="133"/>
                  </a:lnTo>
                  <a:lnTo>
                    <a:pt x="272" y="144"/>
                  </a:lnTo>
                  <a:lnTo>
                    <a:pt x="267" y="157"/>
                  </a:lnTo>
                  <a:lnTo>
                    <a:pt x="261" y="171"/>
                  </a:lnTo>
                  <a:lnTo>
                    <a:pt x="252" y="182"/>
                  </a:lnTo>
                  <a:lnTo>
                    <a:pt x="241" y="195"/>
                  </a:lnTo>
                  <a:lnTo>
                    <a:pt x="216" y="206"/>
                  </a:lnTo>
                  <a:lnTo>
                    <a:pt x="192" y="211"/>
                  </a:lnTo>
                  <a:lnTo>
                    <a:pt x="167" y="211"/>
                  </a:lnTo>
                  <a:lnTo>
                    <a:pt x="143" y="213"/>
                  </a:lnTo>
                  <a:lnTo>
                    <a:pt x="116" y="210"/>
                  </a:lnTo>
                  <a:lnTo>
                    <a:pt x="91" y="210"/>
                  </a:lnTo>
                  <a:lnTo>
                    <a:pt x="65" y="208"/>
                  </a:lnTo>
                  <a:lnTo>
                    <a:pt x="40" y="213"/>
                  </a:lnTo>
                  <a:lnTo>
                    <a:pt x="34" y="200"/>
                  </a:lnTo>
                  <a:lnTo>
                    <a:pt x="32" y="188"/>
                  </a:lnTo>
                  <a:lnTo>
                    <a:pt x="31" y="175"/>
                  </a:lnTo>
                  <a:lnTo>
                    <a:pt x="31" y="162"/>
                  </a:lnTo>
                  <a:lnTo>
                    <a:pt x="27" y="150"/>
                  </a:lnTo>
                  <a:lnTo>
                    <a:pt x="25" y="137"/>
                  </a:lnTo>
                  <a:lnTo>
                    <a:pt x="18" y="126"/>
                  </a:lnTo>
                  <a:lnTo>
                    <a:pt x="12" y="115"/>
                  </a:lnTo>
                  <a:lnTo>
                    <a:pt x="1" y="104"/>
                  </a:lnTo>
                  <a:lnTo>
                    <a:pt x="0" y="89"/>
                  </a:lnTo>
                  <a:lnTo>
                    <a:pt x="3" y="77"/>
                  </a:lnTo>
                  <a:lnTo>
                    <a:pt x="5" y="62"/>
                  </a:lnTo>
                  <a:lnTo>
                    <a:pt x="11" y="51"/>
                  </a:lnTo>
                  <a:lnTo>
                    <a:pt x="14" y="39"/>
                  </a:lnTo>
                  <a:lnTo>
                    <a:pt x="18" y="28"/>
                  </a:lnTo>
                  <a:lnTo>
                    <a:pt x="20" y="15"/>
                  </a:lnTo>
                  <a:lnTo>
                    <a:pt x="21" y="4"/>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4" name="Google Shape;2854;p170"/>
            <p:cNvSpPr/>
            <p:nvPr/>
          </p:nvSpPr>
          <p:spPr>
            <a:xfrm>
              <a:off x="4366" y="2369"/>
              <a:ext cx="15" cy="12"/>
            </a:xfrm>
            <a:custGeom>
              <a:rect b="b" l="l" r="r" t="t"/>
              <a:pathLst>
                <a:path extrusionOk="0" h="24" w="29">
                  <a:moveTo>
                    <a:pt x="29" y="24"/>
                  </a:moveTo>
                  <a:lnTo>
                    <a:pt x="18" y="24"/>
                  </a:lnTo>
                  <a:lnTo>
                    <a:pt x="11" y="17"/>
                  </a:lnTo>
                  <a:lnTo>
                    <a:pt x="6" y="8"/>
                  </a:lnTo>
                  <a:lnTo>
                    <a:pt x="0" y="0"/>
                  </a:lnTo>
                  <a:lnTo>
                    <a:pt x="29" y="24"/>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5" name="Google Shape;2855;p170"/>
            <p:cNvSpPr/>
            <p:nvPr/>
          </p:nvSpPr>
          <p:spPr>
            <a:xfrm>
              <a:off x="4382" y="2387"/>
              <a:ext cx="19" cy="12"/>
            </a:xfrm>
            <a:custGeom>
              <a:rect b="b" l="l" r="r" t="t"/>
              <a:pathLst>
                <a:path extrusionOk="0" h="24" w="36">
                  <a:moveTo>
                    <a:pt x="36" y="24"/>
                  </a:moveTo>
                  <a:lnTo>
                    <a:pt x="0" y="5"/>
                  </a:lnTo>
                  <a:lnTo>
                    <a:pt x="9" y="0"/>
                  </a:lnTo>
                  <a:lnTo>
                    <a:pt x="36" y="24"/>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6" name="Google Shape;2856;p170"/>
            <p:cNvSpPr/>
            <p:nvPr/>
          </p:nvSpPr>
          <p:spPr>
            <a:xfrm>
              <a:off x="4382" y="2433"/>
              <a:ext cx="441" cy="152"/>
            </a:xfrm>
            <a:custGeom>
              <a:rect b="b" l="l" r="r" t="t"/>
              <a:pathLst>
                <a:path extrusionOk="0" h="304" w="882">
                  <a:moveTo>
                    <a:pt x="7" y="18"/>
                  </a:moveTo>
                  <a:lnTo>
                    <a:pt x="5" y="13"/>
                  </a:lnTo>
                  <a:lnTo>
                    <a:pt x="93" y="7"/>
                  </a:lnTo>
                  <a:lnTo>
                    <a:pt x="180" y="3"/>
                  </a:lnTo>
                  <a:lnTo>
                    <a:pt x="267" y="0"/>
                  </a:lnTo>
                  <a:lnTo>
                    <a:pt x="354" y="0"/>
                  </a:lnTo>
                  <a:lnTo>
                    <a:pt x="442" y="0"/>
                  </a:lnTo>
                  <a:lnTo>
                    <a:pt x="529" y="2"/>
                  </a:lnTo>
                  <a:lnTo>
                    <a:pt x="618" y="3"/>
                  </a:lnTo>
                  <a:lnTo>
                    <a:pt x="711" y="9"/>
                  </a:lnTo>
                  <a:lnTo>
                    <a:pt x="731" y="11"/>
                  </a:lnTo>
                  <a:lnTo>
                    <a:pt x="753" y="13"/>
                  </a:lnTo>
                  <a:lnTo>
                    <a:pt x="774" y="14"/>
                  </a:lnTo>
                  <a:lnTo>
                    <a:pt x="796" y="16"/>
                  </a:lnTo>
                  <a:lnTo>
                    <a:pt x="816" y="16"/>
                  </a:lnTo>
                  <a:lnTo>
                    <a:pt x="838" y="18"/>
                  </a:lnTo>
                  <a:lnTo>
                    <a:pt x="860" y="20"/>
                  </a:lnTo>
                  <a:lnTo>
                    <a:pt x="882" y="25"/>
                  </a:lnTo>
                  <a:lnTo>
                    <a:pt x="878" y="25"/>
                  </a:lnTo>
                  <a:lnTo>
                    <a:pt x="871" y="33"/>
                  </a:lnTo>
                  <a:lnTo>
                    <a:pt x="858" y="36"/>
                  </a:lnTo>
                  <a:lnTo>
                    <a:pt x="842" y="38"/>
                  </a:lnTo>
                  <a:lnTo>
                    <a:pt x="831" y="47"/>
                  </a:lnTo>
                  <a:lnTo>
                    <a:pt x="785" y="40"/>
                  </a:lnTo>
                  <a:lnTo>
                    <a:pt x="742" y="36"/>
                  </a:lnTo>
                  <a:lnTo>
                    <a:pt x="698" y="33"/>
                  </a:lnTo>
                  <a:lnTo>
                    <a:pt x="654" y="33"/>
                  </a:lnTo>
                  <a:lnTo>
                    <a:pt x="611" y="31"/>
                  </a:lnTo>
                  <a:lnTo>
                    <a:pt x="567" y="33"/>
                  </a:lnTo>
                  <a:lnTo>
                    <a:pt x="523" y="36"/>
                  </a:lnTo>
                  <a:lnTo>
                    <a:pt x="482" y="42"/>
                  </a:lnTo>
                  <a:lnTo>
                    <a:pt x="460" y="43"/>
                  </a:lnTo>
                  <a:lnTo>
                    <a:pt x="442" y="45"/>
                  </a:lnTo>
                  <a:lnTo>
                    <a:pt x="422" y="47"/>
                  </a:lnTo>
                  <a:lnTo>
                    <a:pt x="403" y="53"/>
                  </a:lnTo>
                  <a:lnTo>
                    <a:pt x="383" y="54"/>
                  </a:lnTo>
                  <a:lnTo>
                    <a:pt x="367" y="60"/>
                  </a:lnTo>
                  <a:lnTo>
                    <a:pt x="351" y="65"/>
                  </a:lnTo>
                  <a:lnTo>
                    <a:pt x="336" y="76"/>
                  </a:lnTo>
                  <a:lnTo>
                    <a:pt x="329" y="83"/>
                  </a:lnTo>
                  <a:lnTo>
                    <a:pt x="327" y="93"/>
                  </a:lnTo>
                  <a:lnTo>
                    <a:pt x="327" y="103"/>
                  </a:lnTo>
                  <a:lnTo>
                    <a:pt x="327" y="116"/>
                  </a:lnTo>
                  <a:lnTo>
                    <a:pt x="333" y="131"/>
                  </a:lnTo>
                  <a:lnTo>
                    <a:pt x="343" y="145"/>
                  </a:lnTo>
                  <a:lnTo>
                    <a:pt x="354" y="160"/>
                  </a:lnTo>
                  <a:lnTo>
                    <a:pt x="365" y="174"/>
                  </a:lnTo>
                  <a:lnTo>
                    <a:pt x="376" y="189"/>
                  </a:lnTo>
                  <a:lnTo>
                    <a:pt x="387" y="205"/>
                  </a:lnTo>
                  <a:lnTo>
                    <a:pt x="396" y="222"/>
                  </a:lnTo>
                  <a:lnTo>
                    <a:pt x="407" y="240"/>
                  </a:lnTo>
                  <a:lnTo>
                    <a:pt x="383" y="247"/>
                  </a:lnTo>
                  <a:lnTo>
                    <a:pt x="362" y="256"/>
                  </a:lnTo>
                  <a:lnTo>
                    <a:pt x="340" y="265"/>
                  </a:lnTo>
                  <a:lnTo>
                    <a:pt x="318" y="274"/>
                  </a:lnTo>
                  <a:lnTo>
                    <a:pt x="294" y="282"/>
                  </a:lnTo>
                  <a:lnTo>
                    <a:pt x="273" y="289"/>
                  </a:lnTo>
                  <a:lnTo>
                    <a:pt x="251" y="296"/>
                  </a:lnTo>
                  <a:lnTo>
                    <a:pt x="229" y="304"/>
                  </a:lnTo>
                  <a:lnTo>
                    <a:pt x="234" y="294"/>
                  </a:lnTo>
                  <a:lnTo>
                    <a:pt x="242" y="285"/>
                  </a:lnTo>
                  <a:lnTo>
                    <a:pt x="247" y="276"/>
                  </a:lnTo>
                  <a:lnTo>
                    <a:pt x="254" y="267"/>
                  </a:lnTo>
                  <a:lnTo>
                    <a:pt x="258" y="256"/>
                  </a:lnTo>
                  <a:lnTo>
                    <a:pt x="260" y="245"/>
                  </a:lnTo>
                  <a:lnTo>
                    <a:pt x="260" y="234"/>
                  </a:lnTo>
                  <a:lnTo>
                    <a:pt x="258" y="225"/>
                  </a:lnTo>
                  <a:lnTo>
                    <a:pt x="253" y="202"/>
                  </a:lnTo>
                  <a:lnTo>
                    <a:pt x="245" y="183"/>
                  </a:lnTo>
                  <a:lnTo>
                    <a:pt x="233" y="165"/>
                  </a:lnTo>
                  <a:lnTo>
                    <a:pt x="220" y="153"/>
                  </a:lnTo>
                  <a:lnTo>
                    <a:pt x="202" y="138"/>
                  </a:lnTo>
                  <a:lnTo>
                    <a:pt x="183" y="129"/>
                  </a:lnTo>
                  <a:lnTo>
                    <a:pt x="165" y="118"/>
                  </a:lnTo>
                  <a:lnTo>
                    <a:pt x="147" y="113"/>
                  </a:lnTo>
                  <a:lnTo>
                    <a:pt x="129" y="109"/>
                  </a:lnTo>
                  <a:lnTo>
                    <a:pt x="113" y="105"/>
                  </a:lnTo>
                  <a:lnTo>
                    <a:pt x="96" y="102"/>
                  </a:lnTo>
                  <a:lnTo>
                    <a:pt x="80" y="98"/>
                  </a:lnTo>
                  <a:lnTo>
                    <a:pt x="62" y="94"/>
                  </a:lnTo>
                  <a:lnTo>
                    <a:pt x="45" y="93"/>
                  </a:lnTo>
                  <a:lnTo>
                    <a:pt x="29" y="93"/>
                  </a:lnTo>
                  <a:lnTo>
                    <a:pt x="13" y="94"/>
                  </a:lnTo>
                  <a:lnTo>
                    <a:pt x="7" y="85"/>
                  </a:lnTo>
                  <a:lnTo>
                    <a:pt x="5" y="76"/>
                  </a:lnTo>
                  <a:lnTo>
                    <a:pt x="2" y="65"/>
                  </a:lnTo>
                  <a:lnTo>
                    <a:pt x="2" y="56"/>
                  </a:lnTo>
                  <a:lnTo>
                    <a:pt x="0" y="45"/>
                  </a:lnTo>
                  <a:lnTo>
                    <a:pt x="0" y="36"/>
                  </a:lnTo>
                  <a:lnTo>
                    <a:pt x="2" y="25"/>
                  </a:lnTo>
                  <a:lnTo>
                    <a:pt x="7" y="18"/>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7" name="Google Shape;2857;p170"/>
            <p:cNvSpPr/>
            <p:nvPr/>
          </p:nvSpPr>
          <p:spPr>
            <a:xfrm>
              <a:off x="4394" y="2383"/>
              <a:ext cx="55" cy="25"/>
            </a:xfrm>
            <a:custGeom>
              <a:rect b="b" l="l" r="r" t="t"/>
              <a:pathLst>
                <a:path extrusionOk="0" h="51" w="110">
                  <a:moveTo>
                    <a:pt x="110" y="47"/>
                  </a:moveTo>
                  <a:lnTo>
                    <a:pt x="99" y="51"/>
                  </a:lnTo>
                  <a:lnTo>
                    <a:pt x="88" y="51"/>
                  </a:lnTo>
                  <a:lnTo>
                    <a:pt x="73" y="47"/>
                  </a:lnTo>
                  <a:lnTo>
                    <a:pt x="62" y="47"/>
                  </a:lnTo>
                  <a:lnTo>
                    <a:pt x="55" y="40"/>
                  </a:lnTo>
                  <a:lnTo>
                    <a:pt x="48" y="36"/>
                  </a:lnTo>
                  <a:lnTo>
                    <a:pt x="39" y="33"/>
                  </a:lnTo>
                  <a:lnTo>
                    <a:pt x="31" y="29"/>
                  </a:lnTo>
                  <a:lnTo>
                    <a:pt x="22" y="22"/>
                  </a:lnTo>
                  <a:lnTo>
                    <a:pt x="13" y="16"/>
                  </a:lnTo>
                  <a:lnTo>
                    <a:pt x="4" y="9"/>
                  </a:lnTo>
                  <a:lnTo>
                    <a:pt x="0" y="0"/>
                  </a:lnTo>
                  <a:lnTo>
                    <a:pt x="11" y="5"/>
                  </a:lnTo>
                  <a:lnTo>
                    <a:pt x="24" y="11"/>
                  </a:lnTo>
                  <a:lnTo>
                    <a:pt x="37" y="16"/>
                  </a:lnTo>
                  <a:lnTo>
                    <a:pt x="51" y="23"/>
                  </a:lnTo>
                  <a:lnTo>
                    <a:pt x="66" y="29"/>
                  </a:lnTo>
                  <a:lnTo>
                    <a:pt x="80" y="34"/>
                  </a:lnTo>
                  <a:lnTo>
                    <a:pt x="95" y="40"/>
                  </a:lnTo>
                  <a:lnTo>
                    <a:pt x="110" y="47"/>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8" name="Google Shape;2858;p170"/>
            <p:cNvSpPr/>
            <p:nvPr/>
          </p:nvSpPr>
          <p:spPr>
            <a:xfrm>
              <a:off x="4402" y="2409"/>
              <a:ext cx="93" cy="13"/>
            </a:xfrm>
            <a:custGeom>
              <a:rect b="b" l="l" r="r" t="t"/>
              <a:pathLst>
                <a:path extrusionOk="0" h="25" w="187">
                  <a:moveTo>
                    <a:pt x="51" y="7"/>
                  </a:moveTo>
                  <a:lnTo>
                    <a:pt x="67" y="12"/>
                  </a:lnTo>
                  <a:lnTo>
                    <a:pt x="85" y="14"/>
                  </a:lnTo>
                  <a:lnTo>
                    <a:pt x="104" y="10"/>
                  </a:lnTo>
                  <a:lnTo>
                    <a:pt x="122" y="7"/>
                  </a:lnTo>
                  <a:lnTo>
                    <a:pt x="138" y="1"/>
                  </a:lnTo>
                  <a:lnTo>
                    <a:pt x="155" y="0"/>
                  </a:lnTo>
                  <a:lnTo>
                    <a:pt x="171" y="1"/>
                  </a:lnTo>
                  <a:lnTo>
                    <a:pt x="187" y="14"/>
                  </a:lnTo>
                  <a:lnTo>
                    <a:pt x="173" y="14"/>
                  </a:lnTo>
                  <a:lnTo>
                    <a:pt x="160" y="16"/>
                  </a:lnTo>
                  <a:lnTo>
                    <a:pt x="145" y="18"/>
                  </a:lnTo>
                  <a:lnTo>
                    <a:pt x="135" y="20"/>
                  </a:lnTo>
                  <a:lnTo>
                    <a:pt x="120" y="20"/>
                  </a:lnTo>
                  <a:lnTo>
                    <a:pt x="107" y="20"/>
                  </a:lnTo>
                  <a:lnTo>
                    <a:pt x="95" y="20"/>
                  </a:lnTo>
                  <a:lnTo>
                    <a:pt x="84" y="20"/>
                  </a:lnTo>
                  <a:lnTo>
                    <a:pt x="73" y="21"/>
                  </a:lnTo>
                  <a:lnTo>
                    <a:pt x="62" y="23"/>
                  </a:lnTo>
                  <a:lnTo>
                    <a:pt x="53" y="23"/>
                  </a:lnTo>
                  <a:lnTo>
                    <a:pt x="44" y="25"/>
                  </a:lnTo>
                  <a:lnTo>
                    <a:pt x="35" y="23"/>
                  </a:lnTo>
                  <a:lnTo>
                    <a:pt x="25" y="23"/>
                  </a:lnTo>
                  <a:lnTo>
                    <a:pt x="15" y="23"/>
                  </a:lnTo>
                  <a:lnTo>
                    <a:pt x="5" y="25"/>
                  </a:lnTo>
                  <a:lnTo>
                    <a:pt x="0" y="20"/>
                  </a:lnTo>
                  <a:lnTo>
                    <a:pt x="2" y="14"/>
                  </a:lnTo>
                  <a:lnTo>
                    <a:pt x="13" y="7"/>
                  </a:lnTo>
                  <a:lnTo>
                    <a:pt x="25" y="5"/>
                  </a:lnTo>
                  <a:lnTo>
                    <a:pt x="36" y="5"/>
                  </a:lnTo>
                  <a:lnTo>
                    <a:pt x="51" y="7"/>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9" name="Google Shape;2859;p170"/>
            <p:cNvSpPr/>
            <p:nvPr/>
          </p:nvSpPr>
          <p:spPr>
            <a:xfrm>
              <a:off x="4408" y="2341"/>
              <a:ext cx="22" cy="21"/>
            </a:xfrm>
            <a:custGeom>
              <a:rect b="b" l="l" r="r" t="t"/>
              <a:pathLst>
                <a:path extrusionOk="0" h="42" w="43">
                  <a:moveTo>
                    <a:pt x="43" y="42"/>
                  </a:moveTo>
                  <a:lnTo>
                    <a:pt x="29" y="42"/>
                  </a:lnTo>
                  <a:lnTo>
                    <a:pt x="16" y="42"/>
                  </a:lnTo>
                  <a:lnTo>
                    <a:pt x="11" y="31"/>
                  </a:lnTo>
                  <a:lnTo>
                    <a:pt x="7" y="22"/>
                  </a:lnTo>
                  <a:lnTo>
                    <a:pt x="2" y="11"/>
                  </a:lnTo>
                  <a:lnTo>
                    <a:pt x="0" y="0"/>
                  </a:lnTo>
                  <a:lnTo>
                    <a:pt x="43" y="4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0" name="Google Shape;2860;p170"/>
            <p:cNvSpPr/>
            <p:nvPr/>
          </p:nvSpPr>
          <p:spPr>
            <a:xfrm>
              <a:off x="4410" y="2407"/>
              <a:ext cx="2" cy="1"/>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1" name="Google Shape;2861;p170"/>
            <p:cNvSpPr/>
            <p:nvPr/>
          </p:nvSpPr>
          <p:spPr>
            <a:xfrm>
              <a:off x="4423" y="2367"/>
              <a:ext cx="41" cy="34"/>
            </a:xfrm>
            <a:custGeom>
              <a:rect b="b" l="l" r="r" t="t"/>
              <a:pathLst>
                <a:path extrusionOk="0" h="67" w="81">
                  <a:moveTo>
                    <a:pt x="16" y="0"/>
                  </a:moveTo>
                  <a:lnTo>
                    <a:pt x="27" y="2"/>
                  </a:lnTo>
                  <a:lnTo>
                    <a:pt x="34" y="7"/>
                  </a:lnTo>
                  <a:lnTo>
                    <a:pt x="40" y="14"/>
                  </a:lnTo>
                  <a:lnTo>
                    <a:pt x="52" y="22"/>
                  </a:lnTo>
                  <a:lnTo>
                    <a:pt x="81" y="67"/>
                  </a:lnTo>
                  <a:lnTo>
                    <a:pt x="61" y="64"/>
                  </a:lnTo>
                  <a:lnTo>
                    <a:pt x="45" y="60"/>
                  </a:lnTo>
                  <a:lnTo>
                    <a:pt x="31" y="45"/>
                  </a:lnTo>
                  <a:lnTo>
                    <a:pt x="20" y="31"/>
                  </a:lnTo>
                  <a:lnTo>
                    <a:pt x="7" y="16"/>
                  </a:lnTo>
                  <a:lnTo>
                    <a:pt x="0" y="3"/>
                  </a:lnTo>
                  <a:lnTo>
                    <a:pt x="16"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2" name="Google Shape;2862;p170"/>
            <p:cNvSpPr/>
            <p:nvPr/>
          </p:nvSpPr>
          <p:spPr>
            <a:xfrm>
              <a:off x="4423" y="2279"/>
              <a:ext cx="17" cy="26"/>
            </a:xfrm>
            <a:custGeom>
              <a:rect b="b" l="l" r="r" t="t"/>
              <a:pathLst>
                <a:path extrusionOk="0" h="51" w="32">
                  <a:moveTo>
                    <a:pt x="3" y="4"/>
                  </a:moveTo>
                  <a:lnTo>
                    <a:pt x="14" y="0"/>
                  </a:lnTo>
                  <a:lnTo>
                    <a:pt x="32" y="2"/>
                  </a:lnTo>
                  <a:lnTo>
                    <a:pt x="27" y="11"/>
                  </a:lnTo>
                  <a:lnTo>
                    <a:pt x="23" y="26"/>
                  </a:lnTo>
                  <a:lnTo>
                    <a:pt x="20" y="39"/>
                  </a:lnTo>
                  <a:lnTo>
                    <a:pt x="20" y="51"/>
                  </a:lnTo>
                  <a:lnTo>
                    <a:pt x="7" y="46"/>
                  </a:lnTo>
                  <a:lnTo>
                    <a:pt x="0" y="35"/>
                  </a:lnTo>
                  <a:lnTo>
                    <a:pt x="1" y="19"/>
                  </a:lnTo>
                  <a:lnTo>
                    <a:pt x="3" y="4"/>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3" name="Google Shape;2863;p170"/>
            <p:cNvSpPr/>
            <p:nvPr/>
          </p:nvSpPr>
          <p:spPr>
            <a:xfrm>
              <a:off x="4429" y="2309"/>
              <a:ext cx="13" cy="31"/>
            </a:xfrm>
            <a:custGeom>
              <a:rect b="b" l="l" r="r" t="t"/>
              <a:pathLst>
                <a:path extrusionOk="0" h="62" w="27">
                  <a:moveTo>
                    <a:pt x="0" y="2"/>
                  </a:moveTo>
                  <a:lnTo>
                    <a:pt x="7" y="0"/>
                  </a:lnTo>
                  <a:lnTo>
                    <a:pt x="14" y="6"/>
                  </a:lnTo>
                  <a:lnTo>
                    <a:pt x="20" y="13"/>
                  </a:lnTo>
                  <a:lnTo>
                    <a:pt x="25" y="20"/>
                  </a:lnTo>
                  <a:lnTo>
                    <a:pt x="25" y="30"/>
                  </a:lnTo>
                  <a:lnTo>
                    <a:pt x="27" y="40"/>
                  </a:lnTo>
                  <a:lnTo>
                    <a:pt x="27" y="50"/>
                  </a:lnTo>
                  <a:lnTo>
                    <a:pt x="27" y="62"/>
                  </a:lnTo>
                  <a:lnTo>
                    <a:pt x="20" y="46"/>
                  </a:lnTo>
                  <a:lnTo>
                    <a:pt x="12" y="31"/>
                  </a:lnTo>
                  <a:lnTo>
                    <a:pt x="5" y="17"/>
                  </a:lnTo>
                  <a:lnTo>
                    <a:pt x="0" y="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4" name="Google Shape;2864;p170"/>
            <p:cNvSpPr/>
            <p:nvPr/>
          </p:nvSpPr>
          <p:spPr>
            <a:xfrm>
              <a:off x="4442" y="2266"/>
              <a:ext cx="28" cy="81"/>
            </a:xfrm>
            <a:custGeom>
              <a:rect b="b" l="l" r="r" t="t"/>
              <a:pathLst>
                <a:path extrusionOk="0" h="162" w="56">
                  <a:moveTo>
                    <a:pt x="51" y="2"/>
                  </a:moveTo>
                  <a:lnTo>
                    <a:pt x="56" y="2"/>
                  </a:lnTo>
                  <a:lnTo>
                    <a:pt x="44" y="18"/>
                  </a:lnTo>
                  <a:lnTo>
                    <a:pt x="36" y="37"/>
                  </a:lnTo>
                  <a:lnTo>
                    <a:pt x="31" y="57"/>
                  </a:lnTo>
                  <a:lnTo>
                    <a:pt x="31" y="78"/>
                  </a:lnTo>
                  <a:lnTo>
                    <a:pt x="29" y="98"/>
                  </a:lnTo>
                  <a:lnTo>
                    <a:pt x="27" y="118"/>
                  </a:lnTo>
                  <a:lnTo>
                    <a:pt x="25" y="138"/>
                  </a:lnTo>
                  <a:lnTo>
                    <a:pt x="24" y="160"/>
                  </a:lnTo>
                  <a:lnTo>
                    <a:pt x="22" y="162"/>
                  </a:lnTo>
                  <a:lnTo>
                    <a:pt x="22" y="147"/>
                  </a:lnTo>
                  <a:lnTo>
                    <a:pt x="18" y="135"/>
                  </a:lnTo>
                  <a:lnTo>
                    <a:pt x="13" y="120"/>
                  </a:lnTo>
                  <a:lnTo>
                    <a:pt x="9" y="107"/>
                  </a:lnTo>
                  <a:lnTo>
                    <a:pt x="4" y="93"/>
                  </a:lnTo>
                  <a:lnTo>
                    <a:pt x="0" y="78"/>
                  </a:lnTo>
                  <a:lnTo>
                    <a:pt x="2" y="64"/>
                  </a:lnTo>
                  <a:lnTo>
                    <a:pt x="9" y="51"/>
                  </a:lnTo>
                  <a:lnTo>
                    <a:pt x="11" y="42"/>
                  </a:lnTo>
                  <a:lnTo>
                    <a:pt x="16" y="35"/>
                  </a:lnTo>
                  <a:lnTo>
                    <a:pt x="18" y="24"/>
                  </a:lnTo>
                  <a:lnTo>
                    <a:pt x="24" y="18"/>
                  </a:lnTo>
                  <a:lnTo>
                    <a:pt x="27" y="9"/>
                  </a:lnTo>
                  <a:lnTo>
                    <a:pt x="33" y="4"/>
                  </a:lnTo>
                  <a:lnTo>
                    <a:pt x="40" y="0"/>
                  </a:lnTo>
                  <a:lnTo>
                    <a:pt x="51" y="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5" name="Google Shape;2865;p170"/>
            <p:cNvSpPr/>
            <p:nvPr/>
          </p:nvSpPr>
          <p:spPr>
            <a:xfrm>
              <a:off x="4447" y="2385"/>
              <a:ext cx="1282" cy="229"/>
            </a:xfrm>
            <a:custGeom>
              <a:rect b="b" l="l" r="r" t="t"/>
              <a:pathLst>
                <a:path extrusionOk="0" h="459" w="2563">
                  <a:moveTo>
                    <a:pt x="544" y="262"/>
                  </a:moveTo>
                  <a:lnTo>
                    <a:pt x="596" y="233"/>
                  </a:lnTo>
                  <a:lnTo>
                    <a:pt x="651" y="204"/>
                  </a:lnTo>
                  <a:lnTo>
                    <a:pt x="705" y="173"/>
                  </a:lnTo>
                  <a:lnTo>
                    <a:pt x="760" y="144"/>
                  </a:lnTo>
                  <a:lnTo>
                    <a:pt x="814" y="115"/>
                  </a:lnTo>
                  <a:lnTo>
                    <a:pt x="869" y="91"/>
                  </a:lnTo>
                  <a:lnTo>
                    <a:pt x="925" y="71"/>
                  </a:lnTo>
                  <a:lnTo>
                    <a:pt x="987" y="59"/>
                  </a:lnTo>
                  <a:lnTo>
                    <a:pt x="1078" y="44"/>
                  </a:lnTo>
                  <a:lnTo>
                    <a:pt x="1173" y="37"/>
                  </a:lnTo>
                  <a:lnTo>
                    <a:pt x="1267" y="31"/>
                  </a:lnTo>
                  <a:lnTo>
                    <a:pt x="1364" y="31"/>
                  </a:lnTo>
                  <a:lnTo>
                    <a:pt x="1458" y="30"/>
                  </a:lnTo>
                  <a:lnTo>
                    <a:pt x="1554" y="30"/>
                  </a:lnTo>
                  <a:lnTo>
                    <a:pt x="1647" y="28"/>
                  </a:lnTo>
                  <a:lnTo>
                    <a:pt x="1742" y="28"/>
                  </a:lnTo>
                  <a:lnTo>
                    <a:pt x="1778" y="28"/>
                  </a:lnTo>
                  <a:lnTo>
                    <a:pt x="1816" y="28"/>
                  </a:lnTo>
                  <a:lnTo>
                    <a:pt x="1854" y="26"/>
                  </a:lnTo>
                  <a:lnTo>
                    <a:pt x="1893" y="26"/>
                  </a:lnTo>
                  <a:lnTo>
                    <a:pt x="1929" y="24"/>
                  </a:lnTo>
                  <a:lnTo>
                    <a:pt x="1967" y="22"/>
                  </a:lnTo>
                  <a:lnTo>
                    <a:pt x="2005" y="22"/>
                  </a:lnTo>
                  <a:lnTo>
                    <a:pt x="2043" y="24"/>
                  </a:lnTo>
                  <a:lnTo>
                    <a:pt x="2043" y="20"/>
                  </a:lnTo>
                  <a:lnTo>
                    <a:pt x="2105" y="17"/>
                  </a:lnTo>
                  <a:lnTo>
                    <a:pt x="2171" y="13"/>
                  </a:lnTo>
                  <a:lnTo>
                    <a:pt x="2236" y="10"/>
                  </a:lnTo>
                  <a:lnTo>
                    <a:pt x="2302" y="8"/>
                  </a:lnTo>
                  <a:lnTo>
                    <a:pt x="2367" y="2"/>
                  </a:lnTo>
                  <a:lnTo>
                    <a:pt x="2433" y="0"/>
                  </a:lnTo>
                  <a:lnTo>
                    <a:pt x="2498" y="0"/>
                  </a:lnTo>
                  <a:lnTo>
                    <a:pt x="2563" y="2"/>
                  </a:lnTo>
                  <a:lnTo>
                    <a:pt x="2563" y="10"/>
                  </a:lnTo>
                  <a:lnTo>
                    <a:pt x="2542" y="24"/>
                  </a:lnTo>
                  <a:lnTo>
                    <a:pt x="2522" y="40"/>
                  </a:lnTo>
                  <a:lnTo>
                    <a:pt x="2500" y="55"/>
                  </a:lnTo>
                  <a:lnTo>
                    <a:pt x="2478" y="68"/>
                  </a:lnTo>
                  <a:lnTo>
                    <a:pt x="2453" y="77"/>
                  </a:lnTo>
                  <a:lnTo>
                    <a:pt x="2429" y="84"/>
                  </a:lnTo>
                  <a:lnTo>
                    <a:pt x="2405" y="90"/>
                  </a:lnTo>
                  <a:lnTo>
                    <a:pt x="2382" y="95"/>
                  </a:lnTo>
                  <a:lnTo>
                    <a:pt x="2383" y="88"/>
                  </a:lnTo>
                  <a:lnTo>
                    <a:pt x="2391" y="82"/>
                  </a:lnTo>
                  <a:lnTo>
                    <a:pt x="2396" y="75"/>
                  </a:lnTo>
                  <a:lnTo>
                    <a:pt x="2396" y="70"/>
                  </a:lnTo>
                  <a:lnTo>
                    <a:pt x="2391" y="64"/>
                  </a:lnTo>
                  <a:lnTo>
                    <a:pt x="2282" y="64"/>
                  </a:lnTo>
                  <a:lnTo>
                    <a:pt x="2173" y="64"/>
                  </a:lnTo>
                  <a:lnTo>
                    <a:pt x="2063" y="66"/>
                  </a:lnTo>
                  <a:lnTo>
                    <a:pt x="1954" y="68"/>
                  </a:lnTo>
                  <a:lnTo>
                    <a:pt x="1842" y="70"/>
                  </a:lnTo>
                  <a:lnTo>
                    <a:pt x="1733" y="75"/>
                  </a:lnTo>
                  <a:lnTo>
                    <a:pt x="1622" y="80"/>
                  </a:lnTo>
                  <a:lnTo>
                    <a:pt x="1513" y="90"/>
                  </a:lnTo>
                  <a:lnTo>
                    <a:pt x="1460" y="88"/>
                  </a:lnTo>
                  <a:lnTo>
                    <a:pt x="1409" y="88"/>
                  </a:lnTo>
                  <a:lnTo>
                    <a:pt x="1358" y="91"/>
                  </a:lnTo>
                  <a:lnTo>
                    <a:pt x="1309" y="97"/>
                  </a:lnTo>
                  <a:lnTo>
                    <a:pt x="1258" y="102"/>
                  </a:lnTo>
                  <a:lnTo>
                    <a:pt x="1209" y="113"/>
                  </a:lnTo>
                  <a:lnTo>
                    <a:pt x="1162" y="124"/>
                  </a:lnTo>
                  <a:lnTo>
                    <a:pt x="1116" y="139"/>
                  </a:lnTo>
                  <a:lnTo>
                    <a:pt x="1102" y="148"/>
                  </a:lnTo>
                  <a:lnTo>
                    <a:pt x="1089" y="159"/>
                  </a:lnTo>
                  <a:lnTo>
                    <a:pt x="1076" y="170"/>
                  </a:lnTo>
                  <a:lnTo>
                    <a:pt x="1067" y="184"/>
                  </a:lnTo>
                  <a:lnTo>
                    <a:pt x="1056" y="200"/>
                  </a:lnTo>
                  <a:lnTo>
                    <a:pt x="1047" y="219"/>
                  </a:lnTo>
                  <a:lnTo>
                    <a:pt x="1038" y="237"/>
                  </a:lnTo>
                  <a:lnTo>
                    <a:pt x="1031" y="255"/>
                  </a:lnTo>
                  <a:lnTo>
                    <a:pt x="1022" y="271"/>
                  </a:lnTo>
                  <a:lnTo>
                    <a:pt x="1014" y="290"/>
                  </a:lnTo>
                  <a:lnTo>
                    <a:pt x="1005" y="308"/>
                  </a:lnTo>
                  <a:lnTo>
                    <a:pt x="1000" y="328"/>
                  </a:lnTo>
                  <a:lnTo>
                    <a:pt x="993" y="330"/>
                  </a:lnTo>
                  <a:lnTo>
                    <a:pt x="993" y="335"/>
                  </a:lnTo>
                  <a:lnTo>
                    <a:pt x="993" y="340"/>
                  </a:lnTo>
                  <a:lnTo>
                    <a:pt x="993" y="346"/>
                  </a:lnTo>
                  <a:lnTo>
                    <a:pt x="985" y="364"/>
                  </a:lnTo>
                  <a:lnTo>
                    <a:pt x="980" y="382"/>
                  </a:lnTo>
                  <a:lnTo>
                    <a:pt x="976" y="391"/>
                  </a:lnTo>
                  <a:lnTo>
                    <a:pt x="974" y="401"/>
                  </a:lnTo>
                  <a:lnTo>
                    <a:pt x="971" y="411"/>
                  </a:lnTo>
                  <a:lnTo>
                    <a:pt x="969" y="422"/>
                  </a:lnTo>
                  <a:lnTo>
                    <a:pt x="958" y="419"/>
                  </a:lnTo>
                  <a:lnTo>
                    <a:pt x="947" y="417"/>
                  </a:lnTo>
                  <a:lnTo>
                    <a:pt x="936" y="413"/>
                  </a:lnTo>
                  <a:lnTo>
                    <a:pt x="927" y="411"/>
                  </a:lnTo>
                  <a:lnTo>
                    <a:pt x="916" y="408"/>
                  </a:lnTo>
                  <a:lnTo>
                    <a:pt x="907" y="406"/>
                  </a:lnTo>
                  <a:lnTo>
                    <a:pt x="896" y="406"/>
                  </a:lnTo>
                  <a:lnTo>
                    <a:pt x="887" y="408"/>
                  </a:lnTo>
                  <a:lnTo>
                    <a:pt x="889" y="408"/>
                  </a:lnTo>
                  <a:lnTo>
                    <a:pt x="893" y="406"/>
                  </a:lnTo>
                  <a:lnTo>
                    <a:pt x="893" y="402"/>
                  </a:lnTo>
                  <a:lnTo>
                    <a:pt x="811" y="399"/>
                  </a:lnTo>
                  <a:lnTo>
                    <a:pt x="733" y="395"/>
                  </a:lnTo>
                  <a:lnTo>
                    <a:pt x="654" y="390"/>
                  </a:lnTo>
                  <a:lnTo>
                    <a:pt x="578" y="388"/>
                  </a:lnTo>
                  <a:lnTo>
                    <a:pt x="500" y="384"/>
                  </a:lnTo>
                  <a:lnTo>
                    <a:pt x="422" y="386"/>
                  </a:lnTo>
                  <a:lnTo>
                    <a:pt x="342" y="390"/>
                  </a:lnTo>
                  <a:lnTo>
                    <a:pt x="264" y="401"/>
                  </a:lnTo>
                  <a:lnTo>
                    <a:pt x="236" y="401"/>
                  </a:lnTo>
                  <a:lnTo>
                    <a:pt x="209" y="404"/>
                  </a:lnTo>
                  <a:lnTo>
                    <a:pt x="184" y="410"/>
                  </a:lnTo>
                  <a:lnTo>
                    <a:pt x="158" y="415"/>
                  </a:lnTo>
                  <a:lnTo>
                    <a:pt x="131" y="421"/>
                  </a:lnTo>
                  <a:lnTo>
                    <a:pt x="107" y="426"/>
                  </a:lnTo>
                  <a:lnTo>
                    <a:pt x="82" y="433"/>
                  </a:lnTo>
                  <a:lnTo>
                    <a:pt x="58" y="442"/>
                  </a:lnTo>
                  <a:lnTo>
                    <a:pt x="0" y="459"/>
                  </a:lnTo>
                  <a:lnTo>
                    <a:pt x="65" y="433"/>
                  </a:lnTo>
                  <a:lnTo>
                    <a:pt x="133" y="408"/>
                  </a:lnTo>
                  <a:lnTo>
                    <a:pt x="200" y="382"/>
                  </a:lnTo>
                  <a:lnTo>
                    <a:pt x="269" y="359"/>
                  </a:lnTo>
                  <a:lnTo>
                    <a:pt x="336" y="333"/>
                  </a:lnTo>
                  <a:lnTo>
                    <a:pt x="405" y="310"/>
                  </a:lnTo>
                  <a:lnTo>
                    <a:pt x="473" y="284"/>
                  </a:lnTo>
                  <a:lnTo>
                    <a:pt x="544" y="262"/>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6" name="Google Shape;2866;p170"/>
            <p:cNvSpPr/>
            <p:nvPr/>
          </p:nvSpPr>
          <p:spPr>
            <a:xfrm>
              <a:off x="4453" y="2287"/>
              <a:ext cx="103" cy="87"/>
            </a:xfrm>
            <a:custGeom>
              <a:rect b="b" l="l" r="r" t="t"/>
              <a:pathLst>
                <a:path extrusionOk="0" h="175" w="205">
                  <a:moveTo>
                    <a:pt x="29" y="131"/>
                  </a:moveTo>
                  <a:lnTo>
                    <a:pt x="34" y="120"/>
                  </a:lnTo>
                  <a:lnTo>
                    <a:pt x="43" y="111"/>
                  </a:lnTo>
                  <a:lnTo>
                    <a:pt x="51" y="100"/>
                  </a:lnTo>
                  <a:lnTo>
                    <a:pt x="60" y="93"/>
                  </a:lnTo>
                  <a:lnTo>
                    <a:pt x="67" y="82"/>
                  </a:lnTo>
                  <a:lnTo>
                    <a:pt x="76" y="73"/>
                  </a:lnTo>
                  <a:lnTo>
                    <a:pt x="81" y="62"/>
                  </a:lnTo>
                  <a:lnTo>
                    <a:pt x="87" y="51"/>
                  </a:lnTo>
                  <a:lnTo>
                    <a:pt x="100" y="33"/>
                  </a:lnTo>
                  <a:lnTo>
                    <a:pt x="116" y="16"/>
                  </a:lnTo>
                  <a:lnTo>
                    <a:pt x="123" y="9"/>
                  </a:lnTo>
                  <a:lnTo>
                    <a:pt x="132" y="4"/>
                  </a:lnTo>
                  <a:lnTo>
                    <a:pt x="143" y="0"/>
                  </a:lnTo>
                  <a:lnTo>
                    <a:pt x="156" y="0"/>
                  </a:lnTo>
                  <a:lnTo>
                    <a:pt x="169" y="2"/>
                  </a:lnTo>
                  <a:lnTo>
                    <a:pt x="181" y="7"/>
                  </a:lnTo>
                  <a:lnTo>
                    <a:pt x="192" y="13"/>
                  </a:lnTo>
                  <a:lnTo>
                    <a:pt x="205" y="22"/>
                  </a:lnTo>
                  <a:lnTo>
                    <a:pt x="183" y="22"/>
                  </a:lnTo>
                  <a:lnTo>
                    <a:pt x="161" y="29"/>
                  </a:lnTo>
                  <a:lnTo>
                    <a:pt x="140" y="38"/>
                  </a:lnTo>
                  <a:lnTo>
                    <a:pt x="123" y="53"/>
                  </a:lnTo>
                  <a:lnTo>
                    <a:pt x="103" y="67"/>
                  </a:lnTo>
                  <a:lnTo>
                    <a:pt x="89" y="85"/>
                  </a:lnTo>
                  <a:lnTo>
                    <a:pt x="72" y="102"/>
                  </a:lnTo>
                  <a:lnTo>
                    <a:pt x="61" y="118"/>
                  </a:lnTo>
                  <a:lnTo>
                    <a:pt x="45" y="131"/>
                  </a:lnTo>
                  <a:lnTo>
                    <a:pt x="31" y="144"/>
                  </a:lnTo>
                  <a:lnTo>
                    <a:pt x="18" y="158"/>
                  </a:lnTo>
                  <a:lnTo>
                    <a:pt x="7" y="175"/>
                  </a:lnTo>
                  <a:lnTo>
                    <a:pt x="0" y="169"/>
                  </a:lnTo>
                  <a:lnTo>
                    <a:pt x="0" y="162"/>
                  </a:lnTo>
                  <a:lnTo>
                    <a:pt x="3" y="155"/>
                  </a:lnTo>
                  <a:lnTo>
                    <a:pt x="5" y="147"/>
                  </a:lnTo>
                  <a:lnTo>
                    <a:pt x="29" y="131"/>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7" name="Google Shape;2867;p170"/>
            <p:cNvSpPr/>
            <p:nvPr/>
          </p:nvSpPr>
          <p:spPr>
            <a:xfrm>
              <a:off x="4462" y="2266"/>
              <a:ext cx="30" cy="79"/>
            </a:xfrm>
            <a:custGeom>
              <a:rect b="b" l="l" r="r" t="t"/>
              <a:pathLst>
                <a:path extrusionOk="0" h="156" w="60">
                  <a:moveTo>
                    <a:pt x="9" y="124"/>
                  </a:moveTo>
                  <a:lnTo>
                    <a:pt x="18" y="109"/>
                  </a:lnTo>
                  <a:lnTo>
                    <a:pt x="25" y="95"/>
                  </a:lnTo>
                  <a:lnTo>
                    <a:pt x="29" y="78"/>
                  </a:lnTo>
                  <a:lnTo>
                    <a:pt x="35" y="62"/>
                  </a:lnTo>
                  <a:lnTo>
                    <a:pt x="15" y="29"/>
                  </a:lnTo>
                  <a:lnTo>
                    <a:pt x="35" y="0"/>
                  </a:lnTo>
                  <a:lnTo>
                    <a:pt x="49" y="9"/>
                  </a:lnTo>
                  <a:lnTo>
                    <a:pt x="58" y="24"/>
                  </a:lnTo>
                  <a:lnTo>
                    <a:pt x="58" y="38"/>
                  </a:lnTo>
                  <a:lnTo>
                    <a:pt x="60" y="55"/>
                  </a:lnTo>
                  <a:lnTo>
                    <a:pt x="55" y="69"/>
                  </a:lnTo>
                  <a:lnTo>
                    <a:pt x="51" y="85"/>
                  </a:lnTo>
                  <a:lnTo>
                    <a:pt x="44" y="100"/>
                  </a:lnTo>
                  <a:lnTo>
                    <a:pt x="36" y="116"/>
                  </a:lnTo>
                  <a:lnTo>
                    <a:pt x="27" y="129"/>
                  </a:lnTo>
                  <a:lnTo>
                    <a:pt x="18" y="144"/>
                  </a:lnTo>
                  <a:lnTo>
                    <a:pt x="0" y="156"/>
                  </a:lnTo>
                  <a:lnTo>
                    <a:pt x="0" y="147"/>
                  </a:lnTo>
                  <a:lnTo>
                    <a:pt x="5" y="140"/>
                  </a:lnTo>
                  <a:lnTo>
                    <a:pt x="9" y="131"/>
                  </a:lnTo>
                  <a:lnTo>
                    <a:pt x="9" y="124"/>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8" name="Google Shape;2868;p170"/>
            <p:cNvSpPr/>
            <p:nvPr/>
          </p:nvSpPr>
          <p:spPr>
            <a:xfrm>
              <a:off x="4463" y="2348"/>
              <a:ext cx="65" cy="42"/>
            </a:xfrm>
            <a:custGeom>
              <a:rect b="b" l="l" r="r" t="t"/>
              <a:pathLst>
                <a:path extrusionOk="0" h="83" w="129">
                  <a:moveTo>
                    <a:pt x="67" y="1"/>
                  </a:moveTo>
                  <a:lnTo>
                    <a:pt x="83" y="0"/>
                  </a:lnTo>
                  <a:lnTo>
                    <a:pt x="100" y="7"/>
                  </a:lnTo>
                  <a:lnTo>
                    <a:pt x="114" y="16"/>
                  </a:lnTo>
                  <a:lnTo>
                    <a:pt x="129" y="29"/>
                  </a:lnTo>
                  <a:lnTo>
                    <a:pt x="118" y="23"/>
                  </a:lnTo>
                  <a:lnTo>
                    <a:pt x="107" y="21"/>
                  </a:lnTo>
                  <a:lnTo>
                    <a:pt x="96" y="20"/>
                  </a:lnTo>
                  <a:lnTo>
                    <a:pt x="87" y="21"/>
                  </a:lnTo>
                  <a:lnTo>
                    <a:pt x="76" y="21"/>
                  </a:lnTo>
                  <a:lnTo>
                    <a:pt x="65" y="27"/>
                  </a:lnTo>
                  <a:lnTo>
                    <a:pt x="54" y="32"/>
                  </a:lnTo>
                  <a:lnTo>
                    <a:pt x="47" y="38"/>
                  </a:lnTo>
                  <a:lnTo>
                    <a:pt x="34" y="49"/>
                  </a:lnTo>
                  <a:lnTo>
                    <a:pt x="25" y="63"/>
                  </a:lnTo>
                  <a:lnTo>
                    <a:pt x="14" y="74"/>
                  </a:lnTo>
                  <a:lnTo>
                    <a:pt x="3" y="83"/>
                  </a:lnTo>
                  <a:lnTo>
                    <a:pt x="0" y="67"/>
                  </a:lnTo>
                  <a:lnTo>
                    <a:pt x="11" y="52"/>
                  </a:lnTo>
                  <a:lnTo>
                    <a:pt x="21" y="38"/>
                  </a:lnTo>
                  <a:lnTo>
                    <a:pt x="34" y="21"/>
                  </a:lnTo>
                  <a:lnTo>
                    <a:pt x="40" y="12"/>
                  </a:lnTo>
                  <a:lnTo>
                    <a:pt x="47" y="7"/>
                  </a:lnTo>
                  <a:lnTo>
                    <a:pt x="56" y="1"/>
                  </a:lnTo>
                  <a:lnTo>
                    <a:pt x="67" y="1"/>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9" name="Google Shape;2869;p170"/>
            <p:cNvSpPr/>
            <p:nvPr/>
          </p:nvSpPr>
          <p:spPr>
            <a:xfrm>
              <a:off x="4465" y="2297"/>
              <a:ext cx="5" cy="18"/>
            </a:xfrm>
            <a:custGeom>
              <a:rect b="b" l="l" r="r" t="t"/>
              <a:pathLst>
                <a:path extrusionOk="0" h="36" w="9">
                  <a:moveTo>
                    <a:pt x="0" y="0"/>
                  </a:moveTo>
                  <a:lnTo>
                    <a:pt x="8" y="5"/>
                  </a:lnTo>
                  <a:lnTo>
                    <a:pt x="9" y="15"/>
                  </a:lnTo>
                  <a:lnTo>
                    <a:pt x="6" y="25"/>
                  </a:lnTo>
                  <a:lnTo>
                    <a:pt x="4" y="36"/>
                  </a:lnTo>
                  <a:lnTo>
                    <a:pt x="0" y="25"/>
                  </a:lnTo>
                  <a:lnTo>
                    <a:pt x="0" y="15"/>
                  </a:lnTo>
                  <a:lnTo>
                    <a:pt x="0" y="4"/>
                  </a:lnTo>
                  <a:lnTo>
                    <a:pt x="0"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0" name="Google Shape;2870;p170"/>
            <p:cNvSpPr/>
            <p:nvPr/>
          </p:nvSpPr>
          <p:spPr>
            <a:xfrm>
              <a:off x="4487" y="2405"/>
              <a:ext cx="70" cy="12"/>
            </a:xfrm>
            <a:custGeom>
              <a:rect b="b" l="l" r="r" t="t"/>
              <a:pathLst>
                <a:path extrusionOk="0" h="24" w="140">
                  <a:moveTo>
                    <a:pt x="140" y="10"/>
                  </a:moveTo>
                  <a:lnTo>
                    <a:pt x="138" y="11"/>
                  </a:lnTo>
                  <a:lnTo>
                    <a:pt x="138" y="17"/>
                  </a:lnTo>
                  <a:lnTo>
                    <a:pt x="120" y="17"/>
                  </a:lnTo>
                  <a:lnTo>
                    <a:pt x="102" y="20"/>
                  </a:lnTo>
                  <a:lnTo>
                    <a:pt x="84" y="20"/>
                  </a:lnTo>
                  <a:lnTo>
                    <a:pt x="67" y="24"/>
                  </a:lnTo>
                  <a:lnTo>
                    <a:pt x="47" y="22"/>
                  </a:lnTo>
                  <a:lnTo>
                    <a:pt x="31" y="19"/>
                  </a:lnTo>
                  <a:lnTo>
                    <a:pt x="13" y="13"/>
                  </a:lnTo>
                  <a:lnTo>
                    <a:pt x="0" y="4"/>
                  </a:lnTo>
                  <a:lnTo>
                    <a:pt x="16" y="0"/>
                  </a:lnTo>
                  <a:lnTo>
                    <a:pt x="34" y="0"/>
                  </a:lnTo>
                  <a:lnTo>
                    <a:pt x="51" y="0"/>
                  </a:lnTo>
                  <a:lnTo>
                    <a:pt x="69" y="4"/>
                  </a:lnTo>
                  <a:lnTo>
                    <a:pt x="85" y="6"/>
                  </a:lnTo>
                  <a:lnTo>
                    <a:pt x="104" y="10"/>
                  </a:lnTo>
                  <a:lnTo>
                    <a:pt x="120" y="10"/>
                  </a:lnTo>
                  <a:lnTo>
                    <a:pt x="140" y="1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1" name="Google Shape;2871;p170"/>
            <p:cNvSpPr/>
            <p:nvPr/>
          </p:nvSpPr>
          <p:spPr>
            <a:xfrm>
              <a:off x="4496" y="2321"/>
              <a:ext cx="24" cy="19"/>
            </a:xfrm>
            <a:custGeom>
              <a:rect b="b" l="l" r="r" t="t"/>
              <a:pathLst>
                <a:path extrusionOk="0" h="38" w="47">
                  <a:moveTo>
                    <a:pt x="47" y="0"/>
                  </a:moveTo>
                  <a:lnTo>
                    <a:pt x="40" y="11"/>
                  </a:lnTo>
                  <a:lnTo>
                    <a:pt x="35" y="22"/>
                  </a:lnTo>
                  <a:lnTo>
                    <a:pt x="26" y="29"/>
                  </a:lnTo>
                  <a:lnTo>
                    <a:pt x="16" y="38"/>
                  </a:lnTo>
                  <a:lnTo>
                    <a:pt x="0" y="38"/>
                  </a:lnTo>
                  <a:lnTo>
                    <a:pt x="11" y="31"/>
                  </a:lnTo>
                  <a:lnTo>
                    <a:pt x="24" y="22"/>
                  </a:lnTo>
                  <a:lnTo>
                    <a:pt x="35" y="11"/>
                  </a:lnTo>
                  <a:lnTo>
                    <a:pt x="47"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2" name="Google Shape;2872;p170"/>
            <p:cNvSpPr/>
            <p:nvPr/>
          </p:nvSpPr>
          <p:spPr>
            <a:xfrm>
              <a:off x="4502" y="2366"/>
              <a:ext cx="9" cy="23"/>
            </a:xfrm>
            <a:custGeom>
              <a:rect b="b" l="l" r="r" t="t"/>
              <a:pathLst>
                <a:path extrusionOk="0" h="48" w="16">
                  <a:moveTo>
                    <a:pt x="13" y="0"/>
                  </a:moveTo>
                  <a:lnTo>
                    <a:pt x="14" y="11"/>
                  </a:lnTo>
                  <a:lnTo>
                    <a:pt x="16" y="24"/>
                  </a:lnTo>
                  <a:lnTo>
                    <a:pt x="14" y="35"/>
                  </a:lnTo>
                  <a:lnTo>
                    <a:pt x="9" y="48"/>
                  </a:lnTo>
                  <a:lnTo>
                    <a:pt x="11" y="37"/>
                  </a:lnTo>
                  <a:lnTo>
                    <a:pt x="11" y="28"/>
                  </a:lnTo>
                  <a:lnTo>
                    <a:pt x="7" y="17"/>
                  </a:lnTo>
                  <a:lnTo>
                    <a:pt x="3" y="9"/>
                  </a:lnTo>
                  <a:lnTo>
                    <a:pt x="0" y="7"/>
                  </a:lnTo>
                  <a:lnTo>
                    <a:pt x="3" y="2"/>
                  </a:lnTo>
                  <a:lnTo>
                    <a:pt x="13"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3" name="Google Shape;2873;p170"/>
            <p:cNvSpPr/>
            <p:nvPr/>
          </p:nvSpPr>
          <p:spPr>
            <a:xfrm>
              <a:off x="4512" y="2366"/>
              <a:ext cx="16" cy="29"/>
            </a:xfrm>
            <a:custGeom>
              <a:rect b="b" l="l" r="r" t="t"/>
              <a:pathLst>
                <a:path extrusionOk="0" h="58" w="31">
                  <a:moveTo>
                    <a:pt x="7" y="0"/>
                  </a:moveTo>
                  <a:lnTo>
                    <a:pt x="20" y="0"/>
                  </a:lnTo>
                  <a:lnTo>
                    <a:pt x="31" y="7"/>
                  </a:lnTo>
                  <a:lnTo>
                    <a:pt x="25" y="22"/>
                  </a:lnTo>
                  <a:lnTo>
                    <a:pt x="20" y="37"/>
                  </a:lnTo>
                  <a:lnTo>
                    <a:pt x="9" y="49"/>
                  </a:lnTo>
                  <a:lnTo>
                    <a:pt x="0" y="58"/>
                  </a:lnTo>
                  <a:lnTo>
                    <a:pt x="5" y="44"/>
                  </a:lnTo>
                  <a:lnTo>
                    <a:pt x="9" y="29"/>
                  </a:lnTo>
                  <a:lnTo>
                    <a:pt x="7" y="15"/>
                  </a:lnTo>
                  <a:lnTo>
                    <a:pt x="7"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4" name="Google Shape;2874;p170"/>
            <p:cNvSpPr/>
            <p:nvPr/>
          </p:nvSpPr>
          <p:spPr>
            <a:xfrm>
              <a:off x="4516" y="2303"/>
              <a:ext cx="99" cy="49"/>
            </a:xfrm>
            <a:custGeom>
              <a:rect b="b" l="l" r="r" t="t"/>
              <a:pathLst>
                <a:path extrusionOk="0" h="98" w="198">
                  <a:moveTo>
                    <a:pt x="24" y="62"/>
                  </a:moveTo>
                  <a:lnTo>
                    <a:pt x="38" y="52"/>
                  </a:lnTo>
                  <a:lnTo>
                    <a:pt x="55" y="43"/>
                  </a:lnTo>
                  <a:lnTo>
                    <a:pt x="69" y="34"/>
                  </a:lnTo>
                  <a:lnTo>
                    <a:pt x="86" y="25"/>
                  </a:lnTo>
                  <a:lnTo>
                    <a:pt x="100" y="14"/>
                  </a:lnTo>
                  <a:lnTo>
                    <a:pt x="116" y="7"/>
                  </a:lnTo>
                  <a:lnTo>
                    <a:pt x="133" y="2"/>
                  </a:lnTo>
                  <a:lnTo>
                    <a:pt x="153" y="0"/>
                  </a:lnTo>
                  <a:lnTo>
                    <a:pt x="166" y="0"/>
                  </a:lnTo>
                  <a:lnTo>
                    <a:pt x="178" y="3"/>
                  </a:lnTo>
                  <a:lnTo>
                    <a:pt x="187" y="7"/>
                  </a:lnTo>
                  <a:lnTo>
                    <a:pt x="198" y="18"/>
                  </a:lnTo>
                  <a:lnTo>
                    <a:pt x="171" y="16"/>
                  </a:lnTo>
                  <a:lnTo>
                    <a:pt x="147" y="22"/>
                  </a:lnTo>
                  <a:lnTo>
                    <a:pt x="124" y="29"/>
                  </a:lnTo>
                  <a:lnTo>
                    <a:pt x="102" y="40"/>
                  </a:lnTo>
                  <a:lnTo>
                    <a:pt x="80" y="51"/>
                  </a:lnTo>
                  <a:lnTo>
                    <a:pt x="58" y="63"/>
                  </a:lnTo>
                  <a:lnTo>
                    <a:pt x="38" y="76"/>
                  </a:lnTo>
                  <a:lnTo>
                    <a:pt x="20" y="92"/>
                  </a:lnTo>
                  <a:lnTo>
                    <a:pt x="20" y="98"/>
                  </a:lnTo>
                  <a:lnTo>
                    <a:pt x="0" y="82"/>
                  </a:lnTo>
                  <a:lnTo>
                    <a:pt x="13" y="74"/>
                  </a:lnTo>
                  <a:lnTo>
                    <a:pt x="24" y="6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5" name="Google Shape;2875;p170"/>
            <p:cNvSpPr/>
            <p:nvPr/>
          </p:nvSpPr>
          <p:spPr>
            <a:xfrm>
              <a:off x="4524" y="2305"/>
              <a:ext cx="34" cy="21"/>
            </a:xfrm>
            <a:custGeom>
              <a:rect b="b" l="l" r="r" t="t"/>
              <a:pathLst>
                <a:path extrusionOk="0" h="42" w="68">
                  <a:moveTo>
                    <a:pt x="46" y="0"/>
                  </a:moveTo>
                  <a:lnTo>
                    <a:pt x="57" y="0"/>
                  </a:lnTo>
                  <a:lnTo>
                    <a:pt x="68" y="6"/>
                  </a:lnTo>
                  <a:lnTo>
                    <a:pt x="50" y="13"/>
                  </a:lnTo>
                  <a:lnTo>
                    <a:pt x="33" y="24"/>
                  </a:lnTo>
                  <a:lnTo>
                    <a:pt x="17" y="31"/>
                  </a:lnTo>
                  <a:lnTo>
                    <a:pt x="0" y="42"/>
                  </a:lnTo>
                  <a:lnTo>
                    <a:pt x="0" y="31"/>
                  </a:lnTo>
                  <a:lnTo>
                    <a:pt x="4" y="24"/>
                  </a:lnTo>
                  <a:lnTo>
                    <a:pt x="8" y="17"/>
                  </a:lnTo>
                  <a:lnTo>
                    <a:pt x="15" y="13"/>
                  </a:lnTo>
                  <a:lnTo>
                    <a:pt x="30" y="6"/>
                  </a:lnTo>
                  <a:lnTo>
                    <a:pt x="46" y="0"/>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6" name="Google Shape;2876;p170"/>
            <p:cNvSpPr/>
            <p:nvPr/>
          </p:nvSpPr>
          <p:spPr>
            <a:xfrm>
              <a:off x="4542" y="2331"/>
              <a:ext cx="30" cy="63"/>
            </a:xfrm>
            <a:custGeom>
              <a:rect b="b" l="l" r="r" t="t"/>
              <a:pathLst>
                <a:path extrusionOk="0" h="126" w="60">
                  <a:moveTo>
                    <a:pt x="40" y="49"/>
                  </a:moveTo>
                  <a:lnTo>
                    <a:pt x="40" y="33"/>
                  </a:lnTo>
                  <a:lnTo>
                    <a:pt x="42" y="20"/>
                  </a:lnTo>
                  <a:lnTo>
                    <a:pt x="45" y="9"/>
                  </a:lnTo>
                  <a:lnTo>
                    <a:pt x="51" y="0"/>
                  </a:lnTo>
                  <a:lnTo>
                    <a:pt x="56" y="6"/>
                  </a:lnTo>
                  <a:lnTo>
                    <a:pt x="60" y="16"/>
                  </a:lnTo>
                  <a:lnTo>
                    <a:pt x="60" y="27"/>
                  </a:lnTo>
                  <a:lnTo>
                    <a:pt x="58" y="40"/>
                  </a:lnTo>
                  <a:lnTo>
                    <a:pt x="53" y="51"/>
                  </a:lnTo>
                  <a:lnTo>
                    <a:pt x="49" y="64"/>
                  </a:lnTo>
                  <a:lnTo>
                    <a:pt x="42" y="75"/>
                  </a:lnTo>
                  <a:lnTo>
                    <a:pt x="36" y="87"/>
                  </a:lnTo>
                  <a:lnTo>
                    <a:pt x="27" y="98"/>
                  </a:lnTo>
                  <a:lnTo>
                    <a:pt x="20" y="109"/>
                  </a:lnTo>
                  <a:lnTo>
                    <a:pt x="11" y="117"/>
                  </a:lnTo>
                  <a:lnTo>
                    <a:pt x="3" y="126"/>
                  </a:lnTo>
                  <a:lnTo>
                    <a:pt x="0" y="122"/>
                  </a:lnTo>
                  <a:lnTo>
                    <a:pt x="11" y="104"/>
                  </a:lnTo>
                  <a:lnTo>
                    <a:pt x="25" y="87"/>
                  </a:lnTo>
                  <a:lnTo>
                    <a:pt x="34" y="67"/>
                  </a:lnTo>
                  <a:lnTo>
                    <a:pt x="40" y="49"/>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7" name="Google Shape;2877;p170"/>
            <p:cNvSpPr/>
            <p:nvPr/>
          </p:nvSpPr>
          <p:spPr>
            <a:xfrm>
              <a:off x="4554" y="2458"/>
              <a:ext cx="234" cy="90"/>
            </a:xfrm>
            <a:custGeom>
              <a:rect b="b" l="l" r="r" t="t"/>
              <a:pathLst>
                <a:path extrusionOk="0" h="180" w="468">
                  <a:moveTo>
                    <a:pt x="31" y="29"/>
                  </a:moveTo>
                  <a:lnTo>
                    <a:pt x="82" y="18"/>
                  </a:lnTo>
                  <a:lnTo>
                    <a:pt x="137" y="11"/>
                  </a:lnTo>
                  <a:lnTo>
                    <a:pt x="191" y="3"/>
                  </a:lnTo>
                  <a:lnTo>
                    <a:pt x="248" y="2"/>
                  </a:lnTo>
                  <a:lnTo>
                    <a:pt x="302" y="0"/>
                  </a:lnTo>
                  <a:lnTo>
                    <a:pt x="359" y="2"/>
                  </a:lnTo>
                  <a:lnTo>
                    <a:pt x="413" y="5"/>
                  </a:lnTo>
                  <a:lnTo>
                    <a:pt x="468" y="12"/>
                  </a:lnTo>
                  <a:lnTo>
                    <a:pt x="468" y="18"/>
                  </a:lnTo>
                  <a:lnTo>
                    <a:pt x="459" y="18"/>
                  </a:lnTo>
                  <a:lnTo>
                    <a:pt x="453" y="20"/>
                  </a:lnTo>
                  <a:lnTo>
                    <a:pt x="431" y="29"/>
                  </a:lnTo>
                  <a:lnTo>
                    <a:pt x="411" y="40"/>
                  </a:lnTo>
                  <a:lnTo>
                    <a:pt x="390" y="49"/>
                  </a:lnTo>
                  <a:lnTo>
                    <a:pt x="370" y="60"/>
                  </a:lnTo>
                  <a:lnTo>
                    <a:pt x="348" y="69"/>
                  </a:lnTo>
                  <a:lnTo>
                    <a:pt x="326" y="78"/>
                  </a:lnTo>
                  <a:lnTo>
                    <a:pt x="306" y="89"/>
                  </a:lnTo>
                  <a:lnTo>
                    <a:pt x="288" y="103"/>
                  </a:lnTo>
                  <a:lnTo>
                    <a:pt x="260" y="112"/>
                  </a:lnTo>
                  <a:lnTo>
                    <a:pt x="235" y="123"/>
                  </a:lnTo>
                  <a:lnTo>
                    <a:pt x="210" y="132"/>
                  </a:lnTo>
                  <a:lnTo>
                    <a:pt x="184" y="142"/>
                  </a:lnTo>
                  <a:lnTo>
                    <a:pt x="157" y="151"/>
                  </a:lnTo>
                  <a:lnTo>
                    <a:pt x="131" y="160"/>
                  </a:lnTo>
                  <a:lnTo>
                    <a:pt x="106" y="169"/>
                  </a:lnTo>
                  <a:lnTo>
                    <a:pt x="80" y="180"/>
                  </a:lnTo>
                  <a:lnTo>
                    <a:pt x="71" y="163"/>
                  </a:lnTo>
                  <a:lnTo>
                    <a:pt x="64" y="149"/>
                  </a:lnTo>
                  <a:lnTo>
                    <a:pt x="53" y="134"/>
                  </a:lnTo>
                  <a:lnTo>
                    <a:pt x="44" y="120"/>
                  </a:lnTo>
                  <a:lnTo>
                    <a:pt x="33" y="105"/>
                  </a:lnTo>
                  <a:lnTo>
                    <a:pt x="22" y="92"/>
                  </a:lnTo>
                  <a:lnTo>
                    <a:pt x="11" y="78"/>
                  </a:lnTo>
                  <a:lnTo>
                    <a:pt x="2" y="65"/>
                  </a:lnTo>
                  <a:lnTo>
                    <a:pt x="0" y="49"/>
                  </a:lnTo>
                  <a:lnTo>
                    <a:pt x="8" y="40"/>
                  </a:lnTo>
                  <a:lnTo>
                    <a:pt x="19" y="32"/>
                  </a:lnTo>
                  <a:lnTo>
                    <a:pt x="31" y="29"/>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8" name="Google Shape;2878;p170"/>
            <p:cNvSpPr/>
            <p:nvPr/>
          </p:nvSpPr>
          <p:spPr>
            <a:xfrm>
              <a:off x="4556" y="2332"/>
              <a:ext cx="49" cy="65"/>
            </a:xfrm>
            <a:custGeom>
              <a:rect b="b" l="l" r="r" t="t"/>
              <a:pathLst>
                <a:path extrusionOk="0" h="129" w="98">
                  <a:moveTo>
                    <a:pt x="60" y="56"/>
                  </a:moveTo>
                  <a:lnTo>
                    <a:pt x="66" y="40"/>
                  </a:lnTo>
                  <a:lnTo>
                    <a:pt x="76" y="25"/>
                  </a:lnTo>
                  <a:lnTo>
                    <a:pt x="87" y="11"/>
                  </a:lnTo>
                  <a:lnTo>
                    <a:pt x="98" y="0"/>
                  </a:lnTo>
                  <a:lnTo>
                    <a:pt x="96" y="13"/>
                  </a:lnTo>
                  <a:lnTo>
                    <a:pt x="96" y="27"/>
                  </a:lnTo>
                  <a:lnTo>
                    <a:pt x="95" y="42"/>
                  </a:lnTo>
                  <a:lnTo>
                    <a:pt x="93" y="56"/>
                  </a:lnTo>
                  <a:lnTo>
                    <a:pt x="87" y="69"/>
                  </a:lnTo>
                  <a:lnTo>
                    <a:pt x="82" y="82"/>
                  </a:lnTo>
                  <a:lnTo>
                    <a:pt x="75" y="93"/>
                  </a:lnTo>
                  <a:lnTo>
                    <a:pt x="67" y="105"/>
                  </a:lnTo>
                  <a:lnTo>
                    <a:pt x="51" y="115"/>
                  </a:lnTo>
                  <a:lnTo>
                    <a:pt x="35" y="124"/>
                  </a:lnTo>
                  <a:lnTo>
                    <a:pt x="16" y="127"/>
                  </a:lnTo>
                  <a:lnTo>
                    <a:pt x="0" y="129"/>
                  </a:lnTo>
                  <a:lnTo>
                    <a:pt x="9" y="120"/>
                  </a:lnTo>
                  <a:lnTo>
                    <a:pt x="18" y="111"/>
                  </a:lnTo>
                  <a:lnTo>
                    <a:pt x="24" y="102"/>
                  </a:lnTo>
                  <a:lnTo>
                    <a:pt x="31" y="93"/>
                  </a:lnTo>
                  <a:lnTo>
                    <a:pt x="36" y="82"/>
                  </a:lnTo>
                  <a:lnTo>
                    <a:pt x="42" y="71"/>
                  </a:lnTo>
                  <a:lnTo>
                    <a:pt x="49" y="62"/>
                  </a:lnTo>
                  <a:lnTo>
                    <a:pt x="60" y="56"/>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9" name="Google Shape;2879;p170"/>
            <p:cNvSpPr/>
            <p:nvPr/>
          </p:nvSpPr>
          <p:spPr>
            <a:xfrm>
              <a:off x="4571" y="2372"/>
              <a:ext cx="113" cy="38"/>
            </a:xfrm>
            <a:custGeom>
              <a:rect b="b" l="l" r="r" t="t"/>
              <a:pathLst>
                <a:path extrusionOk="0" h="76" w="227">
                  <a:moveTo>
                    <a:pt x="44" y="75"/>
                  </a:moveTo>
                  <a:lnTo>
                    <a:pt x="53" y="69"/>
                  </a:lnTo>
                  <a:lnTo>
                    <a:pt x="62" y="69"/>
                  </a:lnTo>
                  <a:lnTo>
                    <a:pt x="73" y="69"/>
                  </a:lnTo>
                  <a:lnTo>
                    <a:pt x="84" y="69"/>
                  </a:lnTo>
                  <a:lnTo>
                    <a:pt x="93" y="67"/>
                  </a:lnTo>
                  <a:lnTo>
                    <a:pt x="104" y="65"/>
                  </a:lnTo>
                  <a:lnTo>
                    <a:pt x="115" y="64"/>
                  </a:lnTo>
                  <a:lnTo>
                    <a:pt x="126" y="64"/>
                  </a:lnTo>
                  <a:lnTo>
                    <a:pt x="135" y="67"/>
                  </a:lnTo>
                  <a:lnTo>
                    <a:pt x="146" y="69"/>
                  </a:lnTo>
                  <a:lnTo>
                    <a:pt x="135" y="58"/>
                  </a:lnTo>
                  <a:lnTo>
                    <a:pt x="144" y="51"/>
                  </a:lnTo>
                  <a:lnTo>
                    <a:pt x="153" y="45"/>
                  </a:lnTo>
                  <a:lnTo>
                    <a:pt x="160" y="36"/>
                  </a:lnTo>
                  <a:lnTo>
                    <a:pt x="167" y="29"/>
                  </a:lnTo>
                  <a:lnTo>
                    <a:pt x="175" y="18"/>
                  </a:lnTo>
                  <a:lnTo>
                    <a:pt x="182" y="11"/>
                  </a:lnTo>
                  <a:lnTo>
                    <a:pt x="191" y="4"/>
                  </a:lnTo>
                  <a:lnTo>
                    <a:pt x="202" y="0"/>
                  </a:lnTo>
                  <a:lnTo>
                    <a:pt x="209" y="0"/>
                  </a:lnTo>
                  <a:lnTo>
                    <a:pt x="215" y="7"/>
                  </a:lnTo>
                  <a:lnTo>
                    <a:pt x="218" y="11"/>
                  </a:lnTo>
                  <a:lnTo>
                    <a:pt x="227" y="11"/>
                  </a:lnTo>
                  <a:lnTo>
                    <a:pt x="218" y="16"/>
                  </a:lnTo>
                  <a:lnTo>
                    <a:pt x="222" y="18"/>
                  </a:lnTo>
                  <a:lnTo>
                    <a:pt x="226" y="18"/>
                  </a:lnTo>
                  <a:lnTo>
                    <a:pt x="211" y="16"/>
                  </a:lnTo>
                  <a:lnTo>
                    <a:pt x="202" y="25"/>
                  </a:lnTo>
                  <a:lnTo>
                    <a:pt x="195" y="35"/>
                  </a:lnTo>
                  <a:lnTo>
                    <a:pt x="187" y="44"/>
                  </a:lnTo>
                  <a:lnTo>
                    <a:pt x="167" y="60"/>
                  </a:lnTo>
                  <a:lnTo>
                    <a:pt x="146" y="71"/>
                  </a:lnTo>
                  <a:lnTo>
                    <a:pt x="122" y="75"/>
                  </a:lnTo>
                  <a:lnTo>
                    <a:pt x="100" y="76"/>
                  </a:lnTo>
                  <a:lnTo>
                    <a:pt x="75" y="73"/>
                  </a:lnTo>
                  <a:lnTo>
                    <a:pt x="49" y="71"/>
                  </a:lnTo>
                  <a:lnTo>
                    <a:pt x="24" y="71"/>
                  </a:lnTo>
                  <a:lnTo>
                    <a:pt x="0" y="75"/>
                  </a:lnTo>
                  <a:lnTo>
                    <a:pt x="11" y="73"/>
                  </a:lnTo>
                  <a:lnTo>
                    <a:pt x="22" y="75"/>
                  </a:lnTo>
                  <a:lnTo>
                    <a:pt x="33" y="75"/>
                  </a:lnTo>
                  <a:lnTo>
                    <a:pt x="44" y="75"/>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0" name="Google Shape;2880;p170"/>
            <p:cNvSpPr/>
            <p:nvPr/>
          </p:nvSpPr>
          <p:spPr>
            <a:xfrm>
              <a:off x="4587" y="2330"/>
              <a:ext cx="37" cy="70"/>
            </a:xfrm>
            <a:custGeom>
              <a:rect b="b" l="l" r="r" t="t"/>
              <a:pathLst>
                <a:path extrusionOk="0" h="140" w="74">
                  <a:moveTo>
                    <a:pt x="62" y="28"/>
                  </a:moveTo>
                  <a:lnTo>
                    <a:pt x="56" y="2"/>
                  </a:lnTo>
                  <a:lnTo>
                    <a:pt x="64" y="0"/>
                  </a:lnTo>
                  <a:lnTo>
                    <a:pt x="73" y="4"/>
                  </a:lnTo>
                  <a:lnTo>
                    <a:pt x="73" y="18"/>
                  </a:lnTo>
                  <a:lnTo>
                    <a:pt x="74" y="35"/>
                  </a:lnTo>
                  <a:lnTo>
                    <a:pt x="71" y="51"/>
                  </a:lnTo>
                  <a:lnTo>
                    <a:pt x="69" y="68"/>
                  </a:lnTo>
                  <a:lnTo>
                    <a:pt x="64" y="82"/>
                  </a:lnTo>
                  <a:lnTo>
                    <a:pt x="58" y="99"/>
                  </a:lnTo>
                  <a:lnTo>
                    <a:pt x="53" y="113"/>
                  </a:lnTo>
                  <a:lnTo>
                    <a:pt x="47" y="128"/>
                  </a:lnTo>
                  <a:lnTo>
                    <a:pt x="34" y="133"/>
                  </a:lnTo>
                  <a:lnTo>
                    <a:pt x="24" y="139"/>
                  </a:lnTo>
                  <a:lnTo>
                    <a:pt x="11" y="140"/>
                  </a:lnTo>
                  <a:lnTo>
                    <a:pt x="0" y="140"/>
                  </a:lnTo>
                  <a:lnTo>
                    <a:pt x="13" y="129"/>
                  </a:lnTo>
                  <a:lnTo>
                    <a:pt x="25" y="119"/>
                  </a:lnTo>
                  <a:lnTo>
                    <a:pt x="34" y="104"/>
                  </a:lnTo>
                  <a:lnTo>
                    <a:pt x="44" y="91"/>
                  </a:lnTo>
                  <a:lnTo>
                    <a:pt x="47" y="75"/>
                  </a:lnTo>
                  <a:lnTo>
                    <a:pt x="53" y="58"/>
                  </a:lnTo>
                  <a:lnTo>
                    <a:pt x="56" y="42"/>
                  </a:lnTo>
                  <a:lnTo>
                    <a:pt x="62" y="28"/>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1" name="Google Shape;2881;p170"/>
            <p:cNvSpPr/>
            <p:nvPr/>
          </p:nvSpPr>
          <p:spPr>
            <a:xfrm>
              <a:off x="4621" y="2048"/>
              <a:ext cx="360" cy="371"/>
            </a:xfrm>
            <a:custGeom>
              <a:rect b="b" l="l" r="r" t="t"/>
              <a:pathLst>
                <a:path extrusionOk="0" h="742" w="718">
                  <a:moveTo>
                    <a:pt x="15" y="534"/>
                  </a:moveTo>
                  <a:lnTo>
                    <a:pt x="0" y="516"/>
                  </a:lnTo>
                  <a:lnTo>
                    <a:pt x="11" y="500"/>
                  </a:lnTo>
                  <a:lnTo>
                    <a:pt x="24" y="483"/>
                  </a:lnTo>
                  <a:lnTo>
                    <a:pt x="36" y="465"/>
                  </a:lnTo>
                  <a:lnTo>
                    <a:pt x="49" y="449"/>
                  </a:lnTo>
                  <a:lnTo>
                    <a:pt x="60" y="431"/>
                  </a:lnTo>
                  <a:lnTo>
                    <a:pt x="75" y="412"/>
                  </a:lnTo>
                  <a:lnTo>
                    <a:pt x="87" y="396"/>
                  </a:lnTo>
                  <a:lnTo>
                    <a:pt x="104" y="381"/>
                  </a:lnTo>
                  <a:lnTo>
                    <a:pt x="104" y="378"/>
                  </a:lnTo>
                  <a:lnTo>
                    <a:pt x="115" y="360"/>
                  </a:lnTo>
                  <a:lnTo>
                    <a:pt x="129" y="343"/>
                  </a:lnTo>
                  <a:lnTo>
                    <a:pt x="144" y="327"/>
                  </a:lnTo>
                  <a:lnTo>
                    <a:pt x="160" y="311"/>
                  </a:lnTo>
                  <a:lnTo>
                    <a:pt x="173" y="292"/>
                  </a:lnTo>
                  <a:lnTo>
                    <a:pt x="185" y="276"/>
                  </a:lnTo>
                  <a:lnTo>
                    <a:pt x="196" y="258"/>
                  </a:lnTo>
                  <a:lnTo>
                    <a:pt x="207" y="240"/>
                  </a:lnTo>
                  <a:lnTo>
                    <a:pt x="220" y="223"/>
                  </a:lnTo>
                  <a:lnTo>
                    <a:pt x="233" y="207"/>
                  </a:lnTo>
                  <a:lnTo>
                    <a:pt x="244" y="189"/>
                  </a:lnTo>
                  <a:lnTo>
                    <a:pt x="256" y="172"/>
                  </a:lnTo>
                  <a:lnTo>
                    <a:pt x="267" y="152"/>
                  </a:lnTo>
                  <a:lnTo>
                    <a:pt x="280" y="134"/>
                  </a:lnTo>
                  <a:lnTo>
                    <a:pt x="291" y="116"/>
                  </a:lnTo>
                  <a:lnTo>
                    <a:pt x="304" y="100"/>
                  </a:lnTo>
                  <a:lnTo>
                    <a:pt x="313" y="87"/>
                  </a:lnTo>
                  <a:lnTo>
                    <a:pt x="324" y="74"/>
                  </a:lnTo>
                  <a:lnTo>
                    <a:pt x="335" y="61"/>
                  </a:lnTo>
                  <a:lnTo>
                    <a:pt x="345" y="49"/>
                  </a:lnTo>
                  <a:lnTo>
                    <a:pt x="355" y="34"/>
                  </a:lnTo>
                  <a:lnTo>
                    <a:pt x="365" y="23"/>
                  </a:lnTo>
                  <a:lnTo>
                    <a:pt x="376" y="10"/>
                  </a:lnTo>
                  <a:lnTo>
                    <a:pt x="387" y="0"/>
                  </a:lnTo>
                  <a:lnTo>
                    <a:pt x="396" y="0"/>
                  </a:lnTo>
                  <a:lnTo>
                    <a:pt x="404" y="7"/>
                  </a:lnTo>
                  <a:lnTo>
                    <a:pt x="415" y="10"/>
                  </a:lnTo>
                  <a:lnTo>
                    <a:pt x="427" y="16"/>
                  </a:lnTo>
                  <a:lnTo>
                    <a:pt x="438" y="21"/>
                  </a:lnTo>
                  <a:lnTo>
                    <a:pt x="449" y="30"/>
                  </a:lnTo>
                  <a:lnTo>
                    <a:pt x="460" y="38"/>
                  </a:lnTo>
                  <a:lnTo>
                    <a:pt x="471" y="49"/>
                  </a:lnTo>
                  <a:lnTo>
                    <a:pt x="480" y="56"/>
                  </a:lnTo>
                  <a:lnTo>
                    <a:pt x="491" y="65"/>
                  </a:lnTo>
                  <a:lnTo>
                    <a:pt x="500" y="76"/>
                  </a:lnTo>
                  <a:lnTo>
                    <a:pt x="511" y="87"/>
                  </a:lnTo>
                  <a:lnTo>
                    <a:pt x="522" y="96"/>
                  </a:lnTo>
                  <a:lnTo>
                    <a:pt x="535" y="107"/>
                  </a:lnTo>
                  <a:lnTo>
                    <a:pt x="547" y="116"/>
                  </a:lnTo>
                  <a:lnTo>
                    <a:pt x="562" y="127"/>
                  </a:lnTo>
                  <a:lnTo>
                    <a:pt x="575" y="136"/>
                  </a:lnTo>
                  <a:lnTo>
                    <a:pt x="587" y="147"/>
                  </a:lnTo>
                  <a:lnTo>
                    <a:pt x="600" y="158"/>
                  </a:lnTo>
                  <a:lnTo>
                    <a:pt x="613" y="170"/>
                  </a:lnTo>
                  <a:lnTo>
                    <a:pt x="622" y="180"/>
                  </a:lnTo>
                  <a:lnTo>
                    <a:pt x="633" y="189"/>
                  </a:lnTo>
                  <a:lnTo>
                    <a:pt x="645" y="198"/>
                  </a:lnTo>
                  <a:lnTo>
                    <a:pt x="660" y="209"/>
                  </a:lnTo>
                  <a:lnTo>
                    <a:pt x="671" y="216"/>
                  </a:lnTo>
                  <a:lnTo>
                    <a:pt x="684" y="227"/>
                  </a:lnTo>
                  <a:lnTo>
                    <a:pt x="695" y="236"/>
                  </a:lnTo>
                  <a:lnTo>
                    <a:pt x="707" y="247"/>
                  </a:lnTo>
                  <a:lnTo>
                    <a:pt x="709" y="252"/>
                  </a:lnTo>
                  <a:lnTo>
                    <a:pt x="715" y="258"/>
                  </a:lnTo>
                  <a:lnTo>
                    <a:pt x="718" y="261"/>
                  </a:lnTo>
                  <a:lnTo>
                    <a:pt x="718" y="270"/>
                  </a:lnTo>
                  <a:lnTo>
                    <a:pt x="715" y="270"/>
                  </a:lnTo>
                  <a:lnTo>
                    <a:pt x="711" y="272"/>
                  </a:lnTo>
                  <a:lnTo>
                    <a:pt x="669" y="320"/>
                  </a:lnTo>
                  <a:lnTo>
                    <a:pt x="629" y="369"/>
                  </a:lnTo>
                  <a:lnTo>
                    <a:pt x="585" y="416"/>
                  </a:lnTo>
                  <a:lnTo>
                    <a:pt x="542" y="463"/>
                  </a:lnTo>
                  <a:lnTo>
                    <a:pt x="496" y="509"/>
                  </a:lnTo>
                  <a:lnTo>
                    <a:pt x="451" y="556"/>
                  </a:lnTo>
                  <a:lnTo>
                    <a:pt x="407" y="603"/>
                  </a:lnTo>
                  <a:lnTo>
                    <a:pt x="367" y="652"/>
                  </a:lnTo>
                  <a:lnTo>
                    <a:pt x="269" y="742"/>
                  </a:lnTo>
                  <a:lnTo>
                    <a:pt x="242" y="738"/>
                  </a:lnTo>
                  <a:lnTo>
                    <a:pt x="216" y="736"/>
                  </a:lnTo>
                  <a:lnTo>
                    <a:pt x="191" y="734"/>
                  </a:lnTo>
                  <a:lnTo>
                    <a:pt x="169" y="732"/>
                  </a:lnTo>
                  <a:lnTo>
                    <a:pt x="144" y="731"/>
                  </a:lnTo>
                  <a:lnTo>
                    <a:pt x="118" y="729"/>
                  </a:lnTo>
                  <a:lnTo>
                    <a:pt x="93" y="729"/>
                  </a:lnTo>
                  <a:lnTo>
                    <a:pt x="69" y="729"/>
                  </a:lnTo>
                  <a:lnTo>
                    <a:pt x="82" y="718"/>
                  </a:lnTo>
                  <a:lnTo>
                    <a:pt x="95" y="705"/>
                  </a:lnTo>
                  <a:lnTo>
                    <a:pt x="100" y="700"/>
                  </a:lnTo>
                  <a:lnTo>
                    <a:pt x="109" y="696"/>
                  </a:lnTo>
                  <a:lnTo>
                    <a:pt x="118" y="694"/>
                  </a:lnTo>
                  <a:lnTo>
                    <a:pt x="129" y="698"/>
                  </a:lnTo>
                  <a:lnTo>
                    <a:pt x="142" y="692"/>
                  </a:lnTo>
                  <a:lnTo>
                    <a:pt x="155" y="683"/>
                  </a:lnTo>
                  <a:lnTo>
                    <a:pt x="164" y="669"/>
                  </a:lnTo>
                  <a:lnTo>
                    <a:pt x="171" y="656"/>
                  </a:lnTo>
                  <a:lnTo>
                    <a:pt x="171" y="636"/>
                  </a:lnTo>
                  <a:lnTo>
                    <a:pt x="167" y="618"/>
                  </a:lnTo>
                  <a:lnTo>
                    <a:pt x="158" y="601"/>
                  </a:lnTo>
                  <a:lnTo>
                    <a:pt x="149" y="587"/>
                  </a:lnTo>
                  <a:lnTo>
                    <a:pt x="131" y="576"/>
                  </a:lnTo>
                  <a:lnTo>
                    <a:pt x="115" y="578"/>
                  </a:lnTo>
                  <a:lnTo>
                    <a:pt x="98" y="585"/>
                  </a:lnTo>
                  <a:lnTo>
                    <a:pt x="84" y="592"/>
                  </a:lnTo>
                  <a:lnTo>
                    <a:pt x="73" y="609"/>
                  </a:lnTo>
                  <a:lnTo>
                    <a:pt x="62" y="627"/>
                  </a:lnTo>
                  <a:lnTo>
                    <a:pt x="56" y="634"/>
                  </a:lnTo>
                  <a:lnTo>
                    <a:pt x="55" y="643"/>
                  </a:lnTo>
                  <a:lnTo>
                    <a:pt x="53" y="654"/>
                  </a:lnTo>
                  <a:lnTo>
                    <a:pt x="55" y="665"/>
                  </a:lnTo>
                  <a:lnTo>
                    <a:pt x="40" y="674"/>
                  </a:lnTo>
                  <a:lnTo>
                    <a:pt x="27" y="685"/>
                  </a:lnTo>
                  <a:lnTo>
                    <a:pt x="13" y="692"/>
                  </a:lnTo>
                  <a:lnTo>
                    <a:pt x="0" y="696"/>
                  </a:lnTo>
                  <a:lnTo>
                    <a:pt x="9" y="676"/>
                  </a:lnTo>
                  <a:lnTo>
                    <a:pt x="18" y="656"/>
                  </a:lnTo>
                  <a:lnTo>
                    <a:pt x="24" y="636"/>
                  </a:lnTo>
                  <a:lnTo>
                    <a:pt x="27" y="616"/>
                  </a:lnTo>
                  <a:lnTo>
                    <a:pt x="27" y="594"/>
                  </a:lnTo>
                  <a:lnTo>
                    <a:pt x="25" y="572"/>
                  </a:lnTo>
                  <a:lnTo>
                    <a:pt x="20" y="552"/>
                  </a:lnTo>
                  <a:lnTo>
                    <a:pt x="15" y="534"/>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2" name="Google Shape;2882;p170"/>
            <p:cNvSpPr/>
            <p:nvPr/>
          </p:nvSpPr>
          <p:spPr>
            <a:xfrm>
              <a:off x="4646" y="2257"/>
              <a:ext cx="76" cy="64"/>
            </a:xfrm>
            <a:custGeom>
              <a:rect b="b" l="l" r="r" t="t"/>
              <a:pathLst>
                <a:path extrusionOk="0" h="127" w="153">
                  <a:moveTo>
                    <a:pt x="26" y="78"/>
                  </a:moveTo>
                  <a:lnTo>
                    <a:pt x="33" y="85"/>
                  </a:lnTo>
                  <a:lnTo>
                    <a:pt x="42" y="83"/>
                  </a:lnTo>
                  <a:lnTo>
                    <a:pt x="55" y="69"/>
                  </a:lnTo>
                  <a:lnTo>
                    <a:pt x="42" y="60"/>
                  </a:lnTo>
                  <a:lnTo>
                    <a:pt x="31" y="58"/>
                  </a:lnTo>
                  <a:lnTo>
                    <a:pt x="31" y="42"/>
                  </a:lnTo>
                  <a:lnTo>
                    <a:pt x="46" y="43"/>
                  </a:lnTo>
                  <a:lnTo>
                    <a:pt x="62" y="51"/>
                  </a:lnTo>
                  <a:lnTo>
                    <a:pt x="76" y="56"/>
                  </a:lnTo>
                  <a:lnTo>
                    <a:pt x="93" y="62"/>
                  </a:lnTo>
                  <a:lnTo>
                    <a:pt x="84" y="45"/>
                  </a:lnTo>
                  <a:lnTo>
                    <a:pt x="78" y="31"/>
                  </a:lnTo>
                  <a:lnTo>
                    <a:pt x="73" y="16"/>
                  </a:lnTo>
                  <a:lnTo>
                    <a:pt x="73" y="3"/>
                  </a:lnTo>
                  <a:lnTo>
                    <a:pt x="80" y="2"/>
                  </a:lnTo>
                  <a:lnTo>
                    <a:pt x="91" y="2"/>
                  </a:lnTo>
                  <a:lnTo>
                    <a:pt x="102" y="0"/>
                  </a:lnTo>
                  <a:lnTo>
                    <a:pt x="115" y="0"/>
                  </a:lnTo>
                  <a:lnTo>
                    <a:pt x="124" y="0"/>
                  </a:lnTo>
                  <a:lnTo>
                    <a:pt x="135" y="2"/>
                  </a:lnTo>
                  <a:lnTo>
                    <a:pt x="144" y="5"/>
                  </a:lnTo>
                  <a:lnTo>
                    <a:pt x="153" y="13"/>
                  </a:lnTo>
                  <a:lnTo>
                    <a:pt x="142" y="18"/>
                  </a:lnTo>
                  <a:lnTo>
                    <a:pt x="133" y="18"/>
                  </a:lnTo>
                  <a:lnTo>
                    <a:pt x="120" y="20"/>
                  </a:lnTo>
                  <a:lnTo>
                    <a:pt x="115" y="29"/>
                  </a:lnTo>
                  <a:lnTo>
                    <a:pt x="109" y="38"/>
                  </a:lnTo>
                  <a:lnTo>
                    <a:pt x="102" y="49"/>
                  </a:lnTo>
                  <a:lnTo>
                    <a:pt x="104" y="58"/>
                  </a:lnTo>
                  <a:lnTo>
                    <a:pt x="104" y="67"/>
                  </a:lnTo>
                  <a:lnTo>
                    <a:pt x="100" y="71"/>
                  </a:lnTo>
                  <a:lnTo>
                    <a:pt x="95" y="78"/>
                  </a:lnTo>
                  <a:lnTo>
                    <a:pt x="89" y="80"/>
                  </a:lnTo>
                  <a:lnTo>
                    <a:pt x="84" y="76"/>
                  </a:lnTo>
                  <a:lnTo>
                    <a:pt x="78" y="74"/>
                  </a:lnTo>
                  <a:lnTo>
                    <a:pt x="71" y="71"/>
                  </a:lnTo>
                  <a:lnTo>
                    <a:pt x="66" y="71"/>
                  </a:lnTo>
                  <a:lnTo>
                    <a:pt x="60" y="73"/>
                  </a:lnTo>
                  <a:lnTo>
                    <a:pt x="58" y="83"/>
                  </a:lnTo>
                  <a:lnTo>
                    <a:pt x="55" y="91"/>
                  </a:lnTo>
                  <a:lnTo>
                    <a:pt x="56" y="98"/>
                  </a:lnTo>
                  <a:lnTo>
                    <a:pt x="66" y="100"/>
                  </a:lnTo>
                  <a:lnTo>
                    <a:pt x="71" y="105"/>
                  </a:lnTo>
                  <a:lnTo>
                    <a:pt x="73" y="111"/>
                  </a:lnTo>
                  <a:lnTo>
                    <a:pt x="73" y="123"/>
                  </a:lnTo>
                  <a:lnTo>
                    <a:pt x="73" y="127"/>
                  </a:lnTo>
                  <a:lnTo>
                    <a:pt x="66" y="122"/>
                  </a:lnTo>
                  <a:lnTo>
                    <a:pt x="55" y="123"/>
                  </a:lnTo>
                  <a:lnTo>
                    <a:pt x="0" y="82"/>
                  </a:lnTo>
                  <a:lnTo>
                    <a:pt x="11" y="74"/>
                  </a:lnTo>
                  <a:lnTo>
                    <a:pt x="26" y="7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3" name="Google Shape;2883;p170"/>
            <p:cNvSpPr/>
            <p:nvPr/>
          </p:nvSpPr>
          <p:spPr>
            <a:xfrm>
              <a:off x="4661" y="2686"/>
              <a:ext cx="375" cy="525"/>
            </a:xfrm>
            <a:custGeom>
              <a:rect b="b" l="l" r="r" t="t"/>
              <a:pathLst>
                <a:path extrusionOk="0" h="1052" w="749">
                  <a:moveTo>
                    <a:pt x="51" y="286"/>
                  </a:moveTo>
                  <a:lnTo>
                    <a:pt x="69" y="244"/>
                  </a:lnTo>
                  <a:lnTo>
                    <a:pt x="91" y="202"/>
                  </a:lnTo>
                  <a:lnTo>
                    <a:pt x="116" y="162"/>
                  </a:lnTo>
                  <a:lnTo>
                    <a:pt x="147" y="126"/>
                  </a:lnTo>
                  <a:lnTo>
                    <a:pt x="178" y="91"/>
                  </a:lnTo>
                  <a:lnTo>
                    <a:pt x="215" y="62"/>
                  </a:lnTo>
                  <a:lnTo>
                    <a:pt x="256" y="39"/>
                  </a:lnTo>
                  <a:lnTo>
                    <a:pt x="304" y="22"/>
                  </a:lnTo>
                  <a:lnTo>
                    <a:pt x="338" y="9"/>
                  </a:lnTo>
                  <a:lnTo>
                    <a:pt x="376" y="4"/>
                  </a:lnTo>
                  <a:lnTo>
                    <a:pt x="415" y="0"/>
                  </a:lnTo>
                  <a:lnTo>
                    <a:pt x="455" y="4"/>
                  </a:lnTo>
                  <a:lnTo>
                    <a:pt x="491" y="9"/>
                  </a:lnTo>
                  <a:lnTo>
                    <a:pt x="529" y="20"/>
                  </a:lnTo>
                  <a:lnTo>
                    <a:pt x="564" y="35"/>
                  </a:lnTo>
                  <a:lnTo>
                    <a:pt x="596" y="57"/>
                  </a:lnTo>
                  <a:lnTo>
                    <a:pt x="633" y="89"/>
                  </a:lnTo>
                  <a:lnTo>
                    <a:pt x="665" y="128"/>
                  </a:lnTo>
                  <a:lnTo>
                    <a:pt x="693" y="170"/>
                  </a:lnTo>
                  <a:lnTo>
                    <a:pt x="715" y="217"/>
                  </a:lnTo>
                  <a:lnTo>
                    <a:pt x="729" y="264"/>
                  </a:lnTo>
                  <a:lnTo>
                    <a:pt x="740" y="313"/>
                  </a:lnTo>
                  <a:lnTo>
                    <a:pt x="744" y="364"/>
                  </a:lnTo>
                  <a:lnTo>
                    <a:pt x="742" y="419"/>
                  </a:lnTo>
                  <a:lnTo>
                    <a:pt x="738" y="435"/>
                  </a:lnTo>
                  <a:lnTo>
                    <a:pt x="736" y="455"/>
                  </a:lnTo>
                  <a:lnTo>
                    <a:pt x="733" y="473"/>
                  </a:lnTo>
                  <a:lnTo>
                    <a:pt x="729" y="493"/>
                  </a:lnTo>
                  <a:lnTo>
                    <a:pt x="724" y="510"/>
                  </a:lnTo>
                  <a:lnTo>
                    <a:pt x="720" y="530"/>
                  </a:lnTo>
                  <a:lnTo>
                    <a:pt x="716" y="548"/>
                  </a:lnTo>
                  <a:lnTo>
                    <a:pt x="715" y="568"/>
                  </a:lnTo>
                  <a:lnTo>
                    <a:pt x="718" y="581"/>
                  </a:lnTo>
                  <a:lnTo>
                    <a:pt x="725" y="595"/>
                  </a:lnTo>
                  <a:lnTo>
                    <a:pt x="735" y="606"/>
                  </a:lnTo>
                  <a:lnTo>
                    <a:pt x="749" y="615"/>
                  </a:lnTo>
                  <a:lnTo>
                    <a:pt x="747" y="639"/>
                  </a:lnTo>
                  <a:lnTo>
                    <a:pt x="744" y="662"/>
                  </a:lnTo>
                  <a:lnTo>
                    <a:pt x="738" y="686"/>
                  </a:lnTo>
                  <a:lnTo>
                    <a:pt x="735" y="711"/>
                  </a:lnTo>
                  <a:lnTo>
                    <a:pt x="725" y="735"/>
                  </a:lnTo>
                  <a:lnTo>
                    <a:pt x="718" y="759"/>
                  </a:lnTo>
                  <a:lnTo>
                    <a:pt x="709" y="782"/>
                  </a:lnTo>
                  <a:lnTo>
                    <a:pt x="704" y="806"/>
                  </a:lnTo>
                  <a:lnTo>
                    <a:pt x="682" y="844"/>
                  </a:lnTo>
                  <a:lnTo>
                    <a:pt x="660" y="886"/>
                  </a:lnTo>
                  <a:lnTo>
                    <a:pt x="633" y="922"/>
                  </a:lnTo>
                  <a:lnTo>
                    <a:pt x="605" y="961"/>
                  </a:lnTo>
                  <a:lnTo>
                    <a:pt x="573" y="992"/>
                  </a:lnTo>
                  <a:lnTo>
                    <a:pt x="536" y="1019"/>
                  </a:lnTo>
                  <a:lnTo>
                    <a:pt x="495" y="1039"/>
                  </a:lnTo>
                  <a:lnTo>
                    <a:pt x="451" y="1052"/>
                  </a:lnTo>
                  <a:lnTo>
                    <a:pt x="422" y="1052"/>
                  </a:lnTo>
                  <a:lnTo>
                    <a:pt x="395" y="1052"/>
                  </a:lnTo>
                  <a:lnTo>
                    <a:pt x="367" y="1050"/>
                  </a:lnTo>
                  <a:lnTo>
                    <a:pt x="342" y="1048"/>
                  </a:lnTo>
                  <a:lnTo>
                    <a:pt x="315" y="1041"/>
                  </a:lnTo>
                  <a:lnTo>
                    <a:pt x="291" y="1035"/>
                  </a:lnTo>
                  <a:lnTo>
                    <a:pt x="265" y="1024"/>
                  </a:lnTo>
                  <a:lnTo>
                    <a:pt x="244" y="1013"/>
                  </a:lnTo>
                  <a:lnTo>
                    <a:pt x="215" y="990"/>
                  </a:lnTo>
                  <a:lnTo>
                    <a:pt x="189" y="964"/>
                  </a:lnTo>
                  <a:lnTo>
                    <a:pt x="164" y="937"/>
                  </a:lnTo>
                  <a:lnTo>
                    <a:pt x="142" y="910"/>
                  </a:lnTo>
                  <a:lnTo>
                    <a:pt x="120" y="881"/>
                  </a:lnTo>
                  <a:lnTo>
                    <a:pt x="98" y="851"/>
                  </a:lnTo>
                  <a:lnTo>
                    <a:pt x="78" y="821"/>
                  </a:lnTo>
                  <a:lnTo>
                    <a:pt x="62" y="791"/>
                  </a:lnTo>
                  <a:lnTo>
                    <a:pt x="53" y="773"/>
                  </a:lnTo>
                  <a:lnTo>
                    <a:pt x="45" y="755"/>
                  </a:lnTo>
                  <a:lnTo>
                    <a:pt x="36" y="737"/>
                  </a:lnTo>
                  <a:lnTo>
                    <a:pt x="31" y="721"/>
                  </a:lnTo>
                  <a:lnTo>
                    <a:pt x="22" y="702"/>
                  </a:lnTo>
                  <a:lnTo>
                    <a:pt x="18" y="686"/>
                  </a:lnTo>
                  <a:lnTo>
                    <a:pt x="15" y="670"/>
                  </a:lnTo>
                  <a:lnTo>
                    <a:pt x="16" y="653"/>
                  </a:lnTo>
                  <a:lnTo>
                    <a:pt x="9" y="641"/>
                  </a:lnTo>
                  <a:lnTo>
                    <a:pt x="7" y="628"/>
                  </a:lnTo>
                  <a:lnTo>
                    <a:pt x="5" y="613"/>
                  </a:lnTo>
                  <a:lnTo>
                    <a:pt x="4" y="601"/>
                  </a:lnTo>
                  <a:lnTo>
                    <a:pt x="0" y="571"/>
                  </a:lnTo>
                  <a:lnTo>
                    <a:pt x="0" y="544"/>
                  </a:lnTo>
                  <a:lnTo>
                    <a:pt x="0" y="515"/>
                  </a:lnTo>
                  <a:lnTo>
                    <a:pt x="4" y="488"/>
                  </a:lnTo>
                  <a:lnTo>
                    <a:pt x="5" y="460"/>
                  </a:lnTo>
                  <a:lnTo>
                    <a:pt x="9" y="433"/>
                  </a:lnTo>
                  <a:lnTo>
                    <a:pt x="15" y="406"/>
                  </a:lnTo>
                  <a:lnTo>
                    <a:pt x="20" y="379"/>
                  </a:lnTo>
                  <a:lnTo>
                    <a:pt x="51" y="286"/>
                  </a:lnTo>
                  <a:close/>
                </a:path>
              </a:pathLst>
            </a:custGeom>
            <a:solidFill>
              <a:srgbClr val="5C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4" name="Google Shape;2884;p170"/>
            <p:cNvSpPr/>
            <p:nvPr/>
          </p:nvSpPr>
          <p:spPr>
            <a:xfrm>
              <a:off x="4691" y="2266"/>
              <a:ext cx="6" cy="7"/>
            </a:xfrm>
            <a:custGeom>
              <a:rect b="b" l="l" r="r" t="t"/>
              <a:pathLst>
                <a:path extrusionOk="0" h="13" w="13">
                  <a:moveTo>
                    <a:pt x="13" y="0"/>
                  </a:moveTo>
                  <a:lnTo>
                    <a:pt x="11" y="7"/>
                  </a:lnTo>
                  <a:lnTo>
                    <a:pt x="4" y="13"/>
                  </a:lnTo>
                  <a:lnTo>
                    <a:pt x="0" y="2"/>
                  </a:lnTo>
                  <a:lnTo>
                    <a:pt x="13"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5" name="Google Shape;2885;p170"/>
            <p:cNvSpPr/>
            <p:nvPr/>
          </p:nvSpPr>
          <p:spPr>
            <a:xfrm>
              <a:off x="4692" y="2296"/>
              <a:ext cx="35" cy="41"/>
            </a:xfrm>
            <a:custGeom>
              <a:rect b="b" l="l" r="r" t="t"/>
              <a:pathLst>
                <a:path extrusionOk="0" h="82" w="69">
                  <a:moveTo>
                    <a:pt x="43" y="2"/>
                  </a:moveTo>
                  <a:lnTo>
                    <a:pt x="51" y="0"/>
                  </a:lnTo>
                  <a:lnTo>
                    <a:pt x="56" y="4"/>
                  </a:lnTo>
                  <a:lnTo>
                    <a:pt x="51" y="11"/>
                  </a:lnTo>
                  <a:lnTo>
                    <a:pt x="45" y="20"/>
                  </a:lnTo>
                  <a:lnTo>
                    <a:pt x="36" y="29"/>
                  </a:lnTo>
                  <a:lnTo>
                    <a:pt x="31" y="40"/>
                  </a:lnTo>
                  <a:lnTo>
                    <a:pt x="25" y="44"/>
                  </a:lnTo>
                  <a:lnTo>
                    <a:pt x="22" y="51"/>
                  </a:lnTo>
                  <a:lnTo>
                    <a:pt x="27" y="57"/>
                  </a:lnTo>
                  <a:lnTo>
                    <a:pt x="36" y="55"/>
                  </a:lnTo>
                  <a:lnTo>
                    <a:pt x="43" y="47"/>
                  </a:lnTo>
                  <a:lnTo>
                    <a:pt x="53" y="42"/>
                  </a:lnTo>
                  <a:lnTo>
                    <a:pt x="56" y="31"/>
                  </a:lnTo>
                  <a:lnTo>
                    <a:pt x="65" y="29"/>
                  </a:lnTo>
                  <a:lnTo>
                    <a:pt x="65" y="37"/>
                  </a:lnTo>
                  <a:lnTo>
                    <a:pt x="60" y="47"/>
                  </a:lnTo>
                  <a:lnTo>
                    <a:pt x="53" y="57"/>
                  </a:lnTo>
                  <a:lnTo>
                    <a:pt x="49" y="66"/>
                  </a:lnTo>
                  <a:lnTo>
                    <a:pt x="54" y="69"/>
                  </a:lnTo>
                  <a:lnTo>
                    <a:pt x="63" y="71"/>
                  </a:lnTo>
                  <a:lnTo>
                    <a:pt x="67" y="73"/>
                  </a:lnTo>
                  <a:lnTo>
                    <a:pt x="69" y="82"/>
                  </a:lnTo>
                  <a:lnTo>
                    <a:pt x="51" y="78"/>
                  </a:lnTo>
                  <a:lnTo>
                    <a:pt x="34" y="71"/>
                  </a:lnTo>
                  <a:lnTo>
                    <a:pt x="16" y="62"/>
                  </a:lnTo>
                  <a:lnTo>
                    <a:pt x="0" y="60"/>
                  </a:lnTo>
                  <a:lnTo>
                    <a:pt x="0" y="47"/>
                  </a:lnTo>
                  <a:lnTo>
                    <a:pt x="3" y="40"/>
                  </a:lnTo>
                  <a:lnTo>
                    <a:pt x="9" y="31"/>
                  </a:lnTo>
                  <a:lnTo>
                    <a:pt x="18" y="26"/>
                  </a:lnTo>
                  <a:lnTo>
                    <a:pt x="31" y="13"/>
                  </a:lnTo>
                  <a:lnTo>
                    <a:pt x="4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6" name="Google Shape;2886;p170"/>
            <p:cNvSpPr/>
            <p:nvPr/>
          </p:nvSpPr>
          <p:spPr>
            <a:xfrm>
              <a:off x="4698" y="2221"/>
              <a:ext cx="31" cy="34"/>
            </a:xfrm>
            <a:custGeom>
              <a:rect b="b" l="l" r="r" t="t"/>
              <a:pathLst>
                <a:path extrusionOk="0" h="67" w="62">
                  <a:moveTo>
                    <a:pt x="18" y="9"/>
                  </a:moveTo>
                  <a:lnTo>
                    <a:pt x="34" y="0"/>
                  </a:lnTo>
                  <a:lnTo>
                    <a:pt x="52" y="2"/>
                  </a:lnTo>
                  <a:lnTo>
                    <a:pt x="58" y="16"/>
                  </a:lnTo>
                  <a:lnTo>
                    <a:pt x="54" y="35"/>
                  </a:lnTo>
                  <a:lnTo>
                    <a:pt x="51" y="51"/>
                  </a:lnTo>
                  <a:lnTo>
                    <a:pt x="62" y="64"/>
                  </a:lnTo>
                  <a:lnTo>
                    <a:pt x="62" y="67"/>
                  </a:lnTo>
                  <a:lnTo>
                    <a:pt x="45" y="62"/>
                  </a:lnTo>
                  <a:lnTo>
                    <a:pt x="31" y="58"/>
                  </a:lnTo>
                  <a:lnTo>
                    <a:pt x="14" y="51"/>
                  </a:lnTo>
                  <a:lnTo>
                    <a:pt x="2" y="44"/>
                  </a:lnTo>
                  <a:lnTo>
                    <a:pt x="0" y="33"/>
                  </a:lnTo>
                  <a:lnTo>
                    <a:pt x="3" y="24"/>
                  </a:lnTo>
                  <a:lnTo>
                    <a:pt x="11" y="16"/>
                  </a:lnTo>
                  <a:lnTo>
                    <a:pt x="18"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7" name="Google Shape;2887;p170"/>
            <p:cNvSpPr/>
            <p:nvPr/>
          </p:nvSpPr>
          <p:spPr>
            <a:xfrm>
              <a:off x="4701" y="2732"/>
              <a:ext cx="280" cy="406"/>
            </a:xfrm>
            <a:custGeom>
              <a:rect b="b" l="l" r="r" t="t"/>
              <a:pathLst>
                <a:path extrusionOk="0" h="811" w="562">
                  <a:moveTo>
                    <a:pt x="33" y="211"/>
                  </a:moveTo>
                  <a:lnTo>
                    <a:pt x="40" y="198"/>
                  </a:lnTo>
                  <a:lnTo>
                    <a:pt x="44" y="184"/>
                  </a:lnTo>
                  <a:lnTo>
                    <a:pt x="58" y="155"/>
                  </a:lnTo>
                  <a:lnTo>
                    <a:pt x="77" y="127"/>
                  </a:lnTo>
                  <a:lnTo>
                    <a:pt x="95" y="100"/>
                  </a:lnTo>
                  <a:lnTo>
                    <a:pt x="118" y="78"/>
                  </a:lnTo>
                  <a:lnTo>
                    <a:pt x="140" y="57"/>
                  </a:lnTo>
                  <a:lnTo>
                    <a:pt x="169" y="38"/>
                  </a:lnTo>
                  <a:lnTo>
                    <a:pt x="197" y="22"/>
                  </a:lnTo>
                  <a:lnTo>
                    <a:pt x="231" y="13"/>
                  </a:lnTo>
                  <a:lnTo>
                    <a:pt x="242" y="13"/>
                  </a:lnTo>
                  <a:lnTo>
                    <a:pt x="251" y="7"/>
                  </a:lnTo>
                  <a:lnTo>
                    <a:pt x="282" y="2"/>
                  </a:lnTo>
                  <a:lnTo>
                    <a:pt x="315" y="0"/>
                  </a:lnTo>
                  <a:lnTo>
                    <a:pt x="346" y="2"/>
                  </a:lnTo>
                  <a:lnTo>
                    <a:pt x="378" y="9"/>
                  </a:lnTo>
                  <a:lnTo>
                    <a:pt x="406" y="18"/>
                  </a:lnTo>
                  <a:lnTo>
                    <a:pt x="433" y="35"/>
                  </a:lnTo>
                  <a:lnTo>
                    <a:pt x="457" y="55"/>
                  </a:lnTo>
                  <a:lnTo>
                    <a:pt x="477" y="82"/>
                  </a:lnTo>
                  <a:lnTo>
                    <a:pt x="491" y="100"/>
                  </a:lnTo>
                  <a:lnTo>
                    <a:pt x="506" y="122"/>
                  </a:lnTo>
                  <a:lnTo>
                    <a:pt x="515" y="144"/>
                  </a:lnTo>
                  <a:lnTo>
                    <a:pt x="524" y="171"/>
                  </a:lnTo>
                  <a:lnTo>
                    <a:pt x="529" y="195"/>
                  </a:lnTo>
                  <a:lnTo>
                    <a:pt x="537" y="222"/>
                  </a:lnTo>
                  <a:lnTo>
                    <a:pt x="542" y="247"/>
                  </a:lnTo>
                  <a:lnTo>
                    <a:pt x="549" y="273"/>
                  </a:lnTo>
                  <a:lnTo>
                    <a:pt x="547" y="284"/>
                  </a:lnTo>
                  <a:lnTo>
                    <a:pt x="549" y="295"/>
                  </a:lnTo>
                  <a:lnTo>
                    <a:pt x="551" y="306"/>
                  </a:lnTo>
                  <a:lnTo>
                    <a:pt x="557" y="317"/>
                  </a:lnTo>
                  <a:lnTo>
                    <a:pt x="560" y="349"/>
                  </a:lnTo>
                  <a:lnTo>
                    <a:pt x="562" y="384"/>
                  </a:lnTo>
                  <a:lnTo>
                    <a:pt x="560" y="417"/>
                  </a:lnTo>
                  <a:lnTo>
                    <a:pt x="560" y="449"/>
                  </a:lnTo>
                  <a:lnTo>
                    <a:pt x="555" y="480"/>
                  </a:lnTo>
                  <a:lnTo>
                    <a:pt x="551" y="511"/>
                  </a:lnTo>
                  <a:lnTo>
                    <a:pt x="544" y="542"/>
                  </a:lnTo>
                  <a:lnTo>
                    <a:pt x="538" y="575"/>
                  </a:lnTo>
                  <a:lnTo>
                    <a:pt x="522" y="606"/>
                  </a:lnTo>
                  <a:lnTo>
                    <a:pt x="507" y="638"/>
                  </a:lnTo>
                  <a:lnTo>
                    <a:pt x="487" y="671"/>
                  </a:lnTo>
                  <a:lnTo>
                    <a:pt x="467" y="704"/>
                  </a:lnTo>
                  <a:lnTo>
                    <a:pt x="442" y="733"/>
                  </a:lnTo>
                  <a:lnTo>
                    <a:pt x="417" y="760"/>
                  </a:lnTo>
                  <a:lnTo>
                    <a:pt x="386" y="784"/>
                  </a:lnTo>
                  <a:lnTo>
                    <a:pt x="355" y="804"/>
                  </a:lnTo>
                  <a:lnTo>
                    <a:pt x="338" y="806"/>
                  </a:lnTo>
                  <a:lnTo>
                    <a:pt x="324" y="809"/>
                  </a:lnTo>
                  <a:lnTo>
                    <a:pt x="307" y="809"/>
                  </a:lnTo>
                  <a:lnTo>
                    <a:pt x="293" y="811"/>
                  </a:lnTo>
                  <a:lnTo>
                    <a:pt x="277" y="809"/>
                  </a:lnTo>
                  <a:lnTo>
                    <a:pt x="262" y="809"/>
                  </a:lnTo>
                  <a:lnTo>
                    <a:pt x="246" y="808"/>
                  </a:lnTo>
                  <a:lnTo>
                    <a:pt x="231" y="808"/>
                  </a:lnTo>
                  <a:lnTo>
                    <a:pt x="198" y="797"/>
                  </a:lnTo>
                  <a:lnTo>
                    <a:pt x="169" y="786"/>
                  </a:lnTo>
                  <a:lnTo>
                    <a:pt x="140" y="769"/>
                  </a:lnTo>
                  <a:lnTo>
                    <a:pt x="117" y="751"/>
                  </a:lnTo>
                  <a:lnTo>
                    <a:pt x="93" y="728"/>
                  </a:lnTo>
                  <a:lnTo>
                    <a:pt x="75" y="704"/>
                  </a:lnTo>
                  <a:lnTo>
                    <a:pt x="58" y="677"/>
                  </a:lnTo>
                  <a:lnTo>
                    <a:pt x="47" y="651"/>
                  </a:lnTo>
                  <a:lnTo>
                    <a:pt x="31" y="618"/>
                  </a:lnTo>
                  <a:lnTo>
                    <a:pt x="20" y="588"/>
                  </a:lnTo>
                  <a:lnTo>
                    <a:pt x="11" y="553"/>
                  </a:lnTo>
                  <a:lnTo>
                    <a:pt x="6" y="520"/>
                  </a:lnTo>
                  <a:lnTo>
                    <a:pt x="0" y="484"/>
                  </a:lnTo>
                  <a:lnTo>
                    <a:pt x="0" y="449"/>
                  </a:lnTo>
                  <a:lnTo>
                    <a:pt x="0" y="413"/>
                  </a:lnTo>
                  <a:lnTo>
                    <a:pt x="0" y="380"/>
                  </a:lnTo>
                  <a:lnTo>
                    <a:pt x="0" y="358"/>
                  </a:lnTo>
                  <a:lnTo>
                    <a:pt x="2" y="337"/>
                  </a:lnTo>
                  <a:lnTo>
                    <a:pt x="4" y="315"/>
                  </a:lnTo>
                  <a:lnTo>
                    <a:pt x="7" y="295"/>
                  </a:lnTo>
                  <a:lnTo>
                    <a:pt x="11" y="273"/>
                  </a:lnTo>
                  <a:lnTo>
                    <a:pt x="17" y="251"/>
                  </a:lnTo>
                  <a:lnTo>
                    <a:pt x="22" y="231"/>
                  </a:lnTo>
                  <a:lnTo>
                    <a:pt x="33" y="2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8" name="Google Shape;2888;p170"/>
            <p:cNvSpPr/>
            <p:nvPr/>
          </p:nvSpPr>
          <p:spPr>
            <a:xfrm>
              <a:off x="4707" y="2227"/>
              <a:ext cx="12" cy="14"/>
            </a:xfrm>
            <a:custGeom>
              <a:rect b="b" l="l" r="r" t="t"/>
              <a:pathLst>
                <a:path extrusionOk="0" h="27" w="24">
                  <a:moveTo>
                    <a:pt x="24" y="0"/>
                  </a:moveTo>
                  <a:lnTo>
                    <a:pt x="24" y="27"/>
                  </a:lnTo>
                  <a:lnTo>
                    <a:pt x="11" y="27"/>
                  </a:lnTo>
                  <a:lnTo>
                    <a:pt x="0" y="23"/>
                  </a:lnTo>
                  <a:lnTo>
                    <a:pt x="2" y="14"/>
                  </a:lnTo>
                  <a:lnTo>
                    <a:pt x="9" y="9"/>
                  </a:lnTo>
                  <a:lnTo>
                    <a:pt x="16" y="3"/>
                  </a:lnTo>
                  <a:lnTo>
                    <a:pt x="24"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9" name="Google Shape;2889;p170"/>
            <p:cNvSpPr/>
            <p:nvPr/>
          </p:nvSpPr>
          <p:spPr>
            <a:xfrm>
              <a:off x="4711" y="2745"/>
              <a:ext cx="228" cy="382"/>
            </a:xfrm>
            <a:custGeom>
              <a:rect b="b" l="l" r="r" t="t"/>
              <a:pathLst>
                <a:path extrusionOk="0" h="763" w="457">
                  <a:moveTo>
                    <a:pt x="71" y="121"/>
                  </a:moveTo>
                  <a:lnTo>
                    <a:pt x="87" y="94"/>
                  </a:lnTo>
                  <a:lnTo>
                    <a:pt x="109" y="71"/>
                  </a:lnTo>
                  <a:lnTo>
                    <a:pt x="131" y="47"/>
                  </a:lnTo>
                  <a:lnTo>
                    <a:pt x="158" y="31"/>
                  </a:lnTo>
                  <a:lnTo>
                    <a:pt x="186" y="14"/>
                  </a:lnTo>
                  <a:lnTo>
                    <a:pt x="217" y="5"/>
                  </a:lnTo>
                  <a:lnTo>
                    <a:pt x="247" y="0"/>
                  </a:lnTo>
                  <a:lnTo>
                    <a:pt x="280" y="1"/>
                  </a:lnTo>
                  <a:lnTo>
                    <a:pt x="278" y="3"/>
                  </a:lnTo>
                  <a:lnTo>
                    <a:pt x="280" y="3"/>
                  </a:lnTo>
                  <a:lnTo>
                    <a:pt x="264" y="7"/>
                  </a:lnTo>
                  <a:lnTo>
                    <a:pt x="246" y="16"/>
                  </a:lnTo>
                  <a:lnTo>
                    <a:pt x="227" y="31"/>
                  </a:lnTo>
                  <a:lnTo>
                    <a:pt x="211" y="45"/>
                  </a:lnTo>
                  <a:lnTo>
                    <a:pt x="193" y="56"/>
                  </a:lnTo>
                  <a:lnTo>
                    <a:pt x="177" y="71"/>
                  </a:lnTo>
                  <a:lnTo>
                    <a:pt x="162" y="85"/>
                  </a:lnTo>
                  <a:lnTo>
                    <a:pt x="151" y="103"/>
                  </a:lnTo>
                  <a:lnTo>
                    <a:pt x="138" y="120"/>
                  </a:lnTo>
                  <a:lnTo>
                    <a:pt x="127" y="140"/>
                  </a:lnTo>
                  <a:lnTo>
                    <a:pt x="117" y="158"/>
                  </a:lnTo>
                  <a:lnTo>
                    <a:pt x="107" y="178"/>
                  </a:lnTo>
                  <a:lnTo>
                    <a:pt x="100" y="191"/>
                  </a:lnTo>
                  <a:lnTo>
                    <a:pt x="95" y="203"/>
                  </a:lnTo>
                  <a:lnTo>
                    <a:pt x="87" y="218"/>
                  </a:lnTo>
                  <a:lnTo>
                    <a:pt x="86" y="234"/>
                  </a:lnTo>
                  <a:lnTo>
                    <a:pt x="73" y="251"/>
                  </a:lnTo>
                  <a:lnTo>
                    <a:pt x="67" y="271"/>
                  </a:lnTo>
                  <a:lnTo>
                    <a:pt x="64" y="280"/>
                  </a:lnTo>
                  <a:lnTo>
                    <a:pt x="62" y="289"/>
                  </a:lnTo>
                  <a:lnTo>
                    <a:pt x="58" y="298"/>
                  </a:lnTo>
                  <a:lnTo>
                    <a:pt x="55" y="309"/>
                  </a:lnTo>
                  <a:lnTo>
                    <a:pt x="49" y="323"/>
                  </a:lnTo>
                  <a:lnTo>
                    <a:pt x="47" y="340"/>
                  </a:lnTo>
                  <a:lnTo>
                    <a:pt x="46" y="356"/>
                  </a:lnTo>
                  <a:lnTo>
                    <a:pt x="46" y="372"/>
                  </a:lnTo>
                  <a:lnTo>
                    <a:pt x="44" y="387"/>
                  </a:lnTo>
                  <a:lnTo>
                    <a:pt x="44" y="403"/>
                  </a:lnTo>
                  <a:lnTo>
                    <a:pt x="44" y="420"/>
                  </a:lnTo>
                  <a:lnTo>
                    <a:pt x="44" y="436"/>
                  </a:lnTo>
                  <a:lnTo>
                    <a:pt x="44" y="462"/>
                  </a:lnTo>
                  <a:lnTo>
                    <a:pt x="49" y="489"/>
                  </a:lnTo>
                  <a:lnTo>
                    <a:pt x="55" y="514"/>
                  </a:lnTo>
                  <a:lnTo>
                    <a:pt x="66" y="542"/>
                  </a:lnTo>
                  <a:lnTo>
                    <a:pt x="75" y="565"/>
                  </a:lnTo>
                  <a:lnTo>
                    <a:pt x="87" y="591"/>
                  </a:lnTo>
                  <a:lnTo>
                    <a:pt x="100" y="614"/>
                  </a:lnTo>
                  <a:lnTo>
                    <a:pt x="115" y="638"/>
                  </a:lnTo>
                  <a:lnTo>
                    <a:pt x="124" y="647"/>
                  </a:lnTo>
                  <a:lnTo>
                    <a:pt x="133" y="656"/>
                  </a:lnTo>
                  <a:lnTo>
                    <a:pt x="131" y="656"/>
                  </a:lnTo>
                  <a:lnTo>
                    <a:pt x="133" y="658"/>
                  </a:lnTo>
                  <a:lnTo>
                    <a:pt x="138" y="658"/>
                  </a:lnTo>
                  <a:lnTo>
                    <a:pt x="135" y="660"/>
                  </a:lnTo>
                  <a:lnTo>
                    <a:pt x="144" y="669"/>
                  </a:lnTo>
                  <a:lnTo>
                    <a:pt x="155" y="680"/>
                  </a:lnTo>
                  <a:lnTo>
                    <a:pt x="166" y="689"/>
                  </a:lnTo>
                  <a:lnTo>
                    <a:pt x="178" y="700"/>
                  </a:lnTo>
                  <a:lnTo>
                    <a:pt x="189" y="707"/>
                  </a:lnTo>
                  <a:lnTo>
                    <a:pt x="204" y="714"/>
                  </a:lnTo>
                  <a:lnTo>
                    <a:pt x="218" y="720"/>
                  </a:lnTo>
                  <a:lnTo>
                    <a:pt x="235" y="725"/>
                  </a:lnTo>
                  <a:lnTo>
                    <a:pt x="246" y="732"/>
                  </a:lnTo>
                  <a:lnTo>
                    <a:pt x="257" y="740"/>
                  </a:lnTo>
                  <a:lnTo>
                    <a:pt x="269" y="743"/>
                  </a:lnTo>
                  <a:lnTo>
                    <a:pt x="286" y="749"/>
                  </a:lnTo>
                  <a:lnTo>
                    <a:pt x="284" y="751"/>
                  </a:lnTo>
                  <a:lnTo>
                    <a:pt x="289" y="753"/>
                  </a:lnTo>
                  <a:lnTo>
                    <a:pt x="295" y="754"/>
                  </a:lnTo>
                  <a:lnTo>
                    <a:pt x="302" y="756"/>
                  </a:lnTo>
                  <a:lnTo>
                    <a:pt x="313" y="743"/>
                  </a:lnTo>
                  <a:lnTo>
                    <a:pt x="326" y="732"/>
                  </a:lnTo>
                  <a:lnTo>
                    <a:pt x="338" y="720"/>
                  </a:lnTo>
                  <a:lnTo>
                    <a:pt x="351" y="705"/>
                  </a:lnTo>
                  <a:lnTo>
                    <a:pt x="338" y="692"/>
                  </a:lnTo>
                  <a:lnTo>
                    <a:pt x="333" y="678"/>
                  </a:lnTo>
                  <a:lnTo>
                    <a:pt x="327" y="662"/>
                  </a:lnTo>
                  <a:lnTo>
                    <a:pt x="326" y="647"/>
                  </a:lnTo>
                  <a:lnTo>
                    <a:pt x="320" y="631"/>
                  </a:lnTo>
                  <a:lnTo>
                    <a:pt x="318" y="614"/>
                  </a:lnTo>
                  <a:lnTo>
                    <a:pt x="317" y="600"/>
                  </a:lnTo>
                  <a:lnTo>
                    <a:pt x="315" y="585"/>
                  </a:lnTo>
                  <a:lnTo>
                    <a:pt x="313" y="569"/>
                  </a:lnTo>
                  <a:lnTo>
                    <a:pt x="311" y="556"/>
                  </a:lnTo>
                  <a:lnTo>
                    <a:pt x="309" y="540"/>
                  </a:lnTo>
                  <a:lnTo>
                    <a:pt x="307" y="527"/>
                  </a:lnTo>
                  <a:lnTo>
                    <a:pt x="320" y="518"/>
                  </a:lnTo>
                  <a:lnTo>
                    <a:pt x="333" y="509"/>
                  </a:lnTo>
                  <a:lnTo>
                    <a:pt x="346" y="494"/>
                  </a:lnTo>
                  <a:lnTo>
                    <a:pt x="360" y="483"/>
                  </a:lnTo>
                  <a:lnTo>
                    <a:pt x="366" y="494"/>
                  </a:lnTo>
                  <a:lnTo>
                    <a:pt x="373" y="507"/>
                  </a:lnTo>
                  <a:lnTo>
                    <a:pt x="378" y="518"/>
                  </a:lnTo>
                  <a:lnTo>
                    <a:pt x="386" y="532"/>
                  </a:lnTo>
                  <a:lnTo>
                    <a:pt x="391" y="545"/>
                  </a:lnTo>
                  <a:lnTo>
                    <a:pt x="398" y="558"/>
                  </a:lnTo>
                  <a:lnTo>
                    <a:pt x="406" y="571"/>
                  </a:lnTo>
                  <a:lnTo>
                    <a:pt x="417" y="585"/>
                  </a:lnTo>
                  <a:lnTo>
                    <a:pt x="420" y="600"/>
                  </a:lnTo>
                  <a:lnTo>
                    <a:pt x="431" y="609"/>
                  </a:lnTo>
                  <a:lnTo>
                    <a:pt x="444" y="616"/>
                  </a:lnTo>
                  <a:lnTo>
                    <a:pt x="457" y="627"/>
                  </a:lnTo>
                  <a:lnTo>
                    <a:pt x="433" y="649"/>
                  </a:lnTo>
                  <a:lnTo>
                    <a:pt x="411" y="674"/>
                  </a:lnTo>
                  <a:lnTo>
                    <a:pt x="387" y="698"/>
                  </a:lnTo>
                  <a:lnTo>
                    <a:pt x="366" y="722"/>
                  </a:lnTo>
                  <a:lnTo>
                    <a:pt x="338" y="740"/>
                  </a:lnTo>
                  <a:lnTo>
                    <a:pt x="313" y="754"/>
                  </a:lnTo>
                  <a:lnTo>
                    <a:pt x="282" y="762"/>
                  </a:lnTo>
                  <a:lnTo>
                    <a:pt x="249" y="763"/>
                  </a:lnTo>
                  <a:lnTo>
                    <a:pt x="217" y="758"/>
                  </a:lnTo>
                  <a:lnTo>
                    <a:pt x="186" y="751"/>
                  </a:lnTo>
                  <a:lnTo>
                    <a:pt x="155" y="740"/>
                  </a:lnTo>
                  <a:lnTo>
                    <a:pt x="129" y="727"/>
                  </a:lnTo>
                  <a:lnTo>
                    <a:pt x="102" y="707"/>
                  </a:lnTo>
                  <a:lnTo>
                    <a:pt x="80" y="685"/>
                  </a:lnTo>
                  <a:lnTo>
                    <a:pt x="62" y="658"/>
                  </a:lnTo>
                  <a:lnTo>
                    <a:pt x="49" y="631"/>
                  </a:lnTo>
                  <a:lnTo>
                    <a:pt x="29" y="596"/>
                  </a:lnTo>
                  <a:lnTo>
                    <a:pt x="17" y="562"/>
                  </a:lnTo>
                  <a:lnTo>
                    <a:pt x="7" y="523"/>
                  </a:lnTo>
                  <a:lnTo>
                    <a:pt x="4" y="487"/>
                  </a:lnTo>
                  <a:lnTo>
                    <a:pt x="0" y="447"/>
                  </a:lnTo>
                  <a:lnTo>
                    <a:pt x="0" y="409"/>
                  </a:lnTo>
                  <a:lnTo>
                    <a:pt x="0" y="372"/>
                  </a:lnTo>
                  <a:lnTo>
                    <a:pt x="2" y="338"/>
                  </a:lnTo>
                  <a:lnTo>
                    <a:pt x="4" y="307"/>
                  </a:lnTo>
                  <a:lnTo>
                    <a:pt x="9" y="280"/>
                  </a:lnTo>
                  <a:lnTo>
                    <a:pt x="13" y="249"/>
                  </a:lnTo>
                  <a:lnTo>
                    <a:pt x="20" y="221"/>
                  </a:lnTo>
                  <a:lnTo>
                    <a:pt x="26" y="194"/>
                  </a:lnTo>
                  <a:lnTo>
                    <a:pt x="38" y="167"/>
                  </a:lnTo>
                  <a:lnTo>
                    <a:pt x="51" y="141"/>
                  </a:lnTo>
                  <a:lnTo>
                    <a:pt x="71" y="121"/>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0" name="Google Shape;2890;p170"/>
            <p:cNvSpPr/>
            <p:nvPr/>
          </p:nvSpPr>
          <p:spPr>
            <a:xfrm>
              <a:off x="4723" y="2189"/>
              <a:ext cx="29" cy="37"/>
            </a:xfrm>
            <a:custGeom>
              <a:rect b="b" l="l" r="r" t="t"/>
              <a:pathLst>
                <a:path extrusionOk="0" h="75" w="58">
                  <a:moveTo>
                    <a:pt x="25" y="6"/>
                  </a:moveTo>
                  <a:lnTo>
                    <a:pt x="31" y="2"/>
                  </a:lnTo>
                  <a:lnTo>
                    <a:pt x="40" y="2"/>
                  </a:lnTo>
                  <a:lnTo>
                    <a:pt x="47" y="0"/>
                  </a:lnTo>
                  <a:lnTo>
                    <a:pt x="56" y="4"/>
                  </a:lnTo>
                  <a:lnTo>
                    <a:pt x="58" y="11"/>
                  </a:lnTo>
                  <a:lnTo>
                    <a:pt x="58" y="20"/>
                  </a:lnTo>
                  <a:lnTo>
                    <a:pt x="56" y="28"/>
                  </a:lnTo>
                  <a:lnTo>
                    <a:pt x="56" y="39"/>
                  </a:lnTo>
                  <a:lnTo>
                    <a:pt x="47" y="48"/>
                  </a:lnTo>
                  <a:lnTo>
                    <a:pt x="43" y="59"/>
                  </a:lnTo>
                  <a:lnTo>
                    <a:pt x="51" y="62"/>
                  </a:lnTo>
                  <a:lnTo>
                    <a:pt x="56" y="66"/>
                  </a:lnTo>
                  <a:lnTo>
                    <a:pt x="54" y="71"/>
                  </a:lnTo>
                  <a:lnTo>
                    <a:pt x="51" y="75"/>
                  </a:lnTo>
                  <a:lnTo>
                    <a:pt x="36" y="71"/>
                  </a:lnTo>
                  <a:lnTo>
                    <a:pt x="25" y="68"/>
                  </a:lnTo>
                  <a:lnTo>
                    <a:pt x="14" y="60"/>
                  </a:lnTo>
                  <a:lnTo>
                    <a:pt x="3" y="55"/>
                  </a:lnTo>
                  <a:lnTo>
                    <a:pt x="0" y="39"/>
                  </a:lnTo>
                  <a:lnTo>
                    <a:pt x="3" y="26"/>
                  </a:lnTo>
                  <a:lnTo>
                    <a:pt x="12" y="13"/>
                  </a:lnTo>
                  <a:lnTo>
                    <a:pt x="25"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1" name="Google Shape;2891;p170"/>
            <p:cNvSpPr/>
            <p:nvPr/>
          </p:nvSpPr>
          <p:spPr>
            <a:xfrm>
              <a:off x="4725" y="2278"/>
              <a:ext cx="40" cy="34"/>
            </a:xfrm>
            <a:custGeom>
              <a:rect b="b" l="l" r="r" t="t"/>
              <a:pathLst>
                <a:path extrusionOk="0" h="67" w="80">
                  <a:moveTo>
                    <a:pt x="80" y="3"/>
                  </a:moveTo>
                  <a:lnTo>
                    <a:pt x="80" y="16"/>
                  </a:lnTo>
                  <a:lnTo>
                    <a:pt x="69" y="11"/>
                  </a:lnTo>
                  <a:lnTo>
                    <a:pt x="62" y="11"/>
                  </a:lnTo>
                  <a:lnTo>
                    <a:pt x="55" y="12"/>
                  </a:lnTo>
                  <a:lnTo>
                    <a:pt x="49" y="18"/>
                  </a:lnTo>
                  <a:lnTo>
                    <a:pt x="38" y="32"/>
                  </a:lnTo>
                  <a:lnTo>
                    <a:pt x="29" y="47"/>
                  </a:lnTo>
                  <a:lnTo>
                    <a:pt x="31" y="52"/>
                  </a:lnTo>
                  <a:lnTo>
                    <a:pt x="35" y="58"/>
                  </a:lnTo>
                  <a:lnTo>
                    <a:pt x="37" y="61"/>
                  </a:lnTo>
                  <a:lnTo>
                    <a:pt x="31" y="67"/>
                  </a:lnTo>
                  <a:lnTo>
                    <a:pt x="18" y="54"/>
                  </a:lnTo>
                  <a:lnTo>
                    <a:pt x="8" y="38"/>
                  </a:lnTo>
                  <a:lnTo>
                    <a:pt x="8" y="27"/>
                  </a:lnTo>
                  <a:lnTo>
                    <a:pt x="4" y="20"/>
                  </a:lnTo>
                  <a:lnTo>
                    <a:pt x="0" y="11"/>
                  </a:lnTo>
                  <a:lnTo>
                    <a:pt x="8" y="3"/>
                  </a:lnTo>
                  <a:lnTo>
                    <a:pt x="22" y="0"/>
                  </a:lnTo>
                  <a:lnTo>
                    <a:pt x="42" y="0"/>
                  </a:lnTo>
                  <a:lnTo>
                    <a:pt x="51" y="0"/>
                  </a:lnTo>
                  <a:lnTo>
                    <a:pt x="60" y="0"/>
                  </a:lnTo>
                  <a:lnTo>
                    <a:pt x="69" y="1"/>
                  </a:lnTo>
                  <a:lnTo>
                    <a:pt x="80"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2" name="Google Shape;2892;p170"/>
            <p:cNvSpPr/>
            <p:nvPr/>
          </p:nvSpPr>
          <p:spPr>
            <a:xfrm>
              <a:off x="4731" y="2197"/>
              <a:ext cx="14" cy="16"/>
            </a:xfrm>
            <a:custGeom>
              <a:rect b="b" l="l" r="r" t="t"/>
              <a:pathLst>
                <a:path extrusionOk="0" h="31" w="29">
                  <a:moveTo>
                    <a:pt x="24" y="0"/>
                  </a:moveTo>
                  <a:lnTo>
                    <a:pt x="29" y="11"/>
                  </a:lnTo>
                  <a:lnTo>
                    <a:pt x="24" y="23"/>
                  </a:lnTo>
                  <a:lnTo>
                    <a:pt x="15" y="31"/>
                  </a:lnTo>
                  <a:lnTo>
                    <a:pt x="6" y="31"/>
                  </a:lnTo>
                  <a:lnTo>
                    <a:pt x="0" y="20"/>
                  </a:lnTo>
                  <a:lnTo>
                    <a:pt x="7" y="9"/>
                  </a:lnTo>
                  <a:lnTo>
                    <a:pt x="15" y="2"/>
                  </a:lnTo>
                  <a:lnTo>
                    <a:pt x="24"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3" name="Google Shape;2893;p170"/>
            <p:cNvSpPr/>
            <p:nvPr/>
          </p:nvSpPr>
          <p:spPr>
            <a:xfrm>
              <a:off x="4734" y="2287"/>
              <a:ext cx="6" cy="6"/>
            </a:xfrm>
            <a:custGeom>
              <a:rect b="b" l="l" r="r" t="t"/>
              <a:pathLst>
                <a:path extrusionOk="0" h="11" w="11">
                  <a:moveTo>
                    <a:pt x="11" y="0"/>
                  </a:moveTo>
                  <a:lnTo>
                    <a:pt x="10" y="5"/>
                  </a:lnTo>
                  <a:lnTo>
                    <a:pt x="4" y="11"/>
                  </a:lnTo>
                  <a:lnTo>
                    <a:pt x="0" y="7"/>
                  </a:lnTo>
                  <a:lnTo>
                    <a:pt x="0" y="0"/>
                  </a:lnTo>
                  <a:lnTo>
                    <a:pt x="11"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4" name="Google Shape;2894;p170"/>
            <p:cNvSpPr/>
            <p:nvPr/>
          </p:nvSpPr>
          <p:spPr>
            <a:xfrm>
              <a:off x="4741" y="2877"/>
              <a:ext cx="22" cy="99"/>
            </a:xfrm>
            <a:custGeom>
              <a:rect b="b" l="l" r="r" t="t"/>
              <a:pathLst>
                <a:path extrusionOk="0" h="199" w="46">
                  <a:moveTo>
                    <a:pt x="37" y="0"/>
                  </a:moveTo>
                  <a:lnTo>
                    <a:pt x="44" y="6"/>
                  </a:lnTo>
                  <a:lnTo>
                    <a:pt x="46" y="17"/>
                  </a:lnTo>
                  <a:lnTo>
                    <a:pt x="38" y="24"/>
                  </a:lnTo>
                  <a:lnTo>
                    <a:pt x="33" y="33"/>
                  </a:lnTo>
                  <a:lnTo>
                    <a:pt x="27" y="44"/>
                  </a:lnTo>
                  <a:lnTo>
                    <a:pt x="26" y="55"/>
                  </a:lnTo>
                  <a:lnTo>
                    <a:pt x="20" y="69"/>
                  </a:lnTo>
                  <a:lnTo>
                    <a:pt x="18" y="86"/>
                  </a:lnTo>
                  <a:lnTo>
                    <a:pt x="17" y="104"/>
                  </a:lnTo>
                  <a:lnTo>
                    <a:pt x="17" y="124"/>
                  </a:lnTo>
                  <a:lnTo>
                    <a:pt x="17" y="142"/>
                  </a:lnTo>
                  <a:lnTo>
                    <a:pt x="18" y="160"/>
                  </a:lnTo>
                  <a:lnTo>
                    <a:pt x="20" y="179"/>
                  </a:lnTo>
                  <a:lnTo>
                    <a:pt x="26" y="199"/>
                  </a:lnTo>
                  <a:lnTo>
                    <a:pt x="18" y="199"/>
                  </a:lnTo>
                  <a:lnTo>
                    <a:pt x="9" y="199"/>
                  </a:lnTo>
                  <a:lnTo>
                    <a:pt x="4" y="184"/>
                  </a:lnTo>
                  <a:lnTo>
                    <a:pt x="2" y="171"/>
                  </a:lnTo>
                  <a:lnTo>
                    <a:pt x="0" y="157"/>
                  </a:lnTo>
                  <a:lnTo>
                    <a:pt x="0" y="146"/>
                  </a:lnTo>
                  <a:lnTo>
                    <a:pt x="0" y="131"/>
                  </a:lnTo>
                  <a:lnTo>
                    <a:pt x="0" y="119"/>
                  </a:lnTo>
                  <a:lnTo>
                    <a:pt x="2" y="106"/>
                  </a:lnTo>
                  <a:lnTo>
                    <a:pt x="4" y="95"/>
                  </a:lnTo>
                  <a:lnTo>
                    <a:pt x="6" y="82"/>
                  </a:lnTo>
                  <a:lnTo>
                    <a:pt x="7" y="69"/>
                  </a:lnTo>
                  <a:lnTo>
                    <a:pt x="9" y="57"/>
                  </a:lnTo>
                  <a:lnTo>
                    <a:pt x="15" y="46"/>
                  </a:lnTo>
                  <a:lnTo>
                    <a:pt x="17" y="33"/>
                  </a:lnTo>
                  <a:lnTo>
                    <a:pt x="22" y="20"/>
                  </a:lnTo>
                  <a:lnTo>
                    <a:pt x="27" y="9"/>
                  </a:lnTo>
                  <a:lnTo>
                    <a:pt x="37" y="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5" name="Google Shape;2895;p170"/>
            <p:cNvSpPr/>
            <p:nvPr/>
          </p:nvSpPr>
          <p:spPr>
            <a:xfrm>
              <a:off x="4741" y="2214"/>
              <a:ext cx="71" cy="56"/>
            </a:xfrm>
            <a:custGeom>
              <a:rect b="b" l="l" r="r" t="t"/>
              <a:pathLst>
                <a:path extrusionOk="0" h="112" w="144">
                  <a:moveTo>
                    <a:pt x="57" y="34"/>
                  </a:moveTo>
                  <a:lnTo>
                    <a:pt x="64" y="32"/>
                  </a:lnTo>
                  <a:lnTo>
                    <a:pt x="71" y="38"/>
                  </a:lnTo>
                  <a:lnTo>
                    <a:pt x="78" y="41"/>
                  </a:lnTo>
                  <a:lnTo>
                    <a:pt x="87" y="47"/>
                  </a:lnTo>
                  <a:lnTo>
                    <a:pt x="91" y="38"/>
                  </a:lnTo>
                  <a:lnTo>
                    <a:pt x="98" y="30"/>
                  </a:lnTo>
                  <a:lnTo>
                    <a:pt x="104" y="23"/>
                  </a:lnTo>
                  <a:lnTo>
                    <a:pt x="106" y="16"/>
                  </a:lnTo>
                  <a:lnTo>
                    <a:pt x="97" y="14"/>
                  </a:lnTo>
                  <a:lnTo>
                    <a:pt x="87" y="14"/>
                  </a:lnTo>
                  <a:lnTo>
                    <a:pt x="80" y="12"/>
                  </a:lnTo>
                  <a:lnTo>
                    <a:pt x="80" y="5"/>
                  </a:lnTo>
                  <a:lnTo>
                    <a:pt x="89" y="0"/>
                  </a:lnTo>
                  <a:lnTo>
                    <a:pt x="100" y="1"/>
                  </a:lnTo>
                  <a:lnTo>
                    <a:pt x="109" y="3"/>
                  </a:lnTo>
                  <a:lnTo>
                    <a:pt x="120" y="3"/>
                  </a:lnTo>
                  <a:lnTo>
                    <a:pt x="126" y="3"/>
                  </a:lnTo>
                  <a:lnTo>
                    <a:pt x="129" y="10"/>
                  </a:lnTo>
                  <a:lnTo>
                    <a:pt x="133" y="16"/>
                  </a:lnTo>
                  <a:lnTo>
                    <a:pt x="140" y="20"/>
                  </a:lnTo>
                  <a:lnTo>
                    <a:pt x="144" y="27"/>
                  </a:lnTo>
                  <a:lnTo>
                    <a:pt x="140" y="34"/>
                  </a:lnTo>
                  <a:lnTo>
                    <a:pt x="137" y="36"/>
                  </a:lnTo>
                  <a:lnTo>
                    <a:pt x="135" y="38"/>
                  </a:lnTo>
                  <a:lnTo>
                    <a:pt x="127" y="29"/>
                  </a:lnTo>
                  <a:lnTo>
                    <a:pt x="118" y="25"/>
                  </a:lnTo>
                  <a:lnTo>
                    <a:pt x="106" y="40"/>
                  </a:lnTo>
                  <a:lnTo>
                    <a:pt x="100" y="54"/>
                  </a:lnTo>
                  <a:lnTo>
                    <a:pt x="104" y="56"/>
                  </a:lnTo>
                  <a:lnTo>
                    <a:pt x="113" y="60"/>
                  </a:lnTo>
                  <a:lnTo>
                    <a:pt x="117" y="61"/>
                  </a:lnTo>
                  <a:lnTo>
                    <a:pt x="117" y="70"/>
                  </a:lnTo>
                  <a:lnTo>
                    <a:pt x="104" y="72"/>
                  </a:lnTo>
                  <a:lnTo>
                    <a:pt x="93" y="70"/>
                  </a:lnTo>
                  <a:lnTo>
                    <a:pt x="82" y="63"/>
                  </a:lnTo>
                  <a:lnTo>
                    <a:pt x="71" y="56"/>
                  </a:lnTo>
                  <a:lnTo>
                    <a:pt x="60" y="58"/>
                  </a:lnTo>
                  <a:lnTo>
                    <a:pt x="53" y="65"/>
                  </a:lnTo>
                  <a:lnTo>
                    <a:pt x="46" y="74"/>
                  </a:lnTo>
                  <a:lnTo>
                    <a:pt x="40" y="83"/>
                  </a:lnTo>
                  <a:lnTo>
                    <a:pt x="49" y="87"/>
                  </a:lnTo>
                  <a:lnTo>
                    <a:pt x="64" y="90"/>
                  </a:lnTo>
                  <a:lnTo>
                    <a:pt x="77" y="94"/>
                  </a:lnTo>
                  <a:lnTo>
                    <a:pt x="86" y="105"/>
                  </a:lnTo>
                  <a:lnTo>
                    <a:pt x="78" y="109"/>
                  </a:lnTo>
                  <a:lnTo>
                    <a:pt x="67" y="107"/>
                  </a:lnTo>
                  <a:lnTo>
                    <a:pt x="58" y="105"/>
                  </a:lnTo>
                  <a:lnTo>
                    <a:pt x="47" y="101"/>
                  </a:lnTo>
                  <a:lnTo>
                    <a:pt x="38" y="100"/>
                  </a:lnTo>
                  <a:lnTo>
                    <a:pt x="29" y="96"/>
                  </a:lnTo>
                  <a:lnTo>
                    <a:pt x="22" y="98"/>
                  </a:lnTo>
                  <a:lnTo>
                    <a:pt x="15" y="101"/>
                  </a:lnTo>
                  <a:lnTo>
                    <a:pt x="9" y="112"/>
                  </a:lnTo>
                  <a:lnTo>
                    <a:pt x="0" y="105"/>
                  </a:lnTo>
                  <a:lnTo>
                    <a:pt x="57" y="47"/>
                  </a:lnTo>
                  <a:lnTo>
                    <a:pt x="57"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6" name="Google Shape;2896;p170"/>
            <p:cNvSpPr/>
            <p:nvPr/>
          </p:nvSpPr>
          <p:spPr>
            <a:xfrm>
              <a:off x="4746" y="2145"/>
              <a:ext cx="44" cy="41"/>
            </a:xfrm>
            <a:custGeom>
              <a:rect b="b" l="l" r="r" t="t"/>
              <a:pathLst>
                <a:path extrusionOk="0" h="84" w="87">
                  <a:moveTo>
                    <a:pt x="35" y="62"/>
                  </a:moveTo>
                  <a:lnTo>
                    <a:pt x="47" y="53"/>
                  </a:lnTo>
                  <a:lnTo>
                    <a:pt x="56" y="44"/>
                  </a:lnTo>
                  <a:lnTo>
                    <a:pt x="53" y="33"/>
                  </a:lnTo>
                  <a:lnTo>
                    <a:pt x="51" y="22"/>
                  </a:lnTo>
                  <a:lnTo>
                    <a:pt x="51" y="11"/>
                  </a:lnTo>
                  <a:lnTo>
                    <a:pt x="56" y="0"/>
                  </a:lnTo>
                  <a:lnTo>
                    <a:pt x="66" y="8"/>
                  </a:lnTo>
                  <a:lnTo>
                    <a:pt x="71" y="20"/>
                  </a:lnTo>
                  <a:lnTo>
                    <a:pt x="73" y="33"/>
                  </a:lnTo>
                  <a:lnTo>
                    <a:pt x="78" y="48"/>
                  </a:lnTo>
                  <a:lnTo>
                    <a:pt x="76" y="55"/>
                  </a:lnTo>
                  <a:lnTo>
                    <a:pt x="84" y="64"/>
                  </a:lnTo>
                  <a:lnTo>
                    <a:pt x="87" y="71"/>
                  </a:lnTo>
                  <a:lnTo>
                    <a:pt x="82" y="84"/>
                  </a:lnTo>
                  <a:lnTo>
                    <a:pt x="69" y="77"/>
                  </a:lnTo>
                  <a:lnTo>
                    <a:pt x="58" y="73"/>
                  </a:lnTo>
                  <a:lnTo>
                    <a:pt x="46" y="73"/>
                  </a:lnTo>
                  <a:lnTo>
                    <a:pt x="35" y="80"/>
                  </a:lnTo>
                  <a:lnTo>
                    <a:pt x="24" y="78"/>
                  </a:lnTo>
                  <a:lnTo>
                    <a:pt x="15" y="77"/>
                  </a:lnTo>
                  <a:lnTo>
                    <a:pt x="4" y="75"/>
                  </a:lnTo>
                  <a:lnTo>
                    <a:pt x="0" y="68"/>
                  </a:lnTo>
                  <a:lnTo>
                    <a:pt x="6" y="58"/>
                  </a:lnTo>
                  <a:lnTo>
                    <a:pt x="15" y="62"/>
                  </a:lnTo>
                  <a:lnTo>
                    <a:pt x="24" y="64"/>
                  </a:lnTo>
                  <a:lnTo>
                    <a:pt x="35" y="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7" name="Google Shape;2897;p170"/>
            <p:cNvSpPr/>
            <p:nvPr/>
          </p:nvSpPr>
          <p:spPr>
            <a:xfrm>
              <a:off x="4747" y="2954"/>
              <a:ext cx="92" cy="99"/>
            </a:xfrm>
            <a:custGeom>
              <a:rect b="b" l="l" r="r" t="t"/>
              <a:pathLst>
                <a:path extrusionOk="0" h="198" w="184">
                  <a:moveTo>
                    <a:pt x="11" y="64"/>
                  </a:moveTo>
                  <a:lnTo>
                    <a:pt x="16" y="65"/>
                  </a:lnTo>
                  <a:lnTo>
                    <a:pt x="24" y="64"/>
                  </a:lnTo>
                  <a:lnTo>
                    <a:pt x="29" y="58"/>
                  </a:lnTo>
                  <a:lnTo>
                    <a:pt x="36" y="58"/>
                  </a:lnTo>
                  <a:lnTo>
                    <a:pt x="49" y="47"/>
                  </a:lnTo>
                  <a:lnTo>
                    <a:pt x="67" y="44"/>
                  </a:lnTo>
                  <a:lnTo>
                    <a:pt x="84" y="29"/>
                  </a:lnTo>
                  <a:lnTo>
                    <a:pt x="104" y="18"/>
                  </a:lnTo>
                  <a:lnTo>
                    <a:pt x="113" y="13"/>
                  </a:lnTo>
                  <a:lnTo>
                    <a:pt x="124" y="9"/>
                  </a:lnTo>
                  <a:lnTo>
                    <a:pt x="134" y="4"/>
                  </a:lnTo>
                  <a:lnTo>
                    <a:pt x="145" y="0"/>
                  </a:lnTo>
                  <a:lnTo>
                    <a:pt x="147" y="11"/>
                  </a:lnTo>
                  <a:lnTo>
                    <a:pt x="149" y="22"/>
                  </a:lnTo>
                  <a:lnTo>
                    <a:pt x="151" y="34"/>
                  </a:lnTo>
                  <a:lnTo>
                    <a:pt x="156" y="47"/>
                  </a:lnTo>
                  <a:lnTo>
                    <a:pt x="160" y="56"/>
                  </a:lnTo>
                  <a:lnTo>
                    <a:pt x="167" y="67"/>
                  </a:lnTo>
                  <a:lnTo>
                    <a:pt x="173" y="76"/>
                  </a:lnTo>
                  <a:lnTo>
                    <a:pt x="184" y="87"/>
                  </a:lnTo>
                  <a:lnTo>
                    <a:pt x="169" y="96"/>
                  </a:lnTo>
                  <a:lnTo>
                    <a:pt x="156" y="107"/>
                  </a:lnTo>
                  <a:lnTo>
                    <a:pt x="144" y="120"/>
                  </a:lnTo>
                  <a:lnTo>
                    <a:pt x="131" y="134"/>
                  </a:lnTo>
                  <a:lnTo>
                    <a:pt x="116" y="147"/>
                  </a:lnTo>
                  <a:lnTo>
                    <a:pt x="104" y="160"/>
                  </a:lnTo>
                  <a:lnTo>
                    <a:pt x="89" y="171"/>
                  </a:lnTo>
                  <a:lnTo>
                    <a:pt x="74" y="182"/>
                  </a:lnTo>
                  <a:lnTo>
                    <a:pt x="56" y="198"/>
                  </a:lnTo>
                  <a:lnTo>
                    <a:pt x="44" y="185"/>
                  </a:lnTo>
                  <a:lnTo>
                    <a:pt x="34" y="173"/>
                  </a:lnTo>
                  <a:lnTo>
                    <a:pt x="25" y="158"/>
                  </a:lnTo>
                  <a:lnTo>
                    <a:pt x="20" y="144"/>
                  </a:lnTo>
                  <a:lnTo>
                    <a:pt x="13" y="127"/>
                  </a:lnTo>
                  <a:lnTo>
                    <a:pt x="7" y="111"/>
                  </a:lnTo>
                  <a:lnTo>
                    <a:pt x="4" y="94"/>
                  </a:lnTo>
                  <a:lnTo>
                    <a:pt x="0" y="78"/>
                  </a:lnTo>
                  <a:lnTo>
                    <a:pt x="0" y="65"/>
                  </a:lnTo>
                  <a:lnTo>
                    <a:pt x="11" y="64"/>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8" name="Google Shape;2898;p170"/>
            <p:cNvSpPr/>
            <p:nvPr/>
          </p:nvSpPr>
          <p:spPr>
            <a:xfrm>
              <a:off x="4761" y="2891"/>
              <a:ext cx="59" cy="74"/>
            </a:xfrm>
            <a:custGeom>
              <a:rect b="b" l="l" r="r" t="t"/>
              <a:pathLst>
                <a:path extrusionOk="0" h="148" w="118">
                  <a:moveTo>
                    <a:pt x="7" y="37"/>
                  </a:moveTo>
                  <a:lnTo>
                    <a:pt x="11" y="26"/>
                  </a:lnTo>
                  <a:lnTo>
                    <a:pt x="15" y="17"/>
                  </a:lnTo>
                  <a:lnTo>
                    <a:pt x="20" y="8"/>
                  </a:lnTo>
                  <a:lnTo>
                    <a:pt x="29" y="0"/>
                  </a:lnTo>
                  <a:lnTo>
                    <a:pt x="40" y="11"/>
                  </a:lnTo>
                  <a:lnTo>
                    <a:pt x="51" y="22"/>
                  </a:lnTo>
                  <a:lnTo>
                    <a:pt x="62" y="35"/>
                  </a:lnTo>
                  <a:lnTo>
                    <a:pt x="73" y="48"/>
                  </a:lnTo>
                  <a:lnTo>
                    <a:pt x="82" y="60"/>
                  </a:lnTo>
                  <a:lnTo>
                    <a:pt x="93" y="73"/>
                  </a:lnTo>
                  <a:lnTo>
                    <a:pt x="104" y="84"/>
                  </a:lnTo>
                  <a:lnTo>
                    <a:pt x="118" y="95"/>
                  </a:lnTo>
                  <a:lnTo>
                    <a:pt x="117" y="95"/>
                  </a:lnTo>
                  <a:lnTo>
                    <a:pt x="115" y="97"/>
                  </a:lnTo>
                  <a:lnTo>
                    <a:pt x="115" y="99"/>
                  </a:lnTo>
                  <a:lnTo>
                    <a:pt x="118" y="100"/>
                  </a:lnTo>
                  <a:lnTo>
                    <a:pt x="109" y="104"/>
                  </a:lnTo>
                  <a:lnTo>
                    <a:pt x="98" y="111"/>
                  </a:lnTo>
                  <a:lnTo>
                    <a:pt x="86" y="119"/>
                  </a:lnTo>
                  <a:lnTo>
                    <a:pt x="75" y="124"/>
                  </a:lnTo>
                  <a:lnTo>
                    <a:pt x="17" y="148"/>
                  </a:lnTo>
                  <a:lnTo>
                    <a:pt x="7" y="131"/>
                  </a:lnTo>
                  <a:lnTo>
                    <a:pt x="4" y="117"/>
                  </a:lnTo>
                  <a:lnTo>
                    <a:pt x="2" y="100"/>
                  </a:lnTo>
                  <a:lnTo>
                    <a:pt x="0" y="86"/>
                  </a:lnTo>
                  <a:lnTo>
                    <a:pt x="0" y="71"/>
                  </a:lnTo>
                  <a:lnTo>
                    <a:pt x="2" y="59"/>
                  </a:lnTo>
                  <a:lnTo>
                    <a:pt x="2" y="46"/>
                  </a:lnTo>
                  <a:lnTo>
                    <a:pt x="7" y="3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9" name="Google Shape;2899;p170"/>
            <p:cNvSpPr/>
            <p:nvPr/>
          </p:nvSpPr>
          <p:spPr>
            <a:xfrm>
              <a:off x="4761" y="2798"/>
              <a:ext cx="82" cy="130"/>
            </a:xfrm>
            <a:custGeom>
              <a:rect b="b" l="l" r="r" t="t"/>
              <a:pathLst>
                <a:path extrusionOk="0" h="260" w="164">
                  <a:moveTo>
                    <a:pt x="78" y="0"/>
                  </a:moveTo>
                  <a:lnTo>
                    <a:pt x="85" y="0"/>
                  </a:lnTo>
                  <a:lnTo>
                    <a:pt x="87" y="7"/>
                  </a:lnTo>
                  <a:lnTo>
                    <a:pt x="84" y="13"/>
                  </a:lnTo>
                  <a:lnTo>
                    <a:pt x="91" y="22"/>
                  </a:lnTo>
                  <a:lnTo>
                    <a:pt x="98" y="36"/>
                  </a:lnTo>
                  <a:lnTo>
                    <a:pt x="104" y="51"/>
                  </a:lnTo>
                  <a:lnTo>
                    <a:pt x="113" y="66"/>
                  </a:lnTo>
                  <a:lnTo>
                    <a:pt x="118" y="78"/>
                  </a:lnTo>
                  <a:lnTo>
                    <a:pt x="125" y="95"/>
                  </a:lnTo>
                  <a:lnTo>
                    <a:pt x="129" y="111"/>
                  </a:lnTo>
                  <a:lnTo>
                    <a:pt x="135" y="129"/>
                  </a:lnTo>
                  <a:lnTo>
                    <a:pt x="138" y="144"/>
                  </a:lnTo>
                  <a:lnTo>
                    <a:pt x="144" y="160"/>
                  </a:lnTo>
                  <a:lnTo>
                    <a:pt x="151" y="175"/>
                  </a:lnTo>
                  <a:lnTo>
                    <a:pt x="164" y="189"/>
                  </a:lnTo>
                  <a:lnTo>
                    <a:pt x="164" y="200"/>
                  </a:lnTo>
                  <a:lnTo>
                    <a:pt x="158" y="207"/>
                  </a:lnTo>
                  <a:lnTo>
                    <a:pt x="147" y="213"/>
                  </a:lnTo>
                  <a:lnTo>
                    <a:pt x="140" y="222"/>
                  </a:lnTo>
                  <a:lnTo>
                    <a:pt x="131" y="229"/>
                  </a:lnTo>
                  <a:lnTo>
                    <a:pt x="127" y="240"/>
                  </a:lnTo>
                  <a:lnTo>
                    <a:pt x="124" y="249"/>
                  </a:lnTo>
                  <a:lnTo>
                    <a:pt x="116" y="260"/>
                  </a:lnTo>
                  <a:lnTo>
                    <a:pt x="104" y="249"/>
                  </a:lnTo>
                  <a:lnTo>
                    <a:pt x="93" y="238"/>
                  </a:lnTo>
                  <a:lnTo>
                    <a:pt x="84" y="227"/>
                  </a:lnTo>
                  <a:lnTo>
                    <a:pt x="75" y="216"/>
                  </a:lnTo>
                  <a:lnTo>
                    <a:pt x="64" y="204"/>
                  </a:lnTo>
                  <a:lnTo>
                    <a:pt x="56" y="193"/>
                  </a:lnTo>
                  <a:lnTo>
                    <a:pt x="47" y="180"/>
                  </a:lnTo>
                  <a:lnTo>
                    <a:pt x="42" y="169"/>
                  </a:lnTo>
                  <a:lnTo>
                    <a:pt x="42" y="160"/>
                  </a:lnTo>
                  <a:lnTo>
                    <a:pt x="36" y="155"/>
                  </a:lnTo>
                  <a:lnTo>
                    <a:pt x="29" y="151"/>
                  </a:lnTo>
                  <a:lnTo>
                    <a:pt x="25" y="147"/>
                  </a:lnTo>
                  <a:lnTo>
                    <a:pt x="11" y="144"/>
                  </a:lnTo>
                  <a:lnTo>
                    <a:pt x="0" y="142"/>
                  </a:lnTo>
                  <a:lnTo>
                    <a:pt x="5" y="122"/>
                  </a:lnTo>
                  <a:lnTo>
                    <a:pt x="15" y="104"/>
                  </a:lnTo>
                  <a:lnTo>
                    <a:pt x="22" y="84"/>
                  </a:lnTo>
                  <a:lnTo>
                    <a:pt x="33" y="67"/>
                  </a:lnTo>
                  <a:lnTo>
                    <a:pt x="42" y="47"/>
                  </a:lnTo>
                  <a:lnTo>
                    <a:pt x="53" y="31"/>
                  </a:lnTo>
                  <a:lnTo>
                    <a:pt x="65" y="13"/>
                  </a:lnTo>
                  <a:lnTo>
                    <a:pt x="78"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0" name="Google Shape;2900;p170"/>
            <p:cNvSpPr/>
            <p:nvPr/>
          </p:nvSpPr>
          <p:spPr>
            <a:xfrm>
              <a:off x="4780" y="2266"/>
              <a:ext cx="51" cy="42"/>
            </a:xfrm>
            <a:custGeom>
              <a:rect b="b" l="l" r="r" t="t"/>
              <a:pathLst>
                <a:path extrusionOk="0" h="84" w="102">
                  <a:moveTo>
                    <a:pt x="4" y="45"/>
                  </a:moveTo>
                  <a:lnTo>
                    <a:pt x="13" y="36"/>
                  </a:lnTo>
                  <a:lnTo>
                    <a:pt x="24" y="27"/>
                  </a:lnTo>
                  <a:lnTo>
                    <a:pt x="35" y="16"/>
                  </a:lnTo>
                  <a:lnTo>
                    <a:pt x="46" y="11"/>
                  </a:lnTo>
                  <a:lnTo>
                    <a:pt x="57" y="4"/>
                  </a:lnTo>
                  <a:lnTo>
                    <a:pt x="71" y="0"/>
                  </a:lnTo>
                  <a:lnTo>
                    <a:pt x="84" y="0"/>
                  </a:lnTo>
                  <a:lnTo>
                    <a:pt x="100" y="5"/>
                  </a:lnTo>
                  <a:lnTo>
                    <a:pt x="102" y="22"/>
                  </a:lnTo>
                  <a:lnTo>
                    <a:pt x="100" y="40"/>
                  </a:lnTo>
                  <a:lnTo>
                    <a:pt x="93" y="56"/>
                  </a:lnTo>
                  <a:lnTo>
                    <a:pt x="86" y="73"/>
                  </a:lnTo>
                  <a:lnTo>
                    <a:pt x="75" y="80"/>
                  </a:lnTo>
                  <a:lnTo>
                    <a:pt x="68" y="84"/>
                  </a:lnTo>
                  <a:lnTo>
                    <a:pt x="59" y="82"/>
                  </a:lnTo>
                  <a:lnTo>
                    <a:pt x="51" y="80"/>
                  </a:lnTo>
                  <a:lnTo>
                    <a:pt x="33" y="69"/>
                  </a:lnTo>
                  <a:lnTo>
                    <a:pt x="17" y="64"/>
                  </a:lnTo>
                  <a:lnTo>
                    <a:pt x="9" y="60"/>
                  </a:lnTo>
                  <a:lnTo>
                    <a:pt x="4" y="56"/>
                  </a:lnTo>
                  <a:lnTo>
                    <a:pt x="0" y="51"/>
                  </a:lnTo>
                  <a:lnTo>
                    <a:pt x="4" y="4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1" name="Google Shape;2901;p170"/>
            <p:cNvSpPr/>
            <p:nvPr/>
          </p:nvSpPr>
          <p:spPr>
            <a:xfrm>
              <a:off x="4783" y="3064"/>
              <a:ext cx="80" cy="50"/>
            </a:xfrm>
            <a:custGeom>
              <a:rect b="b" l="l" r="r" t="t"/>
              <a:pathLst>
                <a:path extrusionOk="0" h="100" w="160">
                  <a:moveTo>
                    <a:pt x="34" y="22"/>
                  </a:moveTo>
                  <a:lnTo>
                    <a:pt x="43" y="33"/>
                  </a:lnTo>
                  <a:lnTo>
                    <a:pt x="54" y="45"/>
                  </a:lnTo>
                  <a:lnTo>
                    <a:pt x="69" y="56"/>
                  </a:lnTo>
                  <a:lnTo>
                    <a:pt x="85" y="67"/>
                  </a:lnTo>
                  <a:lnTo>
                    <a:pt x="101" y="73"/>
                  </a:lnTo>
                  <a:lnTo>
                    <a:pt x="121" y="80"/>
                  </a:lnTo>
                  <a:lnTo>
                    <a:pt x="140" y="84"/>
                  </a:lnTo>
                  <a:lnTo>
                    <a:pt x="160" y="85"/>
                  </a:lnTo>
                  <a:lnTo>
                    <a:pt x="154" y="94"/>
                  </a:lnTo>
                  <a:lnTo>
                    <a:pt x="145" y="100"/>
                  </a:lnTo>
                  <a:lnTo>
                    <a:pt x="132" y="94"/>
                  </a:lnTo>
                  <a:lnTo>
                    <a:pt x="121" y="89"/>
                  </a:lnTo>
                  <a:lnTo>
                    <a:pt x="111" y="84"/>
                  </a:lnTo>
                  <a:lnTo>
                    <a:pt x="100" y="78"/>
                  </a:lnTo>
                  <a:lnTo>
                    <a:pt x="87" y="73"/>
                  </a:lnTo>
                  <a:lnTo>
                    <a:pt x="76" y="67"/>
                  </a:lnTo>
                  <a:lnTo>
                    <a:pt x="65" y="62"/>
                  </a:lnTo>
                  <a:lnTo>
                    <a:pt x="54" y="60"/>
                  </a:lnTo>
                  <a:lnTo>
                    <a:pt x="38" y="47"/>
                  </a:lnTo>
                  <a:lnTo>
                    <a:pt x="25" y="36"/>
                  </a:lnTo>
                  <a:lnTo>
                    <a:pt x="12" y="24"/>
                  </a:lnTo>
                  <a:lnTo>
                    <a:pt x="0" y="11"/>
                  </a:lnTo>
                  <a:lnTo>
                    <a:pt x="7" y="0"/>
                  </a:lnTo>
                  <a:lnTo>
                    <a:pt x="18" y="5"/>
                  </a:lnTo>
                  <a:lnTo>
                    <a:pt x="25" y="13"/>
                  </a:lnTo>
                  <a:lnTo>
                    <a:pt x="34" y="22"/>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2" name="Google Shape;2902;p170"/>
            <p:cNvSpPr/>
            <p:nvPr/>
          </p:nvSpPr>
          <p:spPr>
            <a:xfrm>
              <a:off x="4793" y="2278"/>
              <a:ext cx="32" cy="22"/>
            </a:xfrm>
            <a:custGeom>
              <a:rect b="b" l="l" r="r" t="t"/>
              <a:pathLst>
                <a:path extrusionOk="0" h="43" w="63">
                  <a:moveTo>
                    <a:pt x="21" y="5"/>
                  </a:moveTo>
                  <a:lnTo>
                    <a:pt x="31" y="0"/>
                  </a:lnTo>
                  <a:lnTo>
                    <a:pt x="41" y="0"/>
                  </a:lnTo>
                  <a:lnTo>
                    <a:pt x="52" y="0"/>
                  </a:lnTo>
                  <a:lnTo>
                    <a:pt x="63" y="5"/>
                  </a:lnTo>
                  <a:lnTo>
                    <a:pt x="60" y="14"/>
                  </a:lnTo>
                  <a:lnTo>
                    <a:pt x="56" y="25"/>
                  </a:lnTo>
                  <a:lnTo>
                    <a:pt x="49" y="34"/>
                  </a:lnTo>
                  <a:lnTo>
                    <a:pt x="43" y="43"/>
                  </a:lnTo>
                  <a:lnTo>
                    <a:pt x="29" y="40"/>
                  </a:lnTo>
                  <a:lnTo>
                    <a:pt x="18" y="36"/>
                  </a:lnTo>
                  <a:lnTo>
                    <a:pt x="9" y="32"/>
                  </a:lnTo>
                  <a:lnTo>
                    <a:pt x="0" y="29"/>
                  </a:lnTo>
                  <a:lnTo>
                    <a:pt x="7" y="16"/>
                  </a:lnTo>
                  <a:lnTo>
                    <a:pt x="21" y="5"/>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3" name="Google Shape;2903;p170"/>
            <p:cNvSpPr/>
            <p:nvPr/>
          </p:nvSpPr>
          <p:spPr>
            <a:xfrm>
              <a:off x="4796" y="2181"/>
              <a:ext cx="41" cy="35"/>
            </a:xfrm>
            <a:custGeom>
              <a:rect b="b" l="l" r="r" t="t"/>
              <a:pathLst>
                <a:path extrusionOk="0" h="71" w="82">
                  <a:moveTo>
                    <a:pt x="29" y="0"/>
                  </a:moveTo>
                  <a:lnTo>
                    <a:pt x="38" y="9"/>
                  </a:lnTo>
                  <a:lnTo>
                    <a:pt x="18" y="26"/>
                  </a:lnTo>
                  <a:lnTo>
                    <a:pt x="24" y="33"/>
                  </a:lnTo>
                  <a:lnTo>
                    <a:pt x="35" y="22"/>
                  </a:lnTo>
                  <a:lnTo>
                    <a:pt x="51" y="24"/>
                  </a:lnTo>
                  <a:lnTo>
                    <a:pt x="47" y="31"/>
                  </a:lnTo>
                  <a:lnTo>
                    <a:pt x="38" y="40"/>
                  </a:lnTo>
                  <a:lnTo>
                    <a:pt x="33" y="47"/>
                  </a:lnTo>
                  <a:lnTo>
                    <a:pt x="44" y="58"/>
                  </a:lnTo>
                  <a:lnTo>
                    <a:pt x="49" y="49"/>
                  </a:lnTo>
                  <a:lnTo>
                    <a:pt x="56" y="40"/>
                  </a:lnTo>
                  <a:lnTo>
                    <a:pt x="64" y="29"/>
                  </a:lnTo>
                  <a:lnTo>
                    <a:pt x="75" y="26"/>
                  </a:lnTo>
                  <a:lnTo>
                    <a:pt x="82" y="33"/>
                  </a:lnTo>
                  <a:lnTo>
                    <a:pt x="69" y="44"/>
                  </a:lnTo>
                  <a:lnTo>
                    <a:pt x="60" y="62"/>
                  </a:lnTo>
                  <a:lnTo>
                    <a:pt x="49" y="71"/>
                  </a:lnTo>
                  <a:lnTo>
                    <a:pt x="35" y="71"/>
                  </a:lnTo>
                  <a:lnTo>
                    <a:pt x="26" y="58"/>
                  </a:lnTo>
                  <a:lnTo>
                    <a:pt x="18" y="49"/>
                  </a:lnTo>
                  <a:lnTo>
                    <a:pt x="9" y="40"/>
                  </a:lnTo>
                  <a:lnTo>
                    <a:pt x="0" y="36"/>
                  </a:lnTo>
                  <a:lnTo>
                    <a:pt x="2" y="26"/>
                  </a:lnTo>
                  <a:lnTo>
                    <a:pt x="11" y="15"/>
                  </a:lnTo>
                  <a:lnTo>
                    <a:pt x="20" y="5"/>
                  </a:lnTo>
                  <a:lnTo>
                    <a:pt x="2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4" name="Google Shape;2904;p170"/>
            <p:cNvSpPr/>
            <p:nvPr/>
          </p:nvSpPr>
          <p:spPr>
            <a:xfrm>
              <a:off x="4806" y="2748"/>
              <a:ext cx="86" cy="42"/>
            </a:xfrm>
            <a:custGeom>
              <a:rect b="b" l="l" r="r" t="t"/>
              <a:pathLst>
                <a:path extrusionOk="0" h="84" w="173">
                  <a:moveTo>
                    <a:pt x="111" y="9"/>
                  </a:moveTo>
                  <a:lnTo>
                    <a:pt x="124" y="2"/>
                  </a:lnTo>
                  <a:lnTo>
                    <a:pt x="138" y="0"/>
                  </a:lnTo>
                  <a:lnTo>
                    <a:pt x="155" y="0"/>
                  </a:lnTo>
                  <a:lnTo>
                    <a:pt x="173" y="4"/>
                  </a:lnTo>
                  <a:lnTo>
                    <a:pt x="169" y="7"/>
                  </a:lnTo>
                  <a:lnTo>
                    <a:pt x="147" y="7"/>
                  </a:lnTo>
                  <a:lnTo>
                    <a:pt x="127" y="13"/>
                  </a:lnTo>
                  <a:lnTo>
                    <a:pt x="107" y="18"/>
                  </a:lnTo>
                  <a:lnTo>
                    <a:pt x="91" y="29"/>
                  </a:lnTo>
                  <a:lnTo>
                    <a:pt x="73" y="38"/>
                  </a:lnTo>
                  <a:lnTo>
                    <a:pt x="58" y="51"/>
                  </a:lnTo>
                  <a:lnTo>
                    <a:pt x="42" y="64"/>
                  </a:lnTo>
                  <a:lnTo>
                    <a:pt x="31" y="78"/>
                  </a:lnTo>
                  <a:lnTo>
                    <a:pt x="15" y="84"/>
                  </a:lnTo>
                  <a:lnTo>
                    <a:pt x="0" y="80"/>
                  </a:lnTo>
                  <a:lnTo>
                    <a:pt x="11" y="69"/>
                  </a:lnTo>
                  <a:lnTo>
                    <a:pt x="24" y="58"/>
                  </a:lnTo>
                  <a:lnTo>
                    <a:pt x="36" y="47"/>
                  </a:lnTo>
                  <a:lnTo>
                    <a:pt x="51" y="36"/>
                  </a:lnTo>
                  <a:lnTo>
                    <a:pt x="64" y="25"/>
                  </a:lnTo>
                  <a:lnTo>
                    <a:pt x="78" y="16"/>
                  </a:lnTo>
                  <a:lnTo>
                    <a:pt x="93" y="9"/>
                  </a:lnTo>
                  <a:lnTo>
                    <a:pt x="111" y="9"/>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5" name="Google Shape;2905;p170"/>
            <p:cNvSpPr/>
            <p:nvPr/>
          </p:nvSpPr>
          <p:spPr>
            <a:xfrm>
              <a:off x="4805" y="2385"/>
              <a:ext cx="94" cy="23"/>
            </a:xfrm>
            <a:custGeom>
              <a:rect b="b" l="l" r="r" t="t"/>
              <a:pathLst>
                <a:path extrusionOk="0" h="48" w="188">
                  <a:moveTo>
                    <a:pt x="44" y="2"/>
                  </a:moveTo>
                  <a:lnTo>
                    <a:pt x="57" y="6"/>
                  </a:lnTo>
                  <a:lnTo>
                    <a:pt x="69" y="13"/>
                  </a:lnTo>
                  <a:lnTo>
                    <a:pt x="84" y="17"/>
                  </a:lnTo>
                  <a:lnTo>
                    <a:pt x="100" y="19"/>
                  </a:lnTo>
                  <a:lnTo>
                    <a:pt x="118" y="20"/>
                  </a:lnTo>
                  <a:lnTo>
                    <a:pt x="137" y="26"/>
                  </a:lnTo>
                  <a:lnTo>
                    <a:pt x="146" y="26"/>
                  </a:lnTo>
                  <a:lnTo>
                    <a:pt x="157" y="28"/>
                  </a:lnTo>
                  <a:lnTo>
                    <a:pt x="168" y="28"/>
                  </a:lnTo>
                  <a:lnTo>
                    <a:pt x="178" y="30"/>
                  </a:lnTo>
                  <a:lnTo>
                    <a:pt x="177" y="31"/>
                  </a:lnTo>
                  <a:lnTo>
                    <a:pt x="182" y="33"/>
                  </a:lnTo>
                  <a:lnTo>
                    <a:pt x="188" y="33"/>
                  </a:lnTo>
                  <a:lnTo>
                    <a:pt x="168" y="37"/>
                  </a:lnTo>
                  <a:lnTo>
                    <a:pt x="148" y="42"/>
                  </a:lnTo>
                  <a:lnTo>
                    <a:pt x="128" y="46"/>
                  </a:lnTo>
                  <a:lnTo>
                    <a:pt x="108" y="48"/>
                  </a:lnTo>
                  <a:lnTo>
                    <a:pt x="86" y="46"/>
                  </a:lnTo>
                  <a:lnTo>
                    <a:pt x="66" y="42"/>
                  </a:lnTo>
                  <a:lnTo>
                    <a:pt x="48" y="35"/>
                  </a:lnTo>
                  <a:lnTo>
                    <a:pt x="31" y="26"/>
                  </a:lnTo>
                  <a:lnTo>
                    <a:pt x="22" y="24"/>
                  </a:lnTo>
                  <a:lnTo>
                    <a:pt x="13" y="26"/>
                  </a:lnTo>
                  <a:lnTo>
                    <a:pt x="4" y="24"/>
                  </a:lnTo>
                  <a:lnTo>
                    <a:pt x="2" y="20"/>
                  </a:lnTo>
                  <a:lnTo>
                    <a:pt x="0" y="10"/>
                  </a:lnTo>
                  <a:lnTo>
                    <a:pt x="4" y="4"/>
                  </a:lnTo>
                  <a:lnTo>
                    <a:pt x="9" y="0"/>
                  </a:lnTo>
                  <a:lnTo>
                    <a:pt x="17" y="0"/>
                  </a:lnTo>
                  <a:lnTo>
                    <a:pt x="29" y="0"/>
                  </a:lnTo>
                  <a:lnTo>
                    <a:pt x="44" y="2"/>
                  </a:ln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6" name="Google Shape;2906;p170"/>
            <p:cNvSpPr/>
            <p:nvPr/>
          </p:nvSpPr>
          <p:spPr>
            <a:xfrm>
              <a:off x="4816" y="2149"/>
              <a:ext cx="59" cy="44"/>
            </a:xfrm>
            <a:custGeom>
              <a:rect b="b" l="l" r="r" t="t"/>
              <a:pathLst>
                <a:path extrusionOk="0" h="88" w="118">
                  <a:moveTo>
                    <a:pt x="60" y="4"/>
                  </a:moveTo>
                  <a:lnTo>
                    <a:pt x="67" y="9"/>
                  </a:lnTo>
                  <a:lnTo>
                    <a:pt x="67" y="19"/>
                  </a:lnTo>
                  <a:lnTo>
                    <a:pt x="66" y="26"/>
                  </a:lnTo>
                  <a:lnTo>
                    <a:pt x="71" y="35"/>
                  </a:lnTo>
                  <a:lnTo>
                    <a:pt x="84" y="31"/>
                  </a:lnTo>
                  <a:lnTo>
                    <a:pt x="98" y="26"/>
                  </a:lnTo>
                  <a:lnTo>
                    <a:pt x="104" y="20"/>
                  </a:lnTo>
                  <a:lnTo>
                    <a:pt x="109" y="22"/>
                  </a:lnTo>
                  <a:lnTo>
                    <a:pt x="113" y="28"/>
                  </a:lnTo>
                  <a:lnTo>
                    <a:pt x="115" y="39"/>
                  </a:lnTo>
                  <a:lnTo>
                    <a:pt x="118" y="48"/>
                  </a:lnTo>
                  <a:lnTo>
                    <a:pt x="111" y="48"/>
                  </a:lnTo>
                  <a:lnTo>
                    <a:pt x="109" y="44"/>
                  </a:lnTo>
                  <a:lnTo>
                    <a:pt x="106" y="42"/>
                  </a:lnTo>
                  <a:lnTo>
                    <a:pt x="93" y="42"/>
                  </a:lnTo>
                  <a:lnTo>
                    <a:pt x="80" y="46"/>
                  </a:lnTo>
                  <a:lnTo>
                    <a:pt x="67" y="46"/>
                  </a:lnTo>
                  <a:lnTo>
                    <a:pt x="56" y="46"/>
                  </a:lnTo>
                  <a:lnTo>
                    <a:pt x="53" y="51"/>
                  </a:lnTo>
                  <a:lnTo>
                    <a:pt x="49" y="59"/>
                  </a:lnTo>
                  <a:lnTo>
                    <a:pt x="56" y="62"/>
                  </a:lnTo>
                  <a:lnTo>
                    <a:pt x="66" y="68"/>
                  </a:lnTo>
                  <a:lnTo>
                    <a:pt x="73" y="73"/>
                  </a:lnTo>
                  <a:lnTo>
                    <a:pt x="80" y="80"/>
                  </a:lnTo>
                  <a:lnTo>
                    <a:pt x="67" y="88"/>
                  </a:lnTo>
                  <a:lnTo>
                    <a:pt x="55" y="82"/>
                  </a:lnTo>
                  <a:lnTo>
                    <a:pt x="42" y="71"/>
                  </a:lnTo>
                  <a:lnTo>
                    <a:pt x="29" y="68"/>
                  </a:lnTo>
                  <a:lnTo>
                    <a:pt x="15" y="53"/>
                  </a:lnTo>
                  <a:lnTo>
                    <a:pt x="0" y="44"/>
                  </a:lnTo>
                  <a:lnTo>
                    <a:pt x="11" y="28"/>
                  </a:lnTo>
                  <a:lnTo>
                    <a:pt x="24" y="13"/>
                  </a:lnTo>
                  <a:lnTo>
                    <a:pt x="29" y="6"/>
                  </a:lnTo>
                  <a:lnTo>
                    <a:pt x="38" y="2"/>
                  </a:lnTo>
                  <a:lnTo>
                    <a:pt x="47" y="0"/>
                  </a:lnTo>
                  <a:lnTo>
                    <a:pt x="6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7" name="Google Shape;2907;p170"/>
            <p:cNvSpPr/>
            <p:nvPr/>
          </p:nvSpPr>
          <p:spPr>
            <a:xfrm>
              <a:off x="4817" y="2766"/>
              <a:ext cx="66" cy="112"/>
            </a:xfrm>
            <a:custGeom>
              <a:rect b="b" l="l" r="r" t="t"/>
              <a:pathLst>
                <a:path extrusionOk="0" h="224" w="133">
                  <a:moveTo>
                    <a:pt x="22" y="60"/>
                  </a:moveTo>
                  <a:lnTo>
                    <a:pt x="33" y="44"/>
                  </a:lnTo>
                  <a:lnTo>
                    <a:pt x="47" y="35"/>
                  </a:lnTo>
                  <a:lnTo>
                    <a:pt x="62" y="24"/>
                  </a:lnTo>
                  <a:lnTo>
                    <a:pt x="76" y="15"/>
                  </a:lnTo>
                  <a:lnTo>
                    <a:pt x="87" y="8"/>
                  </a:lnTo>
                  <a:lnTo>
                    <a:pt x="102" y="4"/>
                  </a:lnTo>
                  <a:lnTo>
                    <a:pt x="116" y="2"/>
                  </a:lnTo>
                  <a:lnTo>
                    <a:pt x="133" y="0"/>
                  </a:lnTo>
                  <a:lnTo>
                    <a:pt x="127" y="11"/>
                  </a:lnTo>
                  <a:lnTo>
                    <a:pt x="124" y="24"/>
                  </a:lnTo>
                  <a:lnTo>
                    <a:pt x="118" y="37"/>
                  </a:lnTo>
                  <a:lnTo>
                    <a:pt x="114" y="50"/>
                  </a:lnTo>
                  <a:lnTo>
                    <a:pt x="109" y="60"/>
                  </a:lnTo>
                  <a:lnTo>
                    <a:pt x="105" y="73"/>
                  </a:lnTo>
                  <a:lnTo>
                    <a:pt x="102" y="86"/>
                  </a:lnTo>
                  <a:lnTo>
                    <a:pt x="102" y="100"/>
                  </a:lnTo>
                  <a:lnTo>
                    <a:pt x="96" y="111"/>
                  </a:lnTo>
                  <a:lnTo>
                    <a:pt x="91" y="122"/>
                  </a:lnTo>
                  <a:lnTo>
                    <a:pt x="87" y="133"/>
                  </a:lnTo>
                  <a:lnTo>
                    <a:pt x="85" y="144"/>
                  </a:lnTo>
                  <a:lnTo>
                    <a:pt x="82" y="155"/>
                  </a:lnTo>
                  <a:lnTo>
                    <a:pt x="78" y="166"/>
                  </a:lnTo>
                  <a:lnTo>
                    <a:pt x="74" y="177"/>
                  </a:lnTo>
                  <a:lnTo>
                    <a:pt x="73" y="188"/>
                  </a:lnTo>
                  <a:lnTo>
                    <a:pt x="74" y="191"/>
                  </a:lnTo>
                  <a:lnTo>
                    <a:pt x="73" y="195"/>
                  </a:lnTo>
                  <a:lnTo>
                    <a:pt x="69" y="199"/>
                  </a:lnTo>
                  <a:lnTo>
                    <a:pt x="69" y="204"/>
                  </a:lnTo>
                  <a:lnTo>
                    <a:pt x="64" y="215"/>
                  </a:lnTo>
                  <a:lnTo>
                    <a:pt x="54" y="224"/>
                  </a:lnTo>
                  <a:lnTo>
                    <a:pt x="47" y="206"/>
                  </a:lnTo>
                  <a:lnTo>
                    <a:pt x="40" y="190"/>
                  </a:lnTo>
                  <a:lnTo>
                    <a:pt x="34" y="171"/>
                  </a:lnTo>
                  <a:lnTo>
                    <a:pt x="29" y="155"/>
                  </a:lnTo>
                  <a:lnTo>
                    <a:pt x="22" y="139"/>
                  </a:lnTo>
                  <a:lnTo>
                    <a:pt x="14" y="122"/>
                  </a:lnTo>
                  <a:lnTo>
                    <a:pt x="7" y="106"/>
                  </a:lnTo>
                  <a:lnTo>
                    <a:pt x="2" y="91"/>
                  </a:lnTo>
                  <a:lnTo>
                    <a:pt x="0" y="80"/>
                  </a:lnTo>
                  <a:lnTo>
                    <a:pt x="7" y="73"/>
                  </a:lnTo>
                  <a:lnTo>
                    <a:pt x="14" y="66"/>
                  </a:lnTo>
                  <a:lnTo>
                    <a:pt x="22" y="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8" name="Google Shape;2908;p170"/>
            <p:cNvSpPr/>
            <p:nvPr/>
          </p:nvSpPr>
          <p:spPr>
            <a:xfrm>
              <a:off x="4825" y="2241"/>
              <a:ext cx="41" cy="30"/>
            </a:xfrm>
            <a:custGeom>
              <a:rect b="b" l="l" r="r" t="t"/>
              <a:pathLst>
                <a:path extrusionOk="0" h="60" w="82">
                  <a:moveTo>
                    <a:pt x="82" y="2"/>
                  </a:moveTo>
                  <a:lnTo>
                    <a:pt x="82" y="16"/>
                  </a:lnTo>
                  <a:lnTo>
                    <a:pt x="66" y="13"/>
                  </a:lnTo>
                  <a:lnTo>
                    <a:pt x="55" y="20"/>
                  </a:lnTo>
                  <a:lnTo>
                    <a:pt x="42" y="33"/>
                  </a:lnTo>
                  <a:lnTo>
                    <a:pt x="33" y="47"/>
                  </a:lnTo>
                  <a:lnTo>
                    <a:pt x="37" y="51"/>
                  </a:lnTo>
                  <a:lnTo>
                    <a:pt x="38" y="58"/>
                  </a:lnTo>
                  <a:lnTo>
                    <a:pt x="28" y="60"/>
                  </a:lnTo>
                  <a:lnTo>
                    <a:pt x="20" y="56"/>
                  </a:lnTo>
                  <a:lnTo>
                    <a:pt x="15" y="40"/>
                  </a:lnTo>
                  <a:lnTo>
                    <a:pt x="6" y="27"/>
                  </a:lnTo>
                  <a:lnTo>
                    <a:pt x="0" y="20"/>
                  </a:lnTo>
                  <a:lnTo>
                    <a:pt x="2" y="13"/>
                  </a:lnTo>
                  <a:lnTo>
                    <a:pt x="4" y="6"/>
                  </a:lnTo>
                  <a:lnTo>
                    <a:pt x="15" y="0"/>
                  </a:lnTo>
                  <a:lnTo>
                    <a:pt x="82"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9" name="Google Shape;2909;p170"/>
            <p:cNvSpPr/>
            <p:nvPr/>
          </p:nvSpPr>
          <p:spPr>
            <a:xfrm>
              <a:off x="4829" y="2158"/>
              <a:ext cx="12" cy="14"/>
            </a:xfrm>
            <a:custGeom>
              <a:rect b="b" l="l" r="r" t="t"/>
              <a:pathLst>
                <a:path extrusionOk="0" h="27" w="25">
                  <a:moveTo>
                    <a:pt x="20" y="0"/>
                  </a:moveTo>
                  <a:lnTo>
                    <a:pt x="25" y="1"/>
                  </a:lnTo>
                  <a:lnTo>
                    <a:pt x="20" y="16"/>
                  </a:lnTo>
                  <a:lnTo>
                    <a:pt x="9" y="27"/>
                  </a:lnTo>
                  <a:lnTo>
                    <a:pt x="0" y="23"/>
                  </a:lnTo>
                  <a:lnTo>
                    <a:pt x="1" y="14"/>
                  </a:lnTo>
                  <a:lnTo>
                    <a:pt x="5" y="7"/>
                  </a:lnTo>
                  <a:lnTo>
                    <a:pt x="10" y="1"/>
                  </a:lnTo>
                  <a:lnTo>
                    <a:pt x="20"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0" name="Google Shape;2910;p170"/>
            <p:cNvSpPr/>
            <p:nvPr/>
          </p:nvSpPr>
          <p:spPr>
            <a:xfrm>
              <a:off x="4832" y="2127"/>
              <a:ext cx="13" cy="11"/>
            </a:xfrm>
            <a:custGeom>
              <a:rect b="b" l="l" r="r" t="t"/>
              <a:pathLst>
                <a:path extrusionOk="0" h="22" w="25">
                  <a:moveTo>
                    <a:pt x="5" y="0"/>
                  </a:moveTo>
                  <a:lnTo>
                    <a:pt x="16" y="3"/>
                  </a:lnTo>
                  <a:lnTo>
                    <a:pt x="25" y="14"/>
                  </a:lnTo>
                  <a:lnTo>
                    <a:pt x="23" y="18"/>
                  </a:lnTo>
                  <a:lnTo>
                    <a:pt x="22" y="22"/>
                  </a:lnTo>
                  <a:lnTo>
                    <a:pt x="7" y="18"/>
                  </a:lnTo>
                  <a:lnTo>
                    <a:pt x="0" y="12"/>
                  </a:lnTo>
                  <a:lnTo>
                    <a:pt x="0" y="5"/>
                  </a:lnTo>
                  <a:lnTo>
                    <a:pt x="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1" name="Google Shape;2911;p170"/>
            <p:cNvSpPr/>
            <p:nvPr/>
          </p:nvSpPr>
          <p:spPr>
            <a:xfrm>
              <a:off x="4834" y="2904"/>
              <a:ext cx="55" cy="91"/>
            </a:xfrm>
            <a:custGeom>
              <a:rect b="b" l="l" r="r" t="t"/>
              <a:pathLst>
                <a:path extrusionOk="0" h="182" w="110">
                  <a:moveTo>
                    <a:pt x="6" y="73"/>
                  </a:moveTo>
                  <a:lnTo>
                    <a:pt x="2" y="62"/>
                  </a:lnTo>
                  <a:lnTo>
                    <a:pt x="4" y="51"/>
                  </a:lnTo>
                  <a:lnTo>
                    <a:pt x="8" y="40"/>
                  </a:lnTo>
                  <a:lnTo>
                    <a:pt x="11" y="29"/>
                  </a:lnTo>
                  <a:lnTo>
                    <a:pt x="15" y="18"/>
                  </a:lnTo>
                  <a:lnTo>
                    <a:pt x="24" y="13"/>
                  </a:lnTo>
                  <a:lnTo>
                    <a:pt x="33" y="7"/>
                  </a:lnTo>
                  <a:lnTo>
                    <a:pt x="42" y="3"/>
                  </a:lnTo>
                  <a:lnTo>
                    <a:pt x="51" y="0"/>
                  </a:lnTo>
                  <a:lnTo>
                    <a:pt x="60" y="2"/>
                  </a:lnTo>
                  <a:lnTo>
                    <a:pt x="70" y="3"/>
                  </a:lnTo>
                  <a:lnTo>
                    <a:pt x="80" y="11"/>
                  </a:lnTo>
                  <a:lnTo>
                    <a:pt x="80" y="18"/>
                  </a:lnTo>
                  <a:lnTo>
                    <a:pt x="86" y="22"/>
                  </a:lnTo>
                  <a:lnTo>
                    <a:pt x="91" y="25"/>
                  </a:lnTo>
                  <a:lnTo>
                    <a:pt x="99" y="33"/>
                  </a:lnTo>
                  <a:lnTo>
                    <a:pt x="102" y="43"/>
                  </a:lnTo>
                  <a:lnTo>
                    <a:pt x="106" y="58"/>
                  </a:lnTo>
                  <a:lnTo>
                    <a:pt x="108" y="73"/>
                  </a:lnTo>
                  <a:lnTo>
                    <a:pt x="110" y="89"/>
                  </a:lnTo>
                  <a:lnTo>
                    <a:pt x="108" y="104"/>
                  </a:lnTo>
                  <a:lnTo>
                    <a:pt x="106" y="120"/>
                  </a:lnTo>
                  <a:lnTo>
                    <a:pt x="100" y="134"/>
                  </a:lnTo>
                  <a:lnTo>
                    <a:pt x="97" y="151"/>
                  </a:lnTo>
                  <a:lnTo>
                    <a:pt x="86" y="160"/>
                  </a:lnTo>
                  <a:lnTo>
                    <a:pt x="77" y="171"/>
                  </a:lnTo>
                  <a:lnTo>
                    <a:pt x="64" y="178"/>
                  </a:lnTo>
                  <a:lnTo>
                    <a:pt x="53" y="182"/>
                  </a:lnTo>
                  <a:lnTo>
                    <a:pt x="37" y="182"/>
                  </a:lnTo>
                  <a:lnTo>
                    <a:pt x="31" y="171"/>
                  </a:lnTo>
                  <a:lnTo>
                    <a:pt x="24" y="164"/>
                  </a:lnTo>
                  <a:lnTo>
                    <a:pt x="17" y="158"/>
                  </a:lnTo>
                  <a:lnTo>
                    <a:pt x="11" y="153"/>
                  </a:lnTo>
                  <a:lnTo>
                    <a:pt x="8" y="145"/>
                  </a:lnTo>
                  <a:lnTo>
                    <a:pt x="6" y="140"/>
                  </a:lnTo>
                  <a:lnTo>
                    <a:pt x="4" y="122"/>
                  </a:lnTo>
                  <a:lnTo>
                    <a:pt x="2" y="105"/>
                  </a:lnTo>
                  <a:lnTo>
                    <a:pt x="0" y="87"/>
                  </a:lnTo>
                  <a:lnTo>
                    <a:pt x="6" y="73"/>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2" name="Google Shape;2912;p170"/>
            <p:cNvSpPr/>
            <p:nvPr/>
          </p:nvSpPr>
          <p:spPr>
            <a:xfrm>
              <a:off x="4835" y="2251"/>
              <a:ext cx="7" cy="5"/>
            </a:xfrm>
            <a:custGeom>
              <a:rect b="b" l="l" r="r" t="t"/>
              <a:pathLst>
                <a:path extrusionOk="0" h="9" w="15">
                  <a:moveTo>
                    <a:pt x="15" y="0"/>
                  </a:moveTo>
                  <a:lnTo>
                    <a:pt x="13" y="4"/>
                  </a:lnTo>
                  <a:lnTo>
                    <a:pt x="8" y="9"/>
                  </a:lnTo>
                  <a:lnTo>
                    <a:pt x="2" y="7"/>
                  </a:lnTo>
                  <a:lnTo>
                    <a:pt x="0" y="4"/>
                  </a:lnTo>
                  <a:lnTo>
                    <a:pt x="0" y="0"/>
                  </a:lnTo>
                  <a:lnTo>
                    <a:pt x="15" y="0"/>
                  </a:lnTo>
                  <a:close/>
                </a:path>
              </a:pathLst>
            </a:custGeom>
            <a:solidFill>
              <a:srgbClr val="BF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3" name="Google Shape;2913;p170"/>
            <p:cNvSpPr/>
            <p:nvPr/>
          </p:nvSpPr>
          <p:spPr>
            <a:xfrm>
              <a:off x="4843" y="2200"/>
              <a:ext cx="51" cy="39"/>
            </a:xfrm>
            <a:custGeom>
              <a:rect b="b" l="l" r="r" t="t"/>
              <a:pathLst>
                <a:path extrusionOk="0" h="78" w="101">
                  <a:moveTo>
                    <a:pt x="21" y="49"/>
                  </a:moveTo>
                  <a:lnTo>
                    <a:pt x="32" y="48"/>
                  </a:lnTo>
                  <a:lnTo>
                    <a:pt x="45" y="48"/>
                  </a:lnTo>
                  <a:lnTo>
                    <a:pt x="54" y="42"/>
                  </a:lnTo>
                  <a:lnTo>
                    <a:pt x="60" y="33"/>
                  </a:lnTo>
                  <a:lnTo>
                    <a:pt x="58" y="22"/>
                  </a:lnTo>
                  <a:lnTo>
                    <a:pt x="58" y="13"/>
                  </a:lnTo>
                  <a:lnTo>
                    <a:pt x="60" y="4"/>
                  </a:lnTo>
                  <a:lnTo>
                    <a:pt x="67" y="0"/>
                  </a:lnTo>
                  <a:lnTo>
                    <a:pt x="74" y="2"/>
                  </a:lnTo>
                  <a:lnTo>
                    <a:pt x="80" y="9"/>
                  </a:lnTo>
                  <a:lnTo>
                    <a:pt x="74" y="17"/>
                  </a:lnTo>
                  <a:lnTo>
                    <a:pt x="72" y="26"/>
                  </a:lnTo>
                  <a:lnTo>
                    <a:pt x="71" y="35"/>
                  </a:lnTo>
                  <a:lnTo>
                    <a:pt x="72" y="44"/>
                  </a:lnTo>
                  <a:lnTo>
                    <a:pt x="81" y="53"/>
                  </a:lnTo>
                  <a:lnTo>
                    <a:pt x="94" y="58"/>
                  </a:lnTo>
                  <a:lnTo>
                    <a:pt x="101" y="66"/>
                  </a:lnTo>
                  <a:lnTo>
                    <a:pt x="98" y="78"/>
                  </a:lnTo>
                  <a:lnTo>
                    <a:pt x="91" y="75"/>
                  </a:lnTo>
                  <a:lnTo>
                    <a:pt x="87" y="71"/>
                  </a:lnTo>
                  <a:lnTo>
                    <a:pt x="81" y="68"/>
                  </a:lnTo>
                  <a:lnTo>
                    <a:pt x="78" y="66"/>
                  </a:lnTo>
                  <a:lnTo>
                    <a:pt x="67" y="60"/>
                  </a:lnTo>
                  <a:lnTo>
                    <a:pt x="58" y="58"/>
                  </a:lnTo>
                  <a:lnTo>
                    <a:pt x="47" y="58"/>
                  </a:lnTo>
                  <a:lnTo>
                    <a:pt x="38" y="60"/>
                  </a:lnTo>
                  <a:lnTo>
                    <a:pt x="27" y="62"/>
                  </a:lnTo>
                  <a:lnTo>
                    <a:pt x="18" y="64"/>
                  </a:lnTo>
                  <a:lnTo>
                    <a:pt x="7" y="62"/>
                  </a:lnTo>
                  <a:lnTo>
                    <a:pt x="0" y="62"/>
                  </a:lnTo>
                  <a:lnTo>
                    <a:pt x="0" y="53"/>
                  </a:lnTo>
                  <a:lnTo>
                    <a:pt x="7" y="51"/>
                  </a:lnTo>
                  <a:lnTo>
                    <a:pt x="14" y="49"/>
                  </a:lnTo>
                  <a:lnTo>
                    <a:pt x="21" y="4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4" name="Google Shape;2914;p170"/>
            <p:cNvSpPr/>
            <p:nvPr/>
          </p:nvSpPr>
          <p:spPr>
            <a:xfrm>
              <a:off x="4853" y="2751"/>
              <a:ext cx="95" cy="159"/>
            </a:xfrm>
            <a:custGeom>
              <a:rect b="b" l="l" r="r" t="t"/>
              <a:pathLst>
                <a:path extrusionOk="0" h="319" w="189">
                  <a:moveTo>
                    <a:pt x="94" y="0"/>
                  </a:moveTo>
                  <a:lnTo>
                    <a:pt x="103" y="4"/>
                  </a:lnTo>
                  <a:lnTo>
                    <a:pt x="114" y="9"/>
                  </a:lnTo>
                  <a:lnTo>
                    <a:pt x="123" y="17"/>
                  </a:lnTo>
                  <a:lnTo>
                    <a:pt x="132" y="26"/>
                  </a:lnTo>
                  <a:lnTo>
                    <a:pt x="149" y="44"/>
                  </a:lnTo>
                  <a:lnTo>
                    <a:pt x="165" y="62"/>
                  </a:lnTo>
                  <a:lnTo>
                    <a:pt x="172" y="79"/>
                  </a:lnTo>
                  <a:lnTo>
                    <a:pt x="183" y="95"/>
                  </a:lnTo>
                  <a:lnTo>
                    <a:pt x="187" y="102"/>
                  </a:lnTo>
                  <a:lnTo>
                    <a:pt x="189" y="111"/>
                  </a:lnTo>
                  <a:lnTo>
                    <a:pt x="187" y="120"/>
                  </a:lnTo>
                  <a:lnTo>
                    <a:pt x="180" y="129"/>
                  </a:lnTo>
                  <a:lnTo>
                    <a:pt x="176" y="137"/>
                  </a:lnTo>
                  <a:lnTo>
                    <a:pt x="172" y="148"/>
                  </a:lnTo>
                  <a:lnTo>
                    <a:pt x="167" y="159"/>
                  </a:lnTo>
                  <a:lnTo>
                    <a:pt x="165" y="169"/>
                  </a:lnTo>
                  <a:lnTo>
                    <a:pt x="151" y="186"/>
                  </a:lnTo>
                  <a:lnTo>
                    <a:pt x="140" y="204"/>
                  </a:lnTo>
                  <a:lnTo>
                    <a:pt x="127" y="224"/>
                  </a:lnTo>
                  <a:lnTo>
                    <a:pt x="116" y="244"/>
                  </a:lnTo>
                  <a:lnTo>
                    <a:pt x="103" y="262"/>
                  </a:lnTo>
                  <a:lnTo>
                    <a:pt x="92" y="282"/>
                  </a:lnTo>
                  <a:lnTo>
                    <a:pt x="80" y="300"/>
                  </a:lnTo>
                  <a:lnTo>
                    <a:pt x="67" y="319"/>
                  </a:lnTo>
                  <a:lnTo>
                    <a:pt x="60" y="308"/>
                  </a:lnTo>
                  <a:lnTo>
                    <a:pt x="51" y="299"/>
                  </a:lnTo>
                  <a:lnTo>
                    <a:pt x="40" y="291"/>
                  </a:lnTo>
                  <a:lnTo>
                    <a:pt x="31" y="288"/>
                  </a:lnTo>
                  <a:lnTo>
                    <a:pt x="0" y="288"/>
                  </a:lnTo>
                  <a:lnTo>
                    <a:pt x="11" y="251"/>
                  </a:lnTo>
                  <a:lnTo>
                    <a:pt x="21" y="217"/>
                  </a:lnTo>
                  <a:lnTo>
                    <a:pt x="34" y="180"/>
                  </a:lnTo>
                  <a:lnTo>
                    <a:pt x="47" y="146"/>
                  </a:lnTo>
                  <a:lnTo>
                    <a:pt x="58" y="108"/>
                  </a:lnTo>
                  <a:lnTo>
                    <a:pt x="71" y="73"/>
                  </a:lnTo>
                  <a:lnTo>
                    <a:pt x="81" y="35"/>
                  </a:lnTo>
                  <a:lnTo>
                    <a:pt x="94"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5" name="Google Shape;2915;p170"/>
            <p:cNvSpPr/>
            <p:nvPr/>
          </p:nvSpPr>
          <p:spPr>
            <a:xfrm>
              <a:off x="4852" y="2116"/>
              <a:ext cx="45" cy="35"/>
            </a:xfrm>
            <a:custGeom>
              <a:rect b="b" l="l" r="r" t="t"/>
              <a:pathLst>
                <a:path extrusionOk="0" h="71" w="89">
                  <a:moveTo>
                    <a:pt x="42" y="0"/>
                  </a:moveTo>
                  <a:lnTo>
                    <a:pt x="42" y="6"/>
                  </a:lnTo>
                  <a:lnTo>
                    <a:pt x="43" y="11"/>
                  </a:lnTo>
                  <a:lnTo>
                    <a:pt x="36" y="16"/>
                  </a:lnTo>
                  <a:lnTo>
                    <a:pt x="29" y="18"/>
                  </a:lnTo>
                  <a:lnTo>
                    <a:pt x="22" y="22"/>
                  </a:lnTo>
                  <a:lnTo>
                    <a:pt x="22" y="33"/>
                  </a:lnTo>
                  <a:lnTo>
                    <a:pt x="29" y="35"/>
                  </a:lnTo>
                  <a:lnTo>
                    <a:pt x="38" y="29"/>
                  </a:lnTo>
                  <a:lnTo>
                    <a:pt x="45" y="22"/>
                  </a:lnTo>
                  <a:lnTo>
                    <a:pt x="56" y="20"/>
                  </a:lnTo>
                  <a:lnTo>
                    <a:pt x="73" y="20"/>
                  </a:lnTo>
                  <a:lnTo>
                    <a:pt x="85" y="27"/>
                  </a:lnTo>
                  <a:lnTo>
                    <a:pt x="89" y="35"/>
                  </a:lnTo>
                  <a:lnTo>
                    <a:pt x="87" y="44"/>
                  </a:lnTo>
                  <a:lnTo>
                    <a:pt x="82" y="53"/>
                  </a:lnTo>
                  <a:lnTo>
                    <a:pt x="80" y="64"/>
                  </a:lnTo>
                  <a:lnTo>
                    <a:pt x="65" y="71"/>
                  </a:lnTo>
                  <a:lnTo>
                    <a:pt x="51" y="69"/>
                  </a:lnTo>
                  <a:lnTo>
                    <a:pt x="56" y="60"/>
                  </a:lnTo>
                  <a:lnTo>
                    <a:pt x="69" y="53"/>
                  </a:lnTo>
                  <a:lnTo>
                    <a:pt x="74" y="44"/>
                  </a:lnTo>
                  <a:lnTo>
                    <a:pt x="69" y="35"/>
                  </a:lnTo>
                  <a:lnTo>
                    <a:pt x="53" y="38"/>
                  </a:lnTo>
                  <a:lnTo>
                    <a:pt x="36" y="46"/>
                  </a:lnTo>
                  <a:lnTo>
                    <a:pt x="22" y="47"/>
                  </a:lnTo>
                  <a:lnTo>
                    <a:pt x="9" y="42"/>
                  </a:lnTo>
                  <a:lnTo>
                    <a:pt x="0" y="31"/>
                  </a:lnTo>
                  <a:lnTo>
                    <a:pt x="3" y="26"/>
                  </a:lnTo>
                  <a:lnTo>
                    <a:pt x="11" y="18"/>
                  </a:lnTo>
                  <a:lnTo>
                    <a:pt x="18" y="11"/>
                  </a:lnTo>
                  <a:lnTo>
                    <a:pt x="27" y="0"/>
                  </a:lnTo>
                  <a:lnTo>
                    <a:pt x="4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6" name="Google Shape;2916;p170"/>
            <p:cNvSpPr/>
            <p:nvPr/>
          </p:nvSpPr>
          <p:spPr>
            <a:xfrm>
              <a:off x="4893" y="2901"/>
              <a:ext cx="81" cy="77"/>
            </a:xfrm>
            <a:custGeom>
              <a:rect b="b" l="l" r="r" t="t"/>
              <a:pathLst>
                <a:path extrusionOk="0" h="153" w="161">
                  <a:moveTo>
                    <a:pt x="3" y="48"/>
                  </a:moveTo>
                  <a:lnTo>
                    <a:pt x="16" y="39"/>
                  </a:lnTo>
                  <a:lnTo>
                    <a:pt x="32" y="33"/>
                  </a:lnTo>
                  <a:lnTo>
                    <a:pt x="49" y="29"/>
                  </a:lnTo>
                  <a:lnTo>
                    <a:pt x="65" y="24"/>
                  </a:lnTo>
                  <a:lnTo>
                    <a:pt x="81" y="22"/>
                  </a:lnTo>
                  <a:lnTo>
                    <a:pt x="98" y="17"/>
                  </a:lnTo>
                  <a:lnTo>
                    <a:pt x="114" y="13"/>
                  </a:lnTo>
                  <a:lnTo>
                    <a:pt x="131" y="6"/>
                  </a:lnTo>
                  <a:lnTo>
                    <a:pt x="147" y="0"/>
                  </a:lnTo>
                  <a:lnTo>
                    <a:pt x="154" y="2"/>
                  </a:lnTo>
                  <a:lnTo>
                    <a:pt x="152" y="13"/>
                  </a:lnTo>
                  <a:lnTo>
                    <a:pt x="152" y="24"/>
                  </a:lnTo>
                  <a:lnTo>
                    <a:pt x="154" y="37"/>
                  </a:lnTo>
                  <a:lnTo>
                    <a:pt x="156" y="49"/>
                  </a:lnTo>
                  <a:lnTo>
                    <a:pt x="156" y="60"/>
                  </a:lnTo>
                  <a:lnTo>
                    <a:pt x="158" y="73"/>
                  </a:lnTo>
                  <a:lnTo>
                    <a:pt x="160" y="84"/>
                  </a:lnTo>
                  <a:lnTo>
                    <a:pt x="161" y="95"/>
                  </a:lnTo>
                  <a:lnTo>
                    <a:pt x="151" y="99"/>
                  </a:lnTo>
                  <a:lnTo>
                    <a:pt x="141" y="102"/>
                  </a:lnTo>
                  <a:lnTo>
                    <a:pt x="132" y="104"/>
                  </a:lnTo>
                  <a:lnTo>
                    <a:pt x="123" y="106"/>
                  </a:lnTo>
                  <a:lnTo>
                    <a:pt x="107" y="113"/>
                  </a:lnTo>
                  <a:lnTo>
                    <a:pt x="92" y="120"/>
                  </a:lnTo>
                  <a:lnTo>
                    <a:pt x="76" y="126"/>
                  </a:lnTo>
                  <a:lnTo>
                    <a:pt x="61" y="131"/>
                  </a:lnTo>
                  <a:lnTo>
                    <a:pt x="45" y="137"/>
                  </a:lnTo>
                  <a:lnTo>
                    <a:pt x="29" y="142"/>
                  </a:lnTo>
                  <a:lnTo>
                    <a:pt x="14" y="148"/>
                  </a:lnTo>
                  <a:lnTo>
                    <a:pt x="0" y="153"/>
                  </a:lnTo>
                  <a:lnTo>
                    <a:pt x="3" y="140"/>
                  </a:lnTo>
                  <a:lnTo>
                    <a:pt x="7" y="128"/>
                  </a:lnTo>
                  <a:lnTo>
                    <a:pt x="9" y="113"/>
                  </a:lnTo>
                  <a:lnTo>
                    <a:pt x="11" y="100"/>
                  </a:lnTo>
                  <a:lnTo>
                    <a:pt x="9" y="86"/>
                  </a:lnTo>
                  <a:lnTo>
                    <a:pt x="7" y="71"/>
                  </a:lnTo>
                  <a:lnTo>
                    <a:pt x="5" y="59"/>
                  </a:lnTo>
                  <a:lnTo>
                    <a:pt x="3" y="48"/>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7" name="Google Shape;2917;p170"/>
            <p:cNvSpPr/>
            <p:nvPr/>
          </p:nvSpPr>
          <p:spPr>
            <a:xfrm>
              <a:off x="4901" y="2355"/>
              <a:ext cx="43" cy="43"/>
            </a:xfrm>
            <a:custGeom>
              <a:rect b="b" l="l" r="r" t="t"/>
              <a:pathLst>
                <a:path extrusionOk="0" h="88" w="85">
                  <a:moveTo>
                    <a:pt x="33" y="64"/>
                  </a:moveTo>
                  <a:lnTo>
                    <a:pt x="42" y="48"/>
                  </a:lnTo>
                  <a:lnTo>
                    <a:pt x="51" y="31"/>
                  </a:lnTo>
                  <a:lnTo>
                    <a:pt x="56" y="15"/>
                  </a:lnTo>
                  <a:lnTo>
                    <a:pt x="64" y="0"/>
                  </a:lnTo>
                  <a:lnTo>
                    <a:pt x="69" y="4"/>
                  </a:lnTo>
                  <a:lnTo>
                    <a:pt x="76" y="8"/>
                  </a:lnTo>
                  <a:lnTo>
                    <a:pt x="82" y="13"/>
                  </a:lnTo>
                  <a:lnTo>
                    <a:pt x="85" y="20"/>
                  </a:lnTo>
                  <a:lnTo>
                    <a:pt x="75" y="29"/>
                  </a:lnTo>
                  <a:lnTo>
                    <a:pt x="69" y="44"/>
                  </a:lnTo>
                  <a:lnTo>
                    <a:pt x="60" y="59"/>
                  </a:lnTo>
                  <a:lnTo>
                    <a:pt x="49" y="70"/>
                  </a:lnTo>
                  <a:lnTo>
                    <a:pt x="38" y="75"/>
                  </a:lnTo>
                  <a:lnTo>
                    <a:pt x="25" y="82"/>
                  </a:lnTo>
                  <a:lnTo>
                    <a:pt x="11" y="84"/>
                  </a:lnTo>
                  <a:lnTo>
                    <a:pt x="0" y="88"/>
                  </a:lnTo>
                  <a:lnTo>
                    <a:pt x="5" y="80"/>
                  </a:lnTo>
                  <a:lnTo>
                    <a:pt x="13" y="73"/>
                  </a:lnTo>
                  <a:lnTo>
                    <a:pt x="22" y="68"/>
                  </a:lnTo>
                  <a:lnTo>
                    <a:pt x="33" y="64"/>
                  </a:lnTo>
                  <a:close/>
                </a:path>
              </a:pathLst>
            </a:custGeom>
            <a:solidFill>
              <a:srgbClr val="FFB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8" name="Google Shape;2918;p170"/>
            <p:cNvSpPr/>
            <p:nvPr/>
          </p:nvSpPr>
          <p:spPr>
            <a:xfrm>
              <a:off x="4902" y="2823"/>
              <a:ext cx="57" cy="85"/>
            </a:xfrm>
            <a:custGeom>
              <a:rect b="b" l="l" r="r" t="t"/>
              <a:pathLst>
                <a:path extrusionOk="0" h="169" w="113">
                  <a:moveTo>
                    <a:pt x="83" y="31"/>
                  </a:moveTo>
                  <a:lnTo>
                    <a:pt x="85" y="24"/>
                  </a:lnTo>
                  <a:lnTo>
                    <a:pt x="89" y="15"/>
                  </a:lnTo>
                  <a:lnTo>
                    <a:pt x="93" y="5"/>
                  </a:lnTo>
                  <a:lnTo>
                    <a:pt x="100" y="0"/>
                  </a:lnTo>
                  <a:lnTo>
                    <a:pt x="102" y="15"/>
                  </a:lnTo>
                  <a:lnTo>
                    <a:pt x="105" y="29"/>
                  </a:lnTo>
                  <a:lnTo>
                    <a:pt x="107" y="44"/>
                  </a:lnTo>
                  <a:lnTo>
                    <a:pt x="111" y="60"/>
                  </a:lnTo>
                  <a:lnTo>
                    <a:pt x="111" y="76"/>
                  </a:lnTo>
                  <a:lnTo>
                    <a:pt x="113" y="93"/>
                  </a:lnTo>
                  <a:lnTo>
                    <a:pt x="113" y="109"/>
                  </a:lnTo>
                  <a:lnTo>
                    <a:pt x="113" y="125"/>
                  </a:lnTo>
                  <a:lnTo>
                    <a:pt x="98" y="131"/>
                  </a:lnTo>
                  <a:lnTo>
                    <a:pt x="83" y="138"/>
                  </a:lnTo>
                  <a:lnTo>
                    <a:pt x="69" y="144"/>
                  </a:lnTo>
                  <a:lnTo>
                    <a:pt x="56" y="151"/>
                  </a:lnTo>
                  <a:lnTo>
                    <a:pt x="42" y="155"/>
                  </a:lnTo>
                  <a:lnTo>
                    <a:pt x="27" y="160"/>
                  </a:lnTo>
                  <a:lnTo>
                    <a:pt x="13" y="164"/>
                  </a:lnTo>
                  <a:lnTo>
                    <a:pt x="0" y="169"/>
                  </a:lnTo>
                  <a:lnTo>
                    <a:pt x="7" y="151"/>
                  </a:lnTo>
                  <a:lnTo>
                    <a:pt x="18" y="135"/>
                  </a:lnTo>
                  <a:lnTo>
                    <a:pt x="29" y="116"/>
                  </a:lnTo>
                  <a:lnTo>
                    <a:pt x="40" y="100"/>
                  </a:lnTo>
                  <a:lnTo>
                    <a:pt x="51" y="82"/>
                  </a:lnTo>
                  <a:lnTo>
                    <a:pt x="62" y="65"/>
                  </a:lnTo>
                  <a:lnTo>
                    <a:pt x="73" y="47"/>
                  </a:lnTo>
                  <a:lnTo>
                    <a:pt x="83" y="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9" name="Google Shape;2919;p170"/>
            <p:cNvSpPr/>
            <p:nvPr/>
          </p:nvSpPr>
          <p:spPr>
            <a:xfrm>
              <a:off x="4908" y="3226"/>
              <a:ext cx="9" cy="3"/>
            </a:xfrm>
            <a:custGeom>
              <a:rect b="b" l="l" r="r" t="t"/>
              <a:pathLst>
                <a:path extrusionOk="0" h="5" w="18">
                  <a:moveTo>
                    <a:pt x="18" y="1"/>
                  </a:moveTo>
                  <a:lnTo>
                    <a:pt x="0" y="5"/>
                  </a:lnTo>
                  <a:lnTo>
                    <a:pt x="16" y="0"/>
                  </a:lnTo>
                  <a:lnTo>
                    <a:pt x="18" y="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0" name="Google Shape;2920;p170"/>
            <p:cNvSpPr/>
            <p:nvPr/>
          </p:nvSpPr>
          <p:spPr>
            <a:xfrm>
              <a:off x="4927" y="2998"/>
              <a:ext cx="141" cy="212"/>
            </a:xfrm>
            <a:custGeom>
              <a:rect b="b" l="l" r="r" t="t"/>
              <a:pathLst>
                <a:path extrusionOk="0" h="424" w="282">
                  <a:moveTo>
                    <a:pt x="144" y="275"/>
                  </a:moveTo>
                  <a:lnTo>
                    <a:pt x="149" y="262"/>
                  </a:lnTo>
                  <a:lnTo>
                    <a:pt x="156" y="249"/>
                  </a:lnTo>
                  <a:lnTo>
                    <a:pt x="164" y="236"/>
                  </a:lnTo>
                  <a:lnTo>
                    <a:pt x="171" y="224"/>
                  </a:lnTo>
                  <a:lnTo>
                    <a:pt x="176" y="211"/>
                  </a:lnTo>
                  <a:lnTo>
                    <a:pt x="182" y="198"/>
                  </a:lnTo>
                  <a:lnTo>
                    <a:pt x="187" y="185"/>
                  </a:lnTo>
                  <a:lnTo>
                    <a:pt x="193" y="173"/>
                  </a:lnTo>
                  <a:lnTo>
                    <a:pt x="198" y="151"/>
                  </a:lnTo>
                  <a:lnTo>
                    <a:pt x="205" y="129"/>
                  </a:lnTo>
                  <a:lnTo>
                    <a:pt x="211" y="107"/>
                  </a:lnTo>
                  <a:lnTo>
                    <a:pt x="218" y="87"/>
                  </a:lnTo>
                  <a:lnTo>
                    <a:pt x="222" y="65"/>
                  </a:lnTo>
                  <a:lnTo>
                    <a:pt x="227" y="44"/>
                  </a:lnTo>
                  <a:lnTo>
                    <a:pt x="233" y="24"/>
                  </a:lnTo>
                  <a:lnTo>
                    <a:pt x="238" y="5"/>
                  </a:lnTo>
                  <a:lnTo>
                    <a:pt x="249" y="2"/>
                  </a:lnTo>
                  <a:lnTo>
                    <a:pt x="260" y="0"/>
                  </a:lnTo>
                  <a:lnTo>
                    <a:pt x="271" y="0"/>
                  </a:lnTo>
                  <a:lnTo>
                    <a:pt x="282" y="2"/>
                  </a:lnTo>
                  <a:lnTo>
                    <a:pt x="271" y="51"/>
                  </a:lnTo>
                  <a:lnTo>
                    <a:pt x="260" y="100"/>
                  </a:lnTo>
                  <a:lnTo>
                    <a:pt x="245" y="149"/>
                  </a:lnTo>
                  <a:lnTo>
                    <a:pt x="231" y="200"/>
                  </a:lnTo>
                  <a:lnTo>
                    <a:pt x="209" y="246"/>
                  </a:lnTo>
                  <a:lnTo>
                    <a:pt x="187" y="293"/>
                  </a:lnTo>
                  <a:lnTo>
                    <a:pt x="160" y="336"/>
                  </a:lnTo>
                  <a:lnTo>
                    <a:pt x="129" y="382"/>
                  </a:lnTo>
                  <a:lnTo>
                    <a:pt x="114" y="393"/>
                  </a:lnTo>
                  <a:lnTo>
                    <a:pt x="100" y="402"/>
                  </a:lnTo>
                  <a:lnTo>
                    <a:pt x="84" y="407"/>
                  </a:lnTo>
                  <a:lnTo>
                    <a:pt x="69" y="415"/>
                  </a:lnTo>
                  <a:lnTo>
                    <a:pt x="51" y="416"/>
                  </a:lnTo>
                  <a:lnTo>
                    <a:pt x="34" y="420"/>
                  </a:lnTo>
                  <a:lnTo>
                    <a:pt x="16" y="422"/>
                  </a:lnTo>
                  <a:lnTo>
                    <a:pt x="0" y="424"/>
                  </a:lnTo>
                  <a:lnTo>
                    <a:pt x="20" y="407"/>
                  </a:lnTo>
                  <a:lnTo>
                    <a:pt x="42" y="393"/>
                  </a:lnTo>
                  <a:lnTo>
                    <a:pt x="60" y="375"/>
                  </a:lnTo>
                  <a:lnTo>
                    <a:pt x="80" y="356"/>
                  </a:lnTo>
                  <a:lnTo>
                    <a:pt x="96" y="336"/>
                  </a:lnTo>
                  <a:lnTo>
                    <a:pt x="114" y="316"/>
                  </a:lnTo>
                  <a:lnTo>
                    <a:pt x="129" y="295"/>
                  </a:lnTo>
                  <a:lnTo>
                    <a:pt x="144" y="275"/>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1" name="Google Shape;2921;p170"/>
            <p:cNvSpPr/>
            <p:nvPr/>
          </p:nvSpPr>
          <p:spPr>
            <a:xfrm>
              <a:off x="4941" y="2964"/>
              <a:ext cx="30" cy="85"/>
            </a:xfrm>
            <a:custGeom>
              <a:rect b="b" l="l" r="r" t="t"/>
              <a:pathLst>
                <a:path extrusionOk="0" h="169" w="60">
                  <a:moveTo>
                    <a:pt x="36" y="33"/>
                  </a:moveTo>
                  <a:lnTo>
                    <a:pt x="38" y="16"/>
                  </a:lnTo>
                  <a:lnTo>
                    <a:pt x="44" y="2"/>
                  </a:lnTo>
                  <a:lnTo>
                    <a:pt x="51" y="0"/>
                  </a:lnTo>
                  <a:lnTo>
                    <a:pt x="60" y="4"/>
                  </a:lnTo>
                  <a:lnTo>
                    <a:pt x="56" y="24"/>
                  </a:lnTo>
                  <a:lnTo>
                    <a:pt x="55" y="45"/>
                  </a:lnTo>
                  <a:lnTo>
                    <a:pt x="49" y="67"/>
                  </a:lnTo>
                  <a:lnTo>
                    <a:pt x="45" y="89"/>
                  </a:lnTo>
                  <a:lnTo>
                    <a:pt x="36" y="109"/>
                  </a:lnTo>
                  <a:lnTo>
                    <a:pt x="27" y="129"/>
                  </a:lnTo>
                  <a:lnTo>
                    <a:pt x="16" y="149"/>
                  </a:lnTo>
                  <a:lnTo>
                    <a:pt x="5" y="169"/>
                  </a:lnTo>
                  <a:lnTo>
                    <a:pt x="0" y="158"/>
                  </a:lnTo>
                  <a:lnTo>
                    <a:pt x="2" y="147"/>
                  </a:lnTo>
                  <a:lnTo>
                    <a:pt x="7" y="133"/>
                  </a:lnTo>
                  <a:lnTo>
                    <a:pt x="13" y="122"/>
                  </a:lnTo>
                  <a:lnTo>
                    <a:pt x="16" y="111"/>
                  </a:lnTo>
                  <a:lnTo>
                    <a:pt x="22" y="100"/>
                  </a:lnTo>
                  <a:lnTo>
                    <a:pt x="25" y="89"/>
                  </a:lnTo>
                  <a:lnTo>
                    <a:pt x="29" y="80"/>
                  </a:lnTo>
                  <a:lnTo>
                    <a:pt x="31" y="67"/>
                  </a:lnTo>
                  <a:lnTo>
                    <a:pt x="33" y="56"/>
                  </a:lnTo>
                  <a:lnTo>
                    <a:pt x="35" y="44"/>
                  </a:lnTo>
                  <a:lnTo>
                    <a:pt x="36" y="33"/>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2" name="Google Shape;2922;p170"/>
            <p:cNvSpPr/>
            <p:nvPr/>
          </p:nvSpPr>
          <p:spPr>
            <a:xfrm>
              <a:off x="4966" y="2517"/>
              <a:ext cx="176" cy="66"/>
            </a:xfrm>
            <a:custGeom>
              <a:rect b="b" l="l" r="r" t="t"/>
              <a:pathLst>
                <a:path extrusionOk="0" h="131" w="353">
                  <a:moveTo>
                    <a:pt x="22" y="0"/>
                  </a:moveTo>
                  <a:lnTo>
                    <a:pt x="64" y="5"/>
                  </a:lnTo>
                  <a:lnTo>
                    <a:pt x="107" y="13"/>
                  </a:lnTo>
                  <a:lnTo>
                    <a:pt x="149" y="18"/>
                  </a:lnTo>
                  <a:lnTo>
                    <a:pt x="193" y="29"/>
                  </a:lnTo>
                  <a:lnTo>
                    <a:pt x="233" y="38"/>
                  </a:lnTo>
                  <a:lnTo>
                    <a:pt x="275" y="51"/>
                  </a:lnTo>
                  <a:lnTo>
                    <a:pt x="313" y="65"/>
                  </a:lnTo>
                  <a:lnTo>
                    <a:pt x="353" y="85"/>
                  </a:lnTo>
                  <a:lnTo>
                    <a:pt x="326" y="93"/>
                  </a:lnTo>
                  <a:lnTo>
                    <a:pt x="300" y="100"/>
                  </a:lnTo>
                  <a:lnTo>
                    <a:pt x="273" y="104"/>
                  </a:lnTo>
                  <a:lnTo>
                    <a:pt x="247" y="109"/>
                  </a:lnTo>
                  <a:lnTo>
                    <a:pt x="220" y="113"/>
                  </a:lnTo>
                  <a:lnTo>
                    <a:pt x="193" y="116"/>
                  </a:lnTo>
                  <a:lnTo>
                    <a:pt x="166" y="122"/>
                  </a:lnTo>
                  <a:lnTo>
                    <a:pt x="140" y="127"/>
                  </a:lnTo>
                  <a:lnTo>
                    <a:pt x="86" y="131"/>
                  </a:lnTo>
                  <a:lnTo>
                    <a:pt x="87" y="129"/>
                  </a:lnTo>
                  <a:lnTo>
                    <a:pt x="75" y="129"/>
                  </a:lnTo>
                  <a:lnTo>
                    <a:pt x="64" y="129"/>
                  </a:lnTo>
                  <a:lnTo>
                    <a:pt x="53" y="129"/>
                  </a:lnTo>
                  <a:lnTo>
                    <a:pt x="42" y="129"/>
                  </a:lnTo>
                  <a:lnTo>
                    <a:pt x="31" y="127"/>
                  </a:lnTo>
                  <a:lnTo>
                    <a:pt x="20" y="125"/>
                  </a:lnTo>
                  <a:lnTo>
                    <a:pt x="9" y="122"/>
                  </a:lnTo>
                  <a:lnTo>
                    <a:pt x="0" y="118"/>
                  </a:lnTo>
                  <a:lnTo>
                    <a:pt x="0" y="102"/>
                  </a:lnTo>
                  <a:lnTo>
                    <a:pt x="4" y="87"/>
                  </a:lnTo>
                  <a:lnTo>
                    <a:pt x="7" y="73"/>
                  </a:lnTo>
                  <a:lnTo>
                    <a:pt x="11" y="58"/>
                  </a:lnTo>
                  <a:lnTo>
                    <a:pt x="13" y="44"/>
                  </a:lnTo>
                  <a:lnTo>
                    <a:pt x="16" y="29"/>
                  </a:lnTo>
                  <a:lnTo>
                    <a:pt x="18" y="14"/>
                  </a:lnTo>
                  <a:lnTo>
                    <a:pt x="22" y="0"/>
                  </a:lnTo>
                  <a:close/>
                </a:path>
              </a:pathLst>
            </a:custGeom>
            <a:solidFill>
              <a:srgbClr val="6969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3" name="Google Shape;2923;p170"/>
            <p:cNvSpPr/>
            <p:nvPr/>
          </p:nvSpPr>
          <p:spPr>
            <a:xfrm>
              <a:off x="4974" y="2538"/>
              <a:ext cx="778" cy="102"/>
            </a:xfrm>
            <a:custGeom>
              <a:rect b="b" l="l" r="r" t="t"/>
              <a:pathLst>
                <a:path extrusionOk="0" h="203" w="1557">
                  <a:moveTo>
                    <a:pt x="50" y="131"/>
                  </a:moveTo>
                  <a:lnTo>
                    <a:pt x="84" y="123"/>
                  </a:lnTo>
                  <a:lnTo>
                    <a:pt x="119" y="118"/>
                  </a:lnTo>
                  <a:lnTo>
                    <a:pt x="153" y="111"/>
                  </a:lnTo>
                  <a:lnTo>
                    <a:pt x="188" y="105"/>
                  </a:lnTo>
                  <a:lnTo>
                    <a:pt x="220" y="98"/>
                  </a:lnTo>
                  <a:lnTo>
                    <a:pt x="255" y="91"/>
                  </a:lnTo>
                  <a:lnTo>
                    <a:pt x="290" y="83"/>
                  </a:lnTo>
                  <a:lnTo>
                    <a:pt x="324" y="76"/>
                  </a:lnTo>
                  <a:lnTo>
                    <a:pt x="351" y="63"/>
                  </a:lnTo>
                  <a:lnTo>
                    <a:pt x="382" y="54"/>
                  </a:lnTo>
                  <a:lnTo>
                    <a:pt x="413" y="45"/>
                  </a:lnTo>
                  <a:lnTo>
                    <a:pt x="446" y="38"/>
                  </a:lnTo>
                  <a:lnTo>
                    <a:pt x="477" y="31"/>
                  </a:lnTo>
                  <a:lnTo>
                    <a:pt x="508" y="23"/>
                  </a:lnTo>
                  <a:lnTo>
                    <a:pt x="539" y="14"/>
                  </a:lnTo>
                  <a:lnTo>
                    <a:pt x="571" y="7"/>
                  </a:lnTo>
                  <a:lnTo>
                    <a:pt x="599" y="3"/>
                  </a:lnTo>
                  <a:lnTo>
                    <a:pt x="626" y="2"/>
                  </a:lnTo>
                  <a:lnTo>
                    <a:pt x="651" y="0"/>
                  </a:lnTo>
                  <a:lnTo>
                    <a:pt x="679" y="0"/>
                  </a:lnTo>
                  <a:lnTo>
                    <a:pt x="704" y="0"/>
                  </a:lnTo>
                  <a:lnTo>
                    <a:pt x="729" y="0"/>
                  </a:lnTo>
                  <a:lnTo>
                    <a:pt x="757" y="0"/>
                  </a:lnTo>
                  <a:lnTo>
                    <a:pt x="788" y="3"/>
                  </a:lnTo>
                  <a:lnTo>
                    <a:pt x="1153" y="51"/>
                  </a:lnTo>
                  <a:lnTo>
                    <a:pt x="1159" y="53"/>
                  </a:lnTo>
                  <a:lnTo>
                    <a:pt x="1169" y="54"/>
                  </a:lnTo>
                  <a:lnTo>
                    <a:pt x="1179" y="56"/>
                  </a:lnTo>
                  <a:lnTo>
                    <a:pt x="1191" y="58"/>
                  </a:lnTo>
                  <a:lnTo>
                    <a:pt x="1215" y="63"/>
                  </a:lnTo>
                  <a:lnTo>
                    <a:pt x="1240" y="69"/>
                  </a:lnTo>
                  <a:lnTo>
                    <a:pt x="1268" y="73"/>
                  </a:lnTo>
                  <a:lnTo>
                    <a:pt x="1295" y="76"/>
                  </a:lnTo>
                  <a:lnTo>
                    <a:pt x="1320" y="78"/>
                  </a:lnTo>
                  <a:lnTo>
                    <a:pt x="1346" y="82"/>
                  </a:lnTo>
                  <a:lnTo>
                    <a:pt x="1371" y="83"/>
                  </a:lnTo>
                  <a:lnTo>
                    <a:pt x="1399" y="89"/>
                  </a:lnTo>
                  <a:lnTo>
                    <a:pt x="1409" y="91"/>
                  </a:lnTo>
                  <a:lnTo>
                    <a:pt x="1422" y="94"/>
                  </a:lnTo>
                  <a:lnTo>
                    <a:pt x="1433" y="94"/>
                  </a:lnTo>
                  <a:lnTo>
                    <a:pt x="1446" y="102"/>
                  </a:lnTo>
                  <a:lnTo>
                    <a:pt x="1446" y="93"/>
                  </a:lnTo>
                  <a:lnTo>
                    <a:pt x="1462" y="93"/>
                  </a:lnTo>
                  <a:lnTo>
                    <a:pt x="1480" y="96"/>
                  </a:lnTo>
                  <a:lnTo>
                    <a:pt x="1497" y="102"/>
                  </a:lnTo>
                  <a:lnTo>
                    <a:pt x="1513" y="113"/>
                  </a:lnTo>
                  <a:lnTo>
                    <a:pt x="1526" y="122"/>
                  </a:lnTo>
                  <a:lnTo>
                    <a:pt x="1539" y="136"/>
                  </a:lnTo>
                  <a:lnTo>
                    <a:pt x="1548" y="151"/>
                  </a:lnTo>
                  <a:lnTo>
                    <a:pt x="1557" y="169"/>
                  </a:lnTo>
                  <a:lnTo>
                    <a:pt x="1515" y="162"/>
                  </a:lnTo>
                  <a:lnTo>
                    <a:pt x="1475" y="160"/>
                  </a:lnTo>
                  <a:lnTo>
                    <a:pt x="1435" y="158"/>
                  </a:lnTo>
                  <a:lnTo>
                    <a:pt x="1395" y="162"/>
                  </a:lnTo>
                  <a:lnTo>
                    <a:pt x="1355" y="162"/>
                  </a:lnTo>
                  <a:lnTo>
                    <a:pt x="1315" y="167"/>
                  </a:lnTo>
                  <a:lnTo>
                    <a:pt x="1275" y="171"/>
                  </a:lnTo>
                  <a:lnTo>
                    <a:pt x="1235" y="174"/>
                  </a:lnTo>
                  <a:lnTo>
                    <a:pt x="1151" y="176"/>
                  </a:lnTo>
                  <a:lnTo>
                    <a:pt x="1068" y="180"/>
                  </a:lnTo>
                  <a:lnTo>
                    <a:pt x="984" y="183"/>
                  </a:lnTo>
                  <a:lnTo>
                    <a:pt x="900" y="187"/>
                  </a:lnTo>
                  <a:lnTo>
                    <a:pt x="815" y="189"/>
                  </a:lnTo>
                  <a:lnTo>
                    <a:pt x="731" y="194"/>
                  </a:lnTo>
                  <a:lnTo>
                    <a:pt x="646" y="198"/>
                  </a:lnTo>
                  <a:lnTo>
                    <a:pt x="564" y="203"/>
                  </a:lnTo>
                  <a:lnTo>
                    <a:pt x="564" y="202"/>
                  </a:lnTo>
                  <a:lnTo>
                    <a:pt x="533" y="202"/>
                  </a:lnTo>
                  <a:lnTo>
                    <a:pt x="504" y="203"/>
                  </a:lnTo>
                  <a:lnTo>
                    <a:pt x="475" y="203"/>
                  </a:lnTo>
                  <a:lnTo>
                    <a:pt x="448" y="203"/>
                  </a:lnTo>
                  <a:lnTo>
                    <a:pt x="417" y="202"/>
                  </a:lnTo>
                  <a:lnTo>
                    <a:pt x="388" y="202"/>
                  </a:lnTo>
                  <a:lnTo>
                    <a:pt x="357" y="202"/>
                  </a:lnTo>
                  <a:lnTo>
                    <a:pt x="328" y="203"/>
                  </a:lnTo>
                  <a:lnTo>
                    <a:pt x="284" y="194"/>
                  </a:lnTo>
                  <a:lnTo>
                    <a:pt x="244" y="187"/>
                  </a:lnTo>
                  <a:lnTo>
                    <a:pt x="202" y="178"/>
                  </a:lnTo>
                  <a:lnTo>
                    <a:pt x="162" y="169"/>
                  </a:lnTo>
                  <a:lnTo>
                    <a:pt x="120" y="158"/>
                  </a:lnTo>
                  <a:lnTo>
                    <a:pt x="80" y="149"/>
                  </a:lnTo>
                  <a:lnTo>
                    <a:pt x="40" y="140"/>
                  </a:lnTo>
                  <a:lnTo>
                    <a:pt x="0" y="134"/>
                  </a:lnTo>
                  <a:lnTo>
                    <a:pt x="10" y="129"/>
                  </a:lnTo>
                  <a:lnTo>
                    <a:pt x="24" y="125"/>
                  </a:lnTo>
                  <a:lnTo>
                    <a:pt x="39" y="125"/>
                  </a:lnTo>
                  <a:lnTo>
                    <a:pt x="50" y="131"/>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4" name="Google Shape;2924;p170"/>
            <p:cNvSpPr/>
            <p:nvPr/>
          </p:nvSpPr>
          <p:spPr>
            <a:xfrm>
              <a:off x="4981" y="2505"/>
              <a:ext cx="261" cy="52"/>
            </a:xfrm>
            <a:custGeom>
              <a:rect b="b" l="l" r="r" t="t"/>
              <a:pathLst>
                <a:path extrusionOk="0" h="106" w="524">
                  <a:moveTo>
                    <a:pt x="4" y="0"/>
                  </a:moveTo>
                  <a:lnTo>
                    <a:pt x="66" y="4"/>
                  </a:lnTo>
                  <a:lnTo>
                    <a:pt x="131" y="10"/>
                  </a:lnTo>
                  <a:lnTo>
                    <a:pt x="197" y="15"/>
                  </a:lnTo>
                  <a:lnTo>
                    <a:pt x="264" y="22"/>
                  </a:lnTo>
                  <a:lnTo>
                    <a:pt x="327" y="30"/>
                  </a:lnTo>
                  <a:lnTo>
                    <a:pt x="393" y="39"/>
                  </a:lnTo>
                  <a:lnTo>
                    <a:pt x="458" y="50"/>
                  </a:lnTo>
                  <a:lnTo>
                    <a:pt x="524" y="62"/>
                  </a:lnTo>
                  <a:lnTo>
                    <a:pt x="500" y="64"/>
                  </a:lnTo>
                  <a:lnTo>
                    <a:pt x="478" y="70"/>
                  </a:lnTo>
                  <a:lnTo>
                    <a:pt x="458" y="75"/>
                  </a:lnTo>
                  <a:lnTo>
                    <a:pt x="438" y="84"/>
                  </a:lnTo>
                  <a:lnTo>
                    <a:pt x="417" y="90"/>
                  </a:lnTo>
                  <a:lnTo>
                    <a:pt x="397" y="97"/>
                  </a:lnTo>
                  <a:lnTo>
                    <a:pt x="375" y="100"/>
                  </a:lnTo>
                  <a:lnTo>
                    <a:pt x="355" y="106"/>
                  </a:lnTo>
                  <a:lnTo>
                    <a:pt x="335" y="91"/>
                  </a:lnTo>
                  <a:lnTo>
                    <a:pt x="317" y="82"/>
                  </a:lnTo>
                  <a:lnTo>
                    <a:pt x="297" y="71"/>
                  </a:lnTo>
                  <a:lnTo>
                    <a:pt x="277" y="66"/>
                  </a:lnTo>
                  <a:lnTo>
                    <a:pt x="255" y="59"/>
                  </a:lnTo>
                  <a:lnTo>
                    <a:pt x="235" y="51"/>
                  </a:lnTo>
                  <a:lnTo>
                    <a:pt x="215" y="44"/>
                  </a:lnTo>
                  <a:lnTo>
                    <a:pt x="195" y="39"/>
                  </a:lnTo>
                  <a:lnTo>
                    <a:pt x="171" y="30"/>
                  </a:lnTo>
                  <a:lnTo>
                    <a:pt x="147" y="24"/>
                  </a:lnTo>
                  <a:lnTo>
                    <a:pt x="124" y="19"/>
                  </a:lnTo>
                  <a:lnTo>
                    <a:pt x="100" y="15"/>
                  </a:lnTo>
                  <a:lnTo>
                    <a:pt x="75" y="10"/>
                  </a:lnTo>
                  <a:lnTo>
                    <a:pt x="49" y="8"/>
                  </a:lnTo>
                  <a:lnTo>
                    <a:pt x="24" y="6"/>
                  </a:lnTo>
                  <a:lnTo>
                    <a:pt x="0" y="8"/>
                  </a:lnTo>
                  <a:lnTo>
                    <a:pt x="4" y="0"/>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5" name="Google Shape;2925;p170"/>
            <p:cNvSpPr/>
            <p:nvPr/>
          </p:nvSpPr>
          <p:spPr>
            <a:xfrm>
              <a:off x="5003" y="2998"/>
              <a:ext cx="96" cy="199"/>
            </a:xfrm>
            <a:custGeom>
              <a:rect b="b" l="l" r="r" t="t"/>
              <a:pathLst>
                <a:path extrusionOk="0" h="396" w="191">
                  <a:moveTo>
                    <a:pt x="149" y="22"/>
                  </a:moveTo>
                  <a:lnTo>
                    <a:pt x="152" y="13"/>
                  </a:lnTo>
                  <a:lnTo>
                    <a:pt x="156" y="0"/>
                  </a:lnTo>
                  <a:lnTo>
                    <a:pt x="191" y="2"/>
                  </a:lnTo>
                  <a:lnTo>
                    <a:pt x="185" y="47"/>
                  </a:lnTo>
                  <a:lnTo>
                    <a:pt x="176" y="93"/>
                  </a:lnTo>
                  <a:lnTo>
                    <a:pt x="161" y="138"/>
                  </a:lnTo>
                  <a:lnTo>
                    <a:pt x="147" y="185"/>
                  </a:lnTo>
                  <a:lnTo>
                    <a:pt x="127" y="229"/>
                  </a:lnTo>
                  <a:lnTo>
                    <a:pt x="107" y="273"/>
                  </a:lnTo>
                  <a:lnTo>
                    <a:pt x="83" y="316"/>
                  </a:lnTo>
                  <a:lnTo>
                    <a:pt x="61" y="360"/>
                  </a:lnTo>
                  <a:lnTo>
                    <a:pt x="47" y="371"/>
                  </a:lnTo>
                  <a:lnTo>
                    <a:pt x="34" y="386"/>
                  </a:lnTo>
                  <a:lnTo>
                    <a:pt x="27" y="389"/>
                  </a:lnTo>
                  <a:lnTo>
                    <a:pt x="20" y="395"/>
                  </a:lnTo>
                  <a:lnTo>
                    <a:pt x="9" y="396"/>
                  </a:lnTo>
                  <a:lnTo>
                    <a:pt x="0" y="396"/>
                  </a:lnTo>
                  <a:lnTo>
                    <a:pt x="23" y="349"/>
                  </a:lnTo>
                  <a:lnTo>
                    <a:pt x="47" y="304"/>
                  </a:lnTo>
                  <a:lnTo>
                    <a:pt x="69" y="258"/>
                  </a:lnTo>
                  <a:lnTo>
                    <a:pt x="91" y="213"/>
                  </a:lnTo>
                  <a:lnTo>
                    <a:pt x="109" y="165"/>
                  </a:lnTo>
                  <a:lnTo>
                    <a:pt x="125" y="118"/>
                  </a:lnTo>
                  <a:lnTo>
                    <a:pt x="138" y="69"/>
                  </a:lnTo>
                  <a:lnTo>
                    <a:pt x="149" y="22"/>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6" name="Google Shape;2926;p170"/>
            <p:cNvSpPr/>
            <p:nvPr/>
          </p:nvSpPr>
          <p:spPr>
            <a:xfrm>
              <a:off x="5038" y="2998"/>
              <a:ext cx="95" cy="191"/>
            </a:xfrm>
            <a:custGeom>
              <a:rect b="b" l="l" r="r" t="t"/>
              <a:pathLst>
                <a:path extrusionOk="0" h="382" w="191">
                  <a:moveTo>
                    <a:pt x="122" y="118"/>
                  </a:moveTo>
                  <a:lnTo>
                    <a:pt x="123" y="104"/>
                  </a:lnTo>
                  <a:lnTo>
                    <a:pt x="129" y="93"/>
                  </a:lnTo>
                  <a:lnTo>
                    <a:pt x="131" y="78"/>
                  </a:lnTo>
                  <a:lnTo>
                    <a:pt x="136" y="67"/>
                  </a:lnTo>
                  <a:lnTo>
                    <a:pt x="138" y="53"/>
                  </a:lnTo>
                  <a:lnTo>
                    <a:pt x="142" y="40"/>
                  </a:lnTo>
                  <a:lnTo>
                    <a:pt x="145" y="27"/>
                  </a:lnTo>
                  <a:lnTo>
                    <a:pt x="151" y="16"/>
                  </a:lnTo>
                  <a:lnTo>
                    <a:pt x="152" y="7"/>
                  </a:lnTo>
                  <a:lnTo>
                    <a:pt x="152" y="0"/>
                  </a:lnTo>
                  <a:lnTo>
                    <a:pt x="191" y="2"/>
                  </a:lnTo>
                  <a:lnTo>
                    <a:pt x="185" y="24"/>
                  </a:lnTo>
                  <a:lnTo>
                    <a:pt x="182" y="45"/>
                  </a:lnTo>
                  <a:lnTo>
                    <a:pt x="176" y="67"/>
                  </a:lnTo>
                  <a:lnTo>
                    <a:pt x="172" y="91"/>
                  </a:lnTo>
                  <a:lnTo>
                    <a:pt x="165" y="113"/>
                  </a:lnTo>
                  <a:lnTo>
                    <a:pt x="160" y="135"/>
                  </a:lnTo>
                  <a:lnTo>
                    <a:pt x="152" y="156"/>
                  </a:lnTo>
                  <a:lnTo>
                    <a:pt x="145" y="180"/>
                  </a:lnTo>
                  <a:lnTo>
                    <a:pt x="142" y="189"/>
                  </a:lnTo>
                  <a:lnTo>
                    <a:pt x="140" y="198"/>
                  </a:lnTo>
                  <a:lnTo>
                    <a:pt x="136" y="207"/>
                  </a:lnTo>
                  <a:lnTo>
                    <a:pt x="136" y="218"/>
                  </a:lnTo>
                  <a:lnTo>
                    <a:pt x="129" y="229"/>
                  </a:lnTo>
                  <a:lnTo>
                    <a:pt x="125" y="244"/>
                  </a:lnTo>
                  <a:lnTo>
                    <a:pt x="122" y="251"/>
                  </a:lnTo>
                  <a:lnTo>
                    <a:pt x="120" y="258"/>
                  </a:lnTo>
                  <a:lnTo>
                    <a:pt x="112" y="271"/>
                  </a:lnTo>
                  <a:lnTo>
                    <a:pt x="105" y="286"/>
                  </a:lnTo>
                  <a:lnTo>
                    <a:pt x="98" y="300"/>
                  </a:lnTo>
                  <a:lnTo>
                    <a:pt x="91" y="316"/>
                  </a:lnTo>
                  <a:lnTo>
                    <a:pt x="80" y="329"/>
                  </a:lnTo>
                  <a:lnTo>
                    <a:pt x="71" y="344"/>
                  </a:lnTo>
                  <a:lnTo>
                    <a:pt x="62" y="356"/>
                  </a:lnTo>
                  <a:lnTo>
                    <a:pt x="52" y="369"/>
                  </a:lnTo>
                  <a:lnTo>
                    <a:pt x="0" y="382"/>
                  </a:lnTo>
                  <a:lnTo>
                    <a:pt x="18" y="349"/>
                  </a:lnTo>
                  <a:lnTo>
                    <a:pt x="36" y="316"/>
                  </a:lnTo>
                  <a:lnTo>
                    <a:pt x="52" y="284"/>
                  </a:lnTo>
                  <a:lnTo>
                    <a:pt x="69" y="253"/>
                  </a:lnTo>
                  <a:lnTo>
                    <a:pt x="82" y="218"/>
                  </a:lnTo>
                  <a:lnTo>
                    <a:pt x="96" y="185"/>
                  </a:lnTo>
                  <a:lnTo>
                    <a:pt x="109" y="151"/>
                  </a:lnTo>
                  <a:lnTo>
                    <a:pt x="122" y="118"/>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7" name="Google Shape;2927;p170"/>
            <p:cNvSpPr/>
            <p:nvPr/>
          </p:nvSpPr>
          <p:spPr>
            <a:xfrm>
              <a:off x="5093" y="2999"/>
              <a:ext cx="62" cy="161"/>
            </a:xfrm>
            <a:custGeom>
              <a:rect b="b" l="l" r="r" t="t"/>
              <a:pathLst>
                <a:path extrusionOk="0" h="322" w="123">
                  <a:moveTo>
                    <a:pt x="100" y="0"/>
                  </a:moveTo>
                  <a:lnTo>
                    <a:pt x="123" y="0"/>
                  </a:lnTo>
                  <a:lnTo>
                    <a:pt x="118" y="9"/>
                  </a:lnTo>
                  <a:lnTo>
                    <a:pt x="116" y="20"/>
                  </a:lnTo>
                  <a:lnTo>
                    <a:pt x="116" y="29"/>
                  </a:lnTo>
                  <a:lnTo>
                    <a:pt x="116" y="40"/>
                  </a:lnTo>
                  <a:lnTo>
                    <a:pt x="114" y="58"/>
                  </a:lnTo>
                  <a:lnTo>
                    <a:pt x="107" y="78"/>
                  </a:lnTo>
                  <a:lnTo>
                    <a:pt x="103" y="89"/>
                  </a:lnTo>
                  <a:lnTo>
                    <a:pt x="100" y="102"/>
                  </a:lnTo>
                  <a:lnTo>
                    <a:pt x="96" y="113"/>
                  </a:lnTo>
                  <a:lnTo>
                    <a:pt x="92" y="127"/>
                  </a:lnTo>
                  <a:lnTo>
                    <a:pt x="87" y="138"/>
                  </a:lnTo>
                  <a:lnTo>
                    <a:pt x="83" y="151"/>
                  </a:lnTo>
                  <a:lnTo>
                    <a:pt x="80" y="163"/>
                  </a:lnTo>
                  <a:lnTo>
                    <a:pt x="76" y="176"/>
                  </a:lnTo>
                  <a:lnTo>
                    <a:pt x="69" y="194"/>
                  </a:lnTo>
                  <a:lnTo>
                    <a:pt x="61" y="214"/>
                  </a:lnTo>
                  <a:lnTo>
                    <a:pt x="52" y="233"/>
                  </a:lnTo>
                  <a:lnTo>
                    <a:pt x="45" y="253"/>
                  </a:lnTo>
                  <a:lnTo>
                    <a:pt x="32" y="269"/>
                  </a:lnTo>
                  <a:lnTo>
                    <a:pt x="21" y="287"/>
                  </a:lnTo>
                  <a:lnTo>
                    <a:pt x="11" y="304"/>
                  </a:lnTo>
                  <a:lnTo>
                    <a:pt x="0" y="322"/>
                  </a:lnTo>
                  <a:lnTo>
                    <a:pt x="14" y="280"/>
                  </a:lnTo>
                  <a:lnTo>
                    <a:pt x="31" y="242"/>
                  </a:lnTo>
                  <a:lnTo>
                    <a:pt x="45" y="202"/>
                  </a:lnTo>
                  <a:lnTo>
                    <a:pt x="61" y="163"/>
                  </a:lnTo>
                  <a:lnTo>
                    <a:pt x="72" y="122"/>
                  </a:lnTo>
                  <a:lnTo>
                    <a:pt x="85" y="82"/>
                  </a:lnTo>
                  <a:lnTo>
                    <a:pt x="92" y="40"/>
                  </a:lnTo>
                  <a:lnTo>
                    <a:pt x="100" y="0"/>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8" name="Google Shape;2928;p170"/>
            <p:cNvSpPr/>
            <p:nvPr/>
          </p:nvSpPr>
          <p:spPr>
            <a:xfrm>
              <a:off x="5104" y="2686"/>
              <a:ext cx="142" cy="147"/>
            </a:xfrm>
            <a:custGeom>
              <a:rect b="b" l="l" r="r" t="t"/>
              <a:pathLst>
                <a:path extrusionOk="0" h="295" w="284">
                  <a:moveTo>
                    <a:pt x="28" y="79"/>
                  </a:moveTo>
                  <a:lnTo>
                    <a:pt x="31" y="68"/>
                  </a:lnTo>
                  <a:lnTo>
                    <a:pt x="35" y="57"/>
                  </a:lnTo>
                  <a:lnTo>
                    <a:pt x="40" y="46"/>
                  </a:lnTo>
                  <a:lnTo>
                    <a:pt x="46" y="37"/>
                  </a:lnTo>
                  <a:lnTo>
                    <a:pt x="51" y="26"/>
                  </a:lnTo>
                  <a:lnTo>
                    <a:pt x="57" y="15"/>
                  </a:lnTo>
                  <a:lnTo>
                    <a:pt x="64" y="6"/>
                  </a:lnTo>
                  <a:lnTo>
                    <a:pt x="75" y="0"/>
                  </a:lnTo>
                  <a:lnTo>
                    <a:pt x="86" y="6"/>
                  </a:lnTo>
                  <a:lnTo>
                    <a:pt x="97" y="15"/>
                  </a:lnTo>
                  <a:lnTo>
                    <a:pt x="106" y="22"/>
                  </a:lnTo>
                  <a:lnTo>
                    <a:pt x="115" y="33"/>
                  </a:lnTo>
                  <a:lnTo>
                    <a:pt x="122" y="42"/>
                  </a:lnTo>
                  <a:lnTo>
                    <a:pt x="130" y="51"/>
                  </a:lnTo>
                  <a:lnTo>
                    <a:pt x="139" y="60"/>
                  </a:lnTo>
                  <a:lnTo>
                    <a:pt x="150" y="71"/>
                  </a:lnTo>
                  <a:lnTo>
                    <a:pt x="164" y="91"/>
                  </a:lnTo>
                  <a:lnTo>
                    <a:pt x="180" y="117"/>
                  </a:lnTo>
                  <a:lnTo>
                    <a:pt x="195" y="140"/>
                  </a:lnTo>
                  <a:lnTo>
                    <a:pt x="211" y="168"/>
                  </a:lnTo>
                  <a:lnTo>
                    <a:pt x="226" y="193"/>
                  </a:lnTo>
                  <a:lnTo>
                    <a:pt x="242" y="219"/>
                  </a:lnTo>
                  <a:lnTo>
                    <a:pt x="259" y="242"/>
                  </a:lnTo>
                  <a:lnTo>
                    <a:pt x="275" y="268"/>
                  </a:lnTo>
                  <a:lnTo>
                    <a:pt x="279" y="268"/>
                  </a:lnTo>
                  <a:lnTo>
                    <a:pt x="284" y="271"/>
                  </a:lnTo>
                  <a:lnTo>
                    <a:pt x="273" y="271"/>
                  </a:lnTo>
                  <a:lnTo>
                    <a:pt x="275" y="277"/>
                  </a:lnTo>
                  <a:lnTo>
                    <a:pt x="240" y="277"/>
                  </a:lnTo>
                  <a:lnTo>
                    <a:pt x="208" y="279"/>
                  </a:lnTo>
                  <a:lnTo>
                    <a:pt x="175" y="282"/>
                  </a:lnTo>
                  <a:lnTo>
                    <a:pt x="142" y="288"/>
                  </a:lnTo>
                  <a:lnTo>
                    <a:pt x="110" y="290"/>
                  </a:lnTo>
                  <a:lnTo>
                    <a:pt x="77" y="293"/>
                  </a:lnTo>
                  <a:lnTo>
                    <a:pt x="42" y="293"/>
                  </a:lnTo>
                  <a:lnTo>
                    <a:pt x="10" y="295"/>
                  </a:lnTo>
                  <a:lnTo>
                    <a:pt x="8" y="284"/>
                  </a:lnTo>
                  <a:lnTo>
                    <a:pt x="6" y="273"/>
                  </a:lnTo>
                  <a:lnTo>
                    <a:pt x="4" y="264"/>
                  </a:lnTo>
                  <a:lnTo>
                    <a:pt x="4" y="255"/>
                  </a:lnTo>
                  <a:lnTo>
                    <a:pt x="0" y="237"/>
                  </a:lnTo>
                  <a:lnTo>
                    <a:pt x="0" y="220"/>
                  </a:lnTo>
                  <a:lnTo>
                    <a:pt x="0" y="199"/>
                  </a:lnTo>
                  <a:lnTo>
                    <a:pt x="0" y="180"/>
                  </a:lnTo>
                  <a:lnTo>
                    <a:pt x="2" y="160"/>
                  </a:lnTo>
                  <a:lnTo>
                    <a:pt x="6" y="144"/>
                  </a:lnTo>
                  <a:lnTo>
                    <a:pt x="8" y="126"/>
                  </a:lnTo>
                  <a:lnTo>
                    <a:pt x="13" y="109"/>
                  </a:lnTo>
                  <a:lnTo>
                    <a:pt x="19" y="93"/>
                  </a:lnTo>
                  <a:lnTo>
                    <a:pt x="28" y="79"/>
                  </a:lnTo>
                  <a:close/>
                </a:path>
              </a:pathLst>
            </a:custGeom>
            <a:solidFill>
              <a:srgbClr val="FF4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9" name="Google Shape;2929;p170"/>
            <p:cNvSpPr/>
            <p:nvPr/>
          </p:nvSpPr>
          <p:spPr>
            <a:xfrm>
              <a:off x="5144" y="2433"/>
              <a:ext cx="469" cy="117"/>
            </a:xfrm>
            <a:custGeom>
              <a:rect b="b" l="l" r="r" t="t"/>
              <a:pathLst>
                <a:path extrusionOk="0" h="234" w="939">
                  <a:moveTo>
                    <a:pt x="335" y="9"/>
                  </a:moveTo>
                  <a:lnTo>
                    <a:pt x="408" y="3"/>
                  </a:lnTo>
                  <a:lnTo>
                    <a:pt x="484" y="2"/>
                  </a:lnTo>
                  <a:lnTo>
                    <a:pt x="560" y="2"/>
                  </a:lnTo>
                  <a:lnTo>
                    <a:pt x="637" y="2"/>
                  </a:lnTo>
                  <a:lnTo>
                    <a:pt x="711" y="0"/>
                  </a:lnTo>
                  <a:lnTo>
                    <a:pt x="788" y="0"/>
                  </a:lnTo>
                  <a:lnTo>
                    <a:pt x="862" y="0"/>
                  </a:lnTo>
                  <a:lnTo>
                    <a:pt x="939" y="2"/>
                  </a:lnTo>
                  <a:lnTo>
                    <a:pt x="919" y="29"/>
                  </a:lnTo>
                  <a:lnTo>
                    <a:pt x="900" y="58"/>
                  </a:lnTo>
                  <a:lnTo>
                    <a:pt x="879" y="85"/>
                  </a:lnTo>
                  <a:lnTo>
                    <a:pt x="857" y="114"/>
                  </a:lnTo>
                  <a:lnTo>
                    <a:pt x="835" y="142"/>
                  </a:lnTo>
                  <a:lnTo>
                    <a:pt x="815" y="173"/>
                  </a:lnTo>
                  <a:lnTo>
                    <a:pt x="797" y="202"/>
                  </a:lnTo>
                  <a:lnTo>
                    <a:pt x="784" y="234"/>
                  </a:lnTo>
                  <a:lnTo>
                    <a:pt x="686" y="220"/>
                  </a:lnTo>
                  <a:lnTo>
                    <a:pt x="588" y="209"/>
                  </a:lnTo>
                  <a:lnTo>
                    <a:pt x="488" y="200"/>
                  </a:lnTo>
                  <a:lnTo>
                    <a:pt x="389" y="191"/>
                  </a:lnTo>
                  <a:lnTo>
                    <a:pt x="289" y="180"/>
                  </a:lnTo>
                  <a:lnTo>
                    <a:pt x="191" y="169"/>
                  </a:lnTo>
                  <a:lnTo>
                    <a:pt x="95" y="158"/>
                  </a:lnTo>
                  <a:lnTo>
                    <a:pt x="0" y="147"/>
                  </a:lnTo>
                  <a:lnTo>
                    <a:pt x="42" y="131"/>
                  </a:lnTo>
                  <a:lnTo>
                    <a:pt x="84" y="116"/>
                  </a:lnTo>
                  <a:lnTo>
                    <a:pt x="126" y="98"/>
                  </a:lnTo>
                  <a:lnTo>
                    <a:pt x="170" y="82"/>
                  </a:lnTo>
                  <a:lnTo>
                    <a:pt x="209" y="62"/>
                  </a:lnTo>
                  <a:lnTo>
                    <a:pt x="251" y="43"/>
                  </a:lnTo>
                  <a:lnTo>
                    <a:pt x="291" y="25"/>
                  </a:lnTo>
                  <a:lnTo>
                    <a:pt x="335" y="9"/>
                  </a:lnTo>
                  <a:close/>
                </a:path>
              </a:pathLst>
            </a:custGeom>
            <a:solidFill>
              <a:srgbClr val="A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0" name="Google Shape;2930;p170"/>
            <p:cNvSpPr/>
            <p:nvPr/>
          </p:nvSpPr>
          <p:spPr>
            <a:xfrm>
              <a:off x="5151" y="2645"/>
              <a:ext cx="350" cy="178"/>
            </a:xfrm>
            <a:custGeom>
              <a:rect b="b" l="l" r="r" t="t"/>
              <a:pathLst>
                <a:path extrusionOk="0" h="356" w="702">
                  <a:moveTo>
                    <a:pt x="0" y="67"/>
                  </a:moveTo>
                  <a:lnTo>
                    <a:pt x="27" y="47"/>
                  </a:lnTo>
                  <a:lnTo>
                    <a:pt x="58" y="34"/>
                  </a:lnTo>
                  <a:lnTo>
                    <a:pt x="91" y="25"/>
                  </a:lnTo>
                  <a:lnTo>
                    <a:pt x="126" y="21"/>
                  </a:lnTo>
                  <a:lnTo>
                    <a:pt x="158" y="16"/>
                  </a:lnTo>
                  <a:lnTo>
                    <a:pt x="193" y="14"/>
                  </a:lnTo>
                  <a:lnTo>
                    <a:pt x="227" y="12"/>
                  </a:lnTo>
                  <a:lnTo>
                    <a:pt x="262" y="9"/>
                  </a:lnTo>
                  <a:lnTo>
                    <a:pt x="286" y="7"/>
                  </a:lnTo>
                  <a:lnTo>
                    <a:pt x="313" y="7"/>
                  </a:lnTo>
                  <a:lnTo>
                    <a:pt x="340" y="5"/>
                  </a:lnTo>
                  <a:lnTo>
                    <a:pt x="367" y="5"/>
                  </a:lnTo>
                  <a:lnTo>
                    <a:pt x="393" y="1"/>
                  </a:lnTo>
                  <a:lnTo>
                    <a:pt x="420" y="1"/>
                  </a:lnTo>
                  <a:lnTo>
                    <a:pt x="446" y="0"/>
                  </a:lnTo>
                  <a:lnTo>
                    <a:pt x="473" y="1"/>
                  </a:lnTo>
                  <a:lnTo>
                    <a:pt x="484" y="7"/>
                  </a:lnTo>
                  <a:lnTo>
                    <a:pt x="495" y="9"/>
                  </a:lnTo>
                  <a:lnTo>
                    <a:pt x="506" y="10"/>
                  </a:lnTo>
                  <a:lnTo>
                    <a:pt x="518" y="16"/>
                  </a:lnTo>
                  <a:lnTo>
                    <a:pt x="560" y="32"/>
                  </a:lnTo>
                  <a:lnTo>
                    <a:pt x="595" y="61"/>
                  </a:lnTo>
                  <a:lnTo>
                    <a:pt x="624" y="94"/>
                  </a:lnTo>
                  <a:lnTo>
                    <a:pt x="647" y="134"/>
                  </a:lnTo>
                  <a:lnTo>
                    <a:pt x="664" y="174"/>
                  </a:lnTo>
                  <a:lnTo>
                    <a:pt x="680" y="218"/>
                  </a:lnTo>
                  <a:lnTo>
                    <a:pt x="691" y="260"/>
                  </a:lnTo>
                  <a:lnTo>
                    <a:pt x="702" y="301"/>
                  </a:lnTo>
                  <a:lnTo>
                    <a:pt x="698" y="305"/>
                  </a:lnTo>
                  <a:lnTo>
                    <a:pt x="633" y="309"/>
                  </a:lnTo>
                  <a:lnTo>
                    <a:pt x="571" y="316"/>
                  </a:lnTo>
                  <a:lnTo>
                    <a:pt x="509" y="323"/>
                  </a:lnTo>
                  <a:lnTo>
                    <a:pt x="449" y="332"/>
                  </a:lnTo>
                  <a:lnTo>
                    <a:pt x="387" y="340"/>
                  </a:lnTo>
                  <a:lnTo>
                    <a:pt x="327" y="347"/>
                  </a:lnTo>
                  <a:lnTo>
                    <a:pt x="266" y="351"/>
                  </a:lnTo>
                  <a:lnTo>
                    <a:pt x="202" y="356"/>
                  </a:lnTo>
                  <a:lnTo>
                    <a:pt x="186" y="332"/>
                  </a:lnTo>
                  <a:lnTo>
                    <a:pt x="171" y="309"/>
                  </a:lnTo>
                  <a:lnTo>
                    <a:pt x="158" y="285"/>
                  </a:lnTo>
                  <a:lnTo>
                    <a:pt x="147" y="263"/>
                  </a:lnTo>
                  <a:lnTo>
                    <a:pt x="135" y="240"/>
                  </a:lnTo>
                  <a:lnTo>
                    <a:pt x="122" y="216"/>
                  </a:lnTo>
                  <a:lnTo>
                    <a:pt x="106" y="192"/>
                  </a:lnTo>
                  <a:lnTo>
                    <a:pt x="91" y="170"/>
                  </a:lnTo>
                  <a:lnTo>
                    <a:pt x="91" y="165"/>
                  </a:lnTo>
                  <a:lnTo>
                    <a:pt x="77" y="152"/>
                  </a:lnTo>
                  <a:lnTo>
                    <a:pt x="66" y="140"/>
                  </a:lnTo>
                  <a:lnTo>
                    <a:pt x="55" y="127"/>
                  </a:lnTo>
                  <a:lnTo>
                    <a:pt x="46" y="116"/>
                  </a:lnTo>
                  <a:lnTo>
                    <a:pt x="35" y="103"/>
                  </a:lnTo>
                  <a:lnTo>
                    <a:pt x="26" y="90"/>
                  </a:lnTo>
                  <a:lnTo>
                    <a:pt x="13" y="80"/>
                  </a:lnTo>
                  <a:lnTo>
                    <a:pt x="0" y="72"/>
                  </a:lnTo>
                  <a:lnTo>
                    <a:pt x="0" y="67"/>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1" name="Google Shape;2931;p170"/>
            <p:cNvSpPr/>
            <p:nvPr/>
          </p:nvSpPr>
          <p:spPr>
            <a:xfrm>
              <a:off x="5152" y="2122"/>
              <a:ext cx="159" cy="261"/>
            </a:xfrm>
            <a:custGeom>
              <a:rect b="b" l="l" r="r" t="t"/>
              <a:pathLst>
                <a:path extrusionOk="0" h="522" w="318">
                  <a:moveTo>
                    <a:pt x="18" y="322"/>
                  </a:moveTo>
                  <a:lnTo>
                    <a:pt x="18" y="300"/>
                  </a:lnTo>
                  <a:lnTo>
                    <a:pt x="23" y="284"/>
                  </a:lnTo>
                  <a:lnTo>
                    <a:pt x="31" y="265"/>
                  </a:lnTo>
                  <a:lnTo>
                    <a:pt x="42" y="251"/>
                  </a:lnTo>
                  <a:lnTo>
                    <a:pt x="51" y="234"/>
                  </a:lnTo>
                  <a:lnTo>
                    <a:pt x="63" y="218"/>
                  </a:lnTo>
                  <a:lnTo>
                    <a:pt x="78" y="204"/>
                  </a:lnTo>
                  <a:lnTo>
                    <a:pt x="93" y="191"/>
                  </a:lnTo>
                  <a:lnTo>
                    <a:pt x="87" y="174"/>
                  </a:lnTo>
                  <a:lnTo>
                    <a:pt x="85" y="160"/>
                  </a:lnTo>
                  <a:lnTo>
                    <a:pt x="87" y="145"/>
                  </a:lnTo>
                  <a:lnTo>
                    <a:pt x="94" y="134"/>
                  </a:lnTo>
                  <a:lnTo>
                    <a:pt x="91" y="120"/>
                  </a:lnTo>
                  <a:lnTo>
                    <a:pt x="94" y="109"/>
                  </a:lnTo>
                  <a:lnTo>
                    <a:pt x="100" y="100"/>
                  </a:lnTo>
                  <a:lnTo>
                    <a:pt x="109" y="93"/>
                  </a:lnTo>
                  <a:lnTo>
                    <a:pt x="118" y="85"/>
                  </a:lnTo>
                  <a:lnTo>
                    <a:pt x="127" y="78"/>
                  </a:lnTo>
                  <a:lnTo>
                    <a:pt x="136" y="71"/>
                  </a:lnTo>
                  <a:lnTo>
                    <a:pt x="147" y="63"/>
                  </a:lnTo>
                  <a:lnTo>
                    <a:pt x="158" y="58"/>
                  </a:lnTo>
                  <a:lnTo>
                    <a:pt x="172" y="53"/>
                  </a:lnTo>
                  <a:lnTo>
                    <a:pt x="185" y="49"/>
                  </a:lnTo>
                  <a:lnTo>
                    <a:pt x="202" y="45"/>
                  </a:lnTo>
                  <a:lnTo>
                    <a:pt x="214" y="38"/>
                  </a:lnTo>
                  <a:lnTo>
                    <a:pt x="227" y="33"/>
                  </a:lnTo>
                  <a:lnTo>
                    <a:pt x="238" y="23"/>
                  </a:lnTo>
                  <a:lnTo>
                    <a:pt x="251" y="14"/>
                  </a:lnTo>
                  <a:lnTo>
                    <a:pt x="258" y="9"/>
                  </a:lnTo>
                  <a:lnTo>
                    <a:pt x="265" y="3"/>
                  </a:lnTo>
                  <a:lnTo>
                    <a:pt x="272" y="0"/>
                  </a:lnTo>
                  <a:lnTo>
                    <a:pt x="283" y="2"/>
                  </a:lnTo>
                  <a:lnTo>
                    <a:pt x="291" y="11"/>
                  </a:lnTo>
                  <a:lnTo>
                    <a:pt x="300" y="23"/>
                  </a:lnTo>
                  <a:lnTo>
                    <a:pt x="305" y="36"/>
                  </a:lnTo>
                  <a:lnTo>
                    <a:pt x="318" y="47"/>
                  </a:lnTo>
                  <a:lnTo>
                    <a:pt x="305" y="45"/>
                  </a:lnTo>
                  <a:lnTo>
                    <a:pt x="292" y="49"/>
                  </a:lnTo>
                  <a:lnTo>
                    <a:pt x="278" y="53"/>
                  </a:lnTo>
                  <a:lnTo>
                    <a:pt x="267" y="62"/>
                  </a:lnTo>
                  <a:lnTo>
                    <a:pt x="271" y="67"/>
                  </a:lnTo>
                  <a:lnTo>
                    <a:pt x="274" y="73"/>
                  </a:lnTo>
                  <a:lnTo>
                    <a:pt x="252" y="73"/>
                  </a:lnTo>
                  <a:lnTo>
                    <a:pt x="232" y="74"/>
                  </a:lnTo>
                  <a:lnTo>
                    <a:pt x="212" y="80"/>
                  </a:lnTo>
                  <a:lnTo>
                    <a:pt x="196" y="89"/>
                  </a:lnTo>
                  <a:lnTo>
                    <a:pt x="178" y="98"/>
                  </a:lnTo>
                  <a:lnTo>
                    <a:pt x="163" y="111"/>
                  </a:lnTo>
                  <a:lnTo>
                    <a:pt x="151" y="125"/>
                  </a:lnTo>
                  <a:lnTo>
                    <a:pt x="143" y="144"/>
                  </a:lnTo>
                  <a:lnTo>
                    <a:pt x="134" y="160"/>
                  </a:lnTo>
                  <a:lnTo>
                    <a:pt x="131" y="178"/>
                  </a:lnTo>
                  <a:lnTo>
                    <a:pt x="127" y="196"/>
                  </a:lnTo>
                  <a:lnTo>
                    <a:pt x="127" y="214"/>
                  </a:lnTo>
                  <a:lnTo>
                    <a:pt x="125" y="233"/>
                  </a:lnTo>
                  <a:lnTo>
                    <a:pt x="123" y="253"/>
                  </a:lnTo>
                  <a:lnTo>
                    <a:pt x="120" y="271"/>
                  </a:lnTo>
                  <a:lnTo>
                    <a:pt x="116" y="293"/>
                  </a:lnTo>
                  <a:lnTo>
                    <a:pt x="105" y="300"/>
                  </a:lnTo>
                  <a:lnTo>
                    <a:pt x="98" y="311"/>
                  </a:lnTo>
                  <a:lnTo>
                    <a:pt x="91" y="322"/>
                  </a:lnTo>
                  <a:lnTo>
                    <a:pt x="83" y="334"/>
                  </a:lnTo>
                  <a:lnTo>
                    <a:pt x="80" y="336"/>
                  </a:lnTo>
                  <a:lnTo>
                    <a:pt x="76" y="344"/>
                  </a:lnTo>
                  <a:lnTo>
                    <a:pt x="69" y="353"/>
                  </a:lnTo>
                  <a:lnTo>
                    <a:pt x="62" y="369"/>
                  </a:lnTo>
                  <a:lnTo>
                    <a:pt x="53" y="384"/>
                  </a:lnTo>
                  <a:lnTo>
                    <a:pt x="43" y="398"/>
                  </a:lnTo>
                  <a:lnTo>
                    <a:pt x="36" y="413"/>
                  </a:lnTo>
                  <a:lnTo>
                    <a:pt x="31" y="425"/>
                  </a:lnTo>
                  <a:lnTo>
                    <a:pt x="40" y="429"/>
                  </a:lnTo>
                  <a:lnTo>
                    <a:pt x="49" y="427"/>
                  </a:lnTo>
                  <a:lnTo>
                    <a:pt x="51" y="411"/>
                  </a:lnTo>
                  <a:lnTo>
                    <a:pt x="60" y="398"/>
                  </a:lnTo>
                  <a:lnTo>
                    <a:pt x="69" y="382"/>
                  </a:lnTo>
                  <a:lnTo>
                    <a:pt x="80" y="367"/>
                  </a:lnTo>
                  <a:lnTo>
                    <a:pt x="89" y="351"/>
                  </a:lnTo>
                  <a:lnTo>
                    <a:pt x="98" y="338"/>
                  </a:lnTo>
                  <a:lnTo>
                    <a:pt x="107" y="324"/>
                  </a:lnTo>
                  <a:lnTo>
                    <a:pt x="118" y="311"/>
                  </a:lnTo>
                  <a:lnTo>
                    <a:pt x="113" y="322"/>
                  </a:lnTo>
                  <a:lnTo>
                    <a:pt x="114" y="333"/>
                  </a:lnTo>
                  <a:lnTo>
                    <a:pt x="120" y="336"/>
                  </a:lnTo>
                  <a:lnTo>
                    <a:pt x="127" y="336"/>
                  </a:lnTo>
                  <a:lnTo>
                    <a:pt x="131" y="327"/>
                  </a:lnTo>
                  <a:lnTo>
                    <a:pt x="142" y="325"/>
                  </a:lnTo>
                  <a:lnTo>
                    <a:pt x="136" y="331"/>
                  </a:lnTo>
                  <a:lnTo>
                    <a:pt x="138" y="338"/>
                  </a:lnTo>
                  <a:lnTo>
                    <a:pt x="147" y="342"/>
                  </a:lnTo>
                  <a:lnTo>
                    <a:pt x="156" y="342"/>
                  </a:lnTo>
                  <a:lnTo>
                    <a:pt x="160" y="331"/>
                  </a:lnTo>
                  <a:lnTo>
                    <a:pt x="165" y="325"/>
                  </a:lnTo>
                  <a:lnTo>
                    <a:pt x="178" y="325"/>
                  </a:lnTo>
                  <a:lnTo>
                    <a:pt x="174" y="331"/>
                  </a:lnTo>
                  <a:lnTo>
                    <a:pt x="171" y="338"/>
                  </a:lnTo>
                  <a:lnTo>
                    <a:pt x="167" y="344"/>
                  </a:lnTo>
                  <a:lnTo>
                    <a:pt x="176" y="351"/>
                  </a:lnTo>
                  <a:lnTo>
                    <a:pt x="183" y="344"/>
                  </a:lnTo>
                  <a:lnTo>
                    <a:pt x="191" y="334"/>
                  </a:lnTo>
                  <a:lnTo>
                    <a:pt x="198" y="327"/>
                  </a:lnTo>
                  <a:lnTo>
                    <a:pt x="212" y="331"/>
                  </a:lnTo>
                  <a:lnTo>
                    <a:pt x="212" y="336"/>
                  </a:lnTo>
                  <a:lnTo>
                    <a:pt x="205" y="334"/>
                  </a:lnTo>
                  <a:lnTo>
                    <a:pt x="202" y="338"/>
                  </a:lnTo>
                  <a:lnTo>
                    <a:pt x="200" y="340"/>
                  </a:lnTo>
                  <a:lnTo>
                    <a:pt x="203" y="342"/>
                  </a:lnTo>
                  <a:lnTo>
                    <a:pt x="207" y="342"/>
                  </a:lnTo>
                  <a:lnTo>
                    <a:pt x="198" y="353"/>
                  </a:lnTo>
                  <a:lnTo>
                    <a:pt x="189" y="360"/>
                  </a:lnTo>
                  <a:lnTo>
                    <a:pt x="180" y="367"/>
                  </a:lnTo>
                  <a:lnTo>
                    <a:pt x="178" y="380"/>
                  </a:lnTo>
                  <a:lnTo>
                    <a:pt x="172" y="396"/>
                  </a:lnTo>
                  <a:lnTo>
                    <a:pt x="167" y="413"/>
                  </a:lnTo>
                  <a:lnTo>
                    <a:pt x="158" y="429"/>
                  </a:lnTo>
                  <a:lnTo>
                    <a:pt x="149" y="445"/>
                  </a:lnTo>
                  <a:lnTo>
                    <a:pt x="136" y="458"/>
                  </a:lnTo>
                  <a:lnTo>
                    <a:pt x="125" y="474"/>
                  </a:lnTo>
                  <a:lnTo>
                    <a:pt x="113" y="487"/>
                  </a:lnTo>
                  <a:lnTo>
                    <a:pt x="102" y="504"/>
                  </a:lnTo>
                  <a:lnTo>
                    <a:pt x="93" y="507"/>
                  </a:lnTo>
                  <a:lnTo>
                    <a:pt x="83" y="511"/>
                  </a:lnTo>
                  <a:lnTo>
                    <a:pt x="73" y="515"/>
                  </a:lnTo>
                  <a:lnTo>
                    <a:pt x="63" y="520"/>
                  </a:lnTo>
                  <a:lnTo>
                    <a:pt x="53" y="520"/>
                  </a:lnTo>
                  <a:lnTo>
                    <a:pt x="43" y="522"/>
                  </a:lnTo>
                  <a:lnTo>
                    <a:pt x="33" y="518"/>
                  </a:lnTo>
                  <a:lnTo>
                    <a:pt x="25" y="515"/>
                  </a:lnTo>
                  <a:lnTo>
                    <a:pt x="13" y="494"/>
                  </a:lnTo>
                  <a:lnTo>
                    <a:pt x="7" y="474"/>
                  </a:lnTo>
                  <a:lnTo>
                    <a:pt x="2" y="453"/>
                  </a:lnTo>
                  <a:lnTo>
                    <a:pt x="2" y="433"/>
                  </a:lnTo>
                  <a:lnTo>
                    <a:pt x="0" y="409"/>
                  </a:lnTo>
                  <a:lnTo>
                    <a:pt x="2" y="387"/>
                  </a:lnTo>
                  <a:lnTo>
                    <a:pt x="3" y="365"/>
                  </a:lnTo>
                  <a:lnTo>
                    <a:pt x="7" y="345"/>
                  </a:lnTo>
                  <a:lnTo>
                    <a:pt x="9" y="333"/>
                  </a:lnTo>
                  <a:lnTo>
                    <a:pt x="18" y="322"/>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2" name="Google Shape;2932;p170"/>
            <p:cNvSpPr/>
            <p:nvPr/>
          </p:nvSpPr>
          <p:spPr>
            <a:xfrm>
              <a:off x="5211" y="2436"/>
              <a:ext cx="67" cy="29"/>
            </a:xfrm>
            <a:custGeom>
              <a:rect b="b" l="l" r="r" t="t"/>
              <a:pathLst>
                <a:path extrusionOk="0" h="58" w="135">
                  <a:moveTo>
                    <a:pt x="11" y="6"/>
                  </a:moveTo>
                  <a:lnTo>
                    <a:pt x="24" y="4"/>
                  </a:lnTo>
                  <a:lnTo>
                    <a:pt x="40" y="2"/>
                  </a:lnTo>
                  <a:lnTo>
                    <a:pt x="56" y="0"/>
                  </a:lnTo>
                  <a:lnTo>
                    <a:pt x="73" y="0"/>
                  </a:lnTo>
                  <a:lnTo>
                    <a:pt x="87" y="0"/>
                  </a:lnTo>
                  <a:lnTo>
                    <a:pt x="104" y="0"/>
                  </a:lnTo>
                  <a:lnTo>
                    <a:pt x="118" y="0"/>
                  </a:lnTo>
                  <a:lnTo>
                    <a:pt x="135" y="4"/>
                  </a:lnTo>
                  <a:lnTo>
                    <a:pt x="127" y="9"/>
                  </a:lnTo>
                  <a:lnTo>
                    <a:pt x="120" y="13"/>
                  </a:lnTo>
                  <a:lnTo>
                    <a:pt x="111" y="13"/>
                  </a:lnTo>
                  <a:lnTo>
                    <a:pt x="104" y="17"/>
                  </a:lnTo>
                  <a:lnTo>
                    <a:pt x="91" y="22"/>
                  </a:lnTo>
                  <a:lnTo>
                    <a:pt x="78" y="28"/>
                  </a:lnTo>
                  <a:lnTo>
                    <a:pt x="66" y="33"/>
                  </a:lnTo>
                  <a:lnTo>
                    <a:pt x="53" y="38"/>
                  </a:lnTo>
                  <a:lnTo>
                    <a:pt x="40" y="42"/>
                  </a:lnTo>
                  <a:lnTo>
                    <a:pt x="27" y="48"/>
                  </a:lnTo>
                  <a:lnTo>
                    <a:pt x="15" y="53"/>
                  </a:lnTo>
                  <a:lnTo>
                    <a:pt x="4" y="58"/>
                  </a:lnTo>
                  <a:lnTo>
                    <a:pt x="4" y="53"/>
                  </a:lnTo>
                  <a:lnTo>
                    <a:pt x="0" y="48"/>
                  </a:lnTo>
                  <a:lnTo>
                    <a:pt x="11" y="6"/>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3" name="Google Shape;2933;p170"/>
            <p:cNvSpPr/>
            <p:nvPr/>
          </p:nvSpPr>
          <p:spPr>
            <a:xfrm>
              <a:off x="5221" y="2165"/>
              <a:ext cx="103" cy="112"/>
            </a:xfrm>
            <a:custGeom>
              <a:rect b="b" l="l" r="r" t="t"/>
              <a:pathLst>
                <a:path extrusionOk="0" h="226" w="205">
                  <a:moveTo>
                    <a:pt x="13" y="89"/>
                  </a:moveTo>
                  <a:lnTo>
                    <a:pt x="16" y="79"/>
                  </a:lnTo>
                  <a:lnTo>
                    <a:pt x="20" y="68"/>
                  </a:lnTo>
                  <a:lnTo>
                    <a:pt x="25" y="57"/>
                  </a:lnTo>
                  <a:lnTo>
                    <a:pt x="31" y="48"/>
                  </a:lnTo>
                  <a:lnTo>
                    <a:pt x="36" y="37"/>
                  </a:lnTo>
                  <a:lnTo>
                    <a:pt x="45" y="29"/>
                  </a:lnTo>
                  <a:lnTo>
                    <a:pt x="54" y="22"/>
                  </a:lnTo>
                  <a:lnTo>
                    <a:pt x="65" y="17"/>
                  </a:lnTo>
                  <a:lnTo>
                    <a:pt x="151" y="2"/>
                  </a:lnTo>
                  <a:lnTo>
                    <a:pt x="158" y="0"/>
                  </a:lnTo>
                  <a:lnTo>
                    <a:pt x="167" y="6"/>
                  </a:lnTo>
                  <a:lnTo>
                    <a:pt x="174" y="8"/>
                  </a:lnTo>
                  <a:lnTo>
                    <a:pt x="185" y="8"/>
                  </a:lnTo>
                  <a:lnTo>
                    <a:pt x="182" y="11"/>
                  </a:lnTo>
                  <a:lnTo>
                    <a:pt x="184" y="13"/>
                  </a:lnTo>
                  <a:lnTo>
                    <a:pt x="173" y="17"/>
                  </a:lnTo>
                  <a:lnTo>
                    <a:pt x="162" y="18"/>
                  </a:lnTo>
                  <a:lnTo>
                    <a:pt x="149" y="20"/>
                  </a:lnTo>
                  <a:lnTo>
                    <a:pt x="136" y="22"/>
                  </a:lnTo>
                  <a:lnTo>
                    <a:pt x="124" y="22"/>
                  </a:lnTo>
                  <a:lnTo>
                    <a:pt x="111" y="26"/>
                  </a:lnTo>
                  <a:lnTo>
                    <a:pt x="100" y="29"/>
                  </a:lnTo>
                  <a:lnTo>
                    <a:pt x="91" y="37"/>
                  </a:lnTo>
                  <a:lnTo>
                    <a:pt x="84" y="48"/>
                  </a:lnTo>
                  <a:lnTo>
                    <a:pt x="80" y="62"/>
                  </a:lnTo>
                  <a:lnTo>
                    <a:pt x="91" y="68"/>
                  </a:lnTo>
                  <a:lnTo>
                    <a:pt x="102" y="66"/>
                  </a:lnTo>
                  <a:lnTo>
                    <a:pt x="114" y="66"/>
                  </a:lnTo>
                  <a:lnTo>
                    <a:pt x="127" y="66"/>
                  </a:lnTo>
                  <a:lnTo>
                    <a:pt x="140" y="69"/>
                  </a:lnTo>
                  <a:lnTo>
                    <a:pt x="151" y="69"/>
                  </a:lnTo>
                  <a:lnTo>
                    <a:pt x="164" y="73"/>
                  </a:lnTo>
                  <a:lnTo>
                    <a:pt x="176" y="73"/>
                  </a:lnTo>
                  <a:lnTo>
                    <a:pt x="191" y="77"/>
                  </a:lnTo>
                  <a:lnTo>
                    <a:pt x="187" y="84"/>
                  </a:lnTo>
                  <a:lnTo>
                    <a:pt x="178" y="86"/>
                  </a:lnTo>
                  <a:lnTo>
                    <a:pt x="165" y="82"/>
                  </a:lnTo>
                  <a:lnTo>
                    <a:pt x="154" y="82"/>
                  </a:lnTo>
                  <a:lnTo>
                    <a:pt x="142" y="82"/>
                  </a:lnTo>
                  <a:lnTo>
                    <a:pt x="131" y="86"/>
                  </a:lnTo>
                  <a:lnTo>
                    <a:pt x="118" y="86"/>
                  </a:lnTo>
                  <a:lnTo>
                    <a:pt x="107" y="91"/>
                  </a:lnTo>
                  <a:lnTo>
                    <a:pt x="96" y="97"/>
                  </a:lnTo>
                  <a:lnTo>
                    <a:pt x="87" y="104"/>
                  </a:lnTo>
                  <a:lnTo>
                    <a:pt x="94" y="115"/>
                  </a:lnTo>
                  <a:lnTo>
                    <a:pt x="105" y="122"/>
                  </a:lnTo>
                  <a:lnTo>
                    <a:pt x="118" y="128"/>
                  </a:lnTo>
                  <a:lnTo>
                    <a:pt x="133" y="133"/>
                  </a:lnTo>
                  <a:lnTo>
                    <a:pt x="149" y="131"/>
                  </a:lnTo>
                  <a:lnTo>
                    <a:pt x="169" y="133"/>
                  </a:lnTo>
                  <a:lnTo>
                    <a:pt x="185" y="133"/>
                  </a:lnTo>
                  <a:lnTo>
                    <a:pt x="205" y="135"/>
                  </a:lnTo>
                  <a:lnTo>
                    <a:pt x="200" y="142"/>
                  </a:lnTo>
                  <a:lnTo>
                    <a:pt x="194" y="149"/>
                  </a:lnTo>
                  <a:lnTo>
                    <a:pt x="185" y="153"/>
                  </a:lnTo>
                  <a:lnTo>
                    <a:pt x="178" y="159"/>
                  </a:lnTo>
                  <a:lnTo>
                    <a:pt x="167" y="160"/>
                  </a:lnTo>
                  <a:lnTo>
                    <a:pt x="158" y="162"/>
                  </a:lnTo>
                  <a:lnTo>
                    <a:pt x="147" y="162"/>
                  </a:lnTo>
                  <a:lnTo>
                    <a:pt x="140" y="168"/>
                  </a:lnTo>
                  <a:lnTo>
                    <a:pt x="124" y="179"/>
                  </a:lnTo>
                  <a:lnTo>
                    <a:pt x="109" y="191"/>
                  </a:lnTo>
                  <a:lnTo>
                    <a:pt x="94" y="202"/>
                  </a:lnTo>
                  <a:lnTo>
                    <a:pt x="78" y="209"/>
                  </a:lnTo>
                  <a:lnTo>
                    <a:pt x="74" y="217"/>
                  </a:lnTo>
                  <a:lnTo>
                    <a:pt x="82" y="224"/>
                  </a:lnTo>
                  <a:lnTo>
                    <a:pt x="76" y="224"/>
                  </a:lnTo>
                  <a:lnTo>
                    <a:pt x="67" y="226"/>
                  </a:lnTo>
                  <a:lnTo>
                    <a:pt x="58" y="224"/>
                  </a:lnTo>
                  <a:lnTo>
                    <a:pt x="49" y="224"/>
                  </a:lnTo>
                  <a:lnTo>
                    <a:pt x="36" y="219"/>
                  </a:lnTo>
                  <a:lnTo>
                    <a:pt x="24" y="213"/>
                  </a:lnTo>
                  <a:lnTo>
                    <a:pt x="11" y="208"/>
                  </a:lnTo>
                  <a:lnTo>
                    <a:pt x="0" y="202"/>
                  </a:lnTo>
                  <a:lnTo>
                    <a:pt x="0" y="188"/>
                  </a:lnTo>
                  <a:lnTo>
                    <a:pt x="2" y="173"/>
                  </a:lnTo>
                  <a:lnTo>
                    <a:pt x="4" y="159"/>
                  </a:lnTo>
                  <a:lnTo>
                    <a:pt x="5" y="146"/>
                  </a:lnTo>
                  <a:lnTo>
                    <a:pt x="7" y="131"/>
                  </a:lnTo>
                  <a:lnTo>
                    <a:pt x="9" y="117"/>
                  </a:lnTo>
                  <a:lnTo>
                    <a:pt x="11" y="102"/>
                  </a:lnTo>
                  <a:lnTo>
                    <a:pt x="13" y="89"/>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4" name="Google Shape;2934;p170"/>
            <p:cNvSpPr/>
            <p:nvPr/>
          </p:nvSpPr>
          <p:spPr>
            <a:xfrm>
              <a:off x="5247" y="2242"/>
              <a:ext cx="216" cy="144"/>
            </a:xfrm>
            <a:custGeom>
              <a:rect b="b" l="l" r="r" t="t"/>
              <a:pathLst>
                <a:path extrusionOk="0" h="287" w="433">
                  <a:moveTo>
                    <a:pt x="25" y="122"/>
                  </a:moveTo>
                  <a:lnTo>
                    <a:pt x="33" y="104"/>
                  </a:lnTo>
                  <a:lnTo>
                    <a:pt x="42" y="89"/>
                  </a:lnTo>
                  <a:lnTo>
                    <a:pt x="53" y="74"/>
                  </a:lnTo>
                  <a:lnTo>
                    <a:pt x="67" y="62"/>
                  </a:lnTo>
                  <a:lnTo>
                    <a:pt x="67" y="49"/>
                  </a:lnTo>
                  <a:lnTo>
                    <a:pt x="74" y="42"/>
                  </a:lnTo>
                  <a:lnTo>
                    <a:pt x="83" y="34"/>
                  </a:lnTo>
                  <a:lnTo>
                    <a:pt x="93" y="29"/>
                  </a:lnTo>
                  <a:lnTo>
                    <a:pt x="109" y="24"/>
                  </a:lnTo>
                  <a:lnTo>
                    <a:pt x="127" y="20"/>
                  </a:lnTo>
                  <a:lnTo>
                    <a:pt x="143" y="13"/>
                  </a:lnTo>
                  <a:lnTo>
                    <a:pt x="162" y="0"/>
                  </a:lnTo>
                  <a:lnTo>
                    <a:pt x="171" y="9"/>
                  </a:lnTo>
                  <a:lnTo>
                    <a:pt x="182" y="18"/>
                  </a:lnTo>
                  <a:lnTo>
                    <a:pt x="194" y="25"/>
                  </a:lnTo>
                  <a:lnTo>
                    <a:pt x="209" y="33"/>
                  </a:lnTo>
                  <a:lnTo>
                    <a:pt x="223" y="36"/>
                  </a:lnTo>
                  <a:lnTo>
                    <a:pt x="238" y="42"/>
                  </a:lnTo>
                  <a:lnTo>
                    <a:pt x="253" y="45"/>
                  </a:lnTo>
                  <a:lnTo>
                    <a:pt x="269" y="47"/>
                  </a:lnTo>
                  <a:lnTo>
                    <a:pt x="280" y="49"/>
                  </a:lnTo>
                  <a:lnTo>
                    <a:pt x="294" y="53"/>
                  </a:lnTo>
                  <a:lnTo>
                    <a:pt x="298" y="78"/>
                  </a:lnTo>
                  <a:lnTo>
                    <a:pt x="311" y="98"/>
                  </a:lnTo>
                  <a:lnTo>
                    <a:pt x="325" y="113"/>
                  </a:lnTo>
                  <a:lnTo>
                    <a:pt x="347" y="125"/>
                  </a:lnTo>
                  <a:lnTo>
                    <a:pt x="369" y="136"/>
                  </a:lnTo>
                  <a:lnTo>
                    <a:pt x="391" y="151"/>
                  </a:lnTo>
                  <a:lnTo>
                    <a:pt x="411" y="165"/>
                  </a:lnTo>
                  <a:lnTo>
                    <a:pt x="427" y="187"/>
                  </a:lnTo>
                  <a:lnTo>
                    <a:pt x="425" y="193"/>
                  </a:lnTo>
                  <a:lnTo>
                    <a:pt x="425" y="204"/>
                  </a:lnTo>
                  <a:lnTo>
                    <a:pt x="425" y="214"/>
                  </a:lnTo>
                  <a:lnTo>
                    <a:pt x="425" y="225"/>
                  </a:lnTo>
                  <a:lnTo>
                    <a:pt x="425" y="236"/>
                  </a:lnTo>
                  <a:lnTo>
                    <a:pt x="427" y="247"/>
                  </a:lnTo>
                  <a:lnTo>
                    <a:pt x="429" y="256"/>
                  </a:lnTo>
                  <a:lnTo>
                    <a:pt x="433" y="265"/>
                  </a:lnTo>
                  <a:lnTo>
                    <a:pt x="396" y="267"/>
                  </a:lnTo>
                  <a:lnTo>
                    <a:pt x="360" y="269"/>
                  </a:lnTo>
                  <a:lnTo>
                    <a:pt x="323" y="271"/>
                  </a:lnTo>
                  <a:lnTo>
                    <a:pt x="287" y="273"/>
                  </a:lnTo>
                  <a:lnTo>
                    <a:pt x="249" y="275"/>
                  </a:lnTo>
                  <a:lnTo>
                    <a:pt x="213" y="276"/>
                  </a:lnTo>
                  <a:lnTo>
                    <a:pt x="176" y="278"/>
                  </a:lnTo>
                  <a:lnTo>
                    <a:pt x="142" y="282"/>
                  </a:lnTo>
                  <a:lnTo>
                    <a:pt x="123" y="284"/>
                  </a:lnTo>
                  <a:lnTo>
                    <a:pt x="107" y="285"/>
                  </a:lnTo>
                  <a:lnTo>
                    <a:pt x="91" y="285"/>
                  </a:lnTo>
                  <a:lnTo>
                    <a:pt x="74" y="285"/>
                  </a:lnTo>
                  <a:lnTo>
                    <a:pt x="56" y="284"/>
                  </a:lnTo>
                  <a:lnTo>
                    <a:pt x="40" y="284"/>
                  </a:lnTo>
                  <a:lnTo>
                    <a:pt x="22" y="284"/>
                  </a:lnTo>
                  <a:lnTo>
                    <a:pt x="3" y="287"/>
                  </a:lnTo>
                  <a:lnTo>
                    <a:pt x="7" y="269"/>
                  </a:lnTo>
                  <a:lnTo>
                    <a:pt x="5" y="256"/>
                  </a:lnTo>
                  <a:lnTo>
                    <a:pt x="2" y="169"/>
                  </a:lnTo>
                  <a:lnTo>
                    <a:pt x="0" y="169"/>
                  </a:lnTo>
                  <a:lnTo>
                    <a:pt x="3" y="154"/>
                  </a:lnTo>
                  <a:lnTo>
                    <a:pt x="9" y="142"/>
                  </a:lnTo>
                  <a:lnTo>
                    <a:pt x="13" y="131"/>
                  </a:lnTo>
                  <a:lnTo>
                    <a:pt x="25" y="122"/>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5" name="Google Shape;2935;p170"/>
            <p:cNvSpPr/>
            <p:nvPr/>
          </p:nvSpPr>
          <p:spPr>
            <a:xfrm>
              <a:off x="5258" y="1819"/>
              <a:ext cx="190" cy="275"/>
            </a:xfrm>
            <a:custGeom>
              <a:rect b="b" l="l" r="r" t="t"/>
              <a:pathLst>
                <a:path extrusionOk="0" h="549" w="380">
                  <a:moveTo>
                    <a:pt x="18" y="268"/>
                  </a:moveTo>
                  <a:lnTo>
                    <a:pt x="20" y="258"/>
                  </a:lnTo>
                  <a:lnTo>
                    <a:pt x="27" y="255"/>
                  </a:lnTo>
                  <a:lnTo>
                    <a:pt x="32" y="238"/>
                  </a:lnTo>
                  <a:lnTo>
                    <a:pt x="41" y="226"/>
                  </a:lnTo>
                  <a:lnTo>
                    <a:pt x="47" y="211"/>
                  </a:lnTo>
                  <a:lnTo>
                    <a:pt x="49" y="198"/>
                  </a:lnTo>
                  <a:lnTo>
                    <a:pt x="51" y="202"/>
                  </a:lnTo>
                  <a:lnTo>
                    <a:pt x="52" y="213"/>
                  </a:lnTo>
                  <a:lnTo>
                    <a:pt x="54" y="222"/>
                  </a:lnTo>
                  <a:lnTo>
                    <a:pt x="58" y="231"/>
                  </a:lnTo>
                  <a:lnTo>
                    <a:pt x="43" y="242"/>
                  </a:lnTo>
                  <a:lnTo>
                    <a:pt x="36" y="260"/>
                  </a:lnTo>
                  <a:lnTo>
                    <a:pt x="38" y="268"/>
                  </a:lnTo>
                  <a:lnTo>
                    <a:pt x="40" y="278"/>
                  </a:lnTo>
                  <a:lnTo>
                    <a:pt x="41" y="288"/>
                  </a:lnTo>
                  <a:lnTo>
                    <a:pt x="51" y="297"/>
                  </a:lnTo>
                  <a:lnTo>
                    <a:pt x="40" y="297"/>
                  </a:lnTo>
                  <a:lnTo>
                    <a:pt x="31" y="297"/>
                  </a:lnTo>
                  <a:lnTo>
                    <a:pt x="21" y="298"/>
                  </a:lnTo>
                  <a:lnTo>
                    <a:pt x="14" y="308"/>
                  </a:lnTo>
                  <a:lnTo>
                    <a:pt x="7" y="318"/>
                  </a:lnTo>
                  <a:lnTo>
                    <a:pt x="7" y="333"/>
                  </a:lnTo>
                  <a:lnTo>
                    <a:pt x="20" y="338"/>
                  </a:lnTo>
                  <a:lnTo>
                    <a:pt x="27" y="351"/>
                  </a:lnTo>
                  <a:lnTo>
                    <a:pt x="32" y="364"/>
                  </a:lnTo>
                  <a:lnTo>
                    <a:pt x="40" y="379"/>
                  </a:lnTo>
                  <a:lnTo>
                    <a:pt x="43" y="386"/>
                  </a:lnTo>
                  <a:lnTo>
                    <a:pt x="43" y="395"/>
                  </a:lnTo>
                  <a:lnTo>
                    <a:pt x="43" y="402"/>
                  </a:lnTo>
                  <a:lnTo>
                    <a:pt x="56" y="406"/>
                  </a:lnTo>
                  <a:lnTo>
                    <a:pt x="60" y="415"/>
                  </a:lnTo>
                  <a:lnTo>
                    <a:pt x="65" y="426"/>
                  </a:lnTo>
                  <a:lnTo>
                    <a:pt x="71" y="435"/>
                  </a:lnTo>
                  <a:lnTo>
                    <a:pt x="78" y="446"/>
                  </a:lnTo>
                  <a:lnTo>
                    <a:pt x="85" y="449"/>
                  </a:lnTo>
                  <a:lnTo>
                    <a:pt x="94" y="451"/>
                  </a:lnTo>
                  <a:lnTo>
                    <a:pt x="103" y="449"/>
                  </a:lnTo>
                  <a:lnTo>
                    <a:pt x="112" y="449"/>
                  </a:lnTo>
                  <a:lnTo>
                    <a:pt x="131" y="433"/>
                  </a:lnTo>
                  <a:lnTo>
                    <a:pt x="145" y="417"/>
                  </a:lnTo>
                  <a:lnTo>
                    <a:pt x="154" y="397"/>
                  </a:lnTo>
                  <a:lnTo>
                    <a:pt x="161" y="379"/>
                  </a:lnTo>
                  <a:lnTo>
                    <a:pt x="167" y="357"/>
                  </a:lnTo>
                  <a:lnTo>
                    <a:pt x="176" y="335"/>
                  </a:lnTo>
                  <a:lnTo>
                    <a:pt x="185" y="315"/>
                  </a:lnTo>
                  <a:lnTo>
                    <a:pt x="201" y="298"/>
                  </a:lnTo>
                  <a:lnTo>
                    <a:pt x="205" y="289"/>
                  </a:lnTo>
                  <a:lnTo>
                    <a:pt x="216" y="286"/>
                  </a:lnTo>
                  <a:lnTo>
                    <a:pt x="223" y="280"/>
                  </a:lnTo>
                  <a:lnTo>
                    <a:pt x="227" y="273"/>
                  </a:lnTo>
                  <a:lnTo>
                    <a:pt x="220" y="269"/>
                  </a:lnTo>
                  <a:lnTo>
                    <a:pt x="212" y="264"/>
                  </a:lnTo>
                  <a:lnTo>
                    <a:pt x="205" y="260"/>
                  </a:lnTo>
                  <a:lnTo>
                    <a:pt x="200" y="264"/>
                  </a:lnTo>
                  <a:lnTo>
                    <a:pt x="203" y="268"/>
                  </a:lnTo>
                  <a:lnTo>
                    <a:pt x="201" y="273"/>
                  </a:lnTo>
                  <a:lnTo>
                    <a:pt x="192" y="278"/>
                  </a:lnTo>
                  <a:lnTo>
                    <a:pt x="185" y="278"/>
                  </a:lnTo>
                  <a:lnTo>
                    <a:pt x="176" y="277"/>
                  </a:lnTo>
                  <a:lnTo>
                    <a:pt x="169" y="275"/>
                  </a:lnTo>
                  <a:lnTo>
                    <a:pt x="156" y="275"/>
                  </a:lnTo>
                  <a:lnTo>
                    <a:pt x="143" y="277"/>
                  </a:lnTo>
                  <a:lnTo>
                    <a:pt x="132" y="278"/>
                  </a:lnTo>
                  <a:lnTo>
                    <a:pt x="121" y="282"/>
                  </a:lnTo>
                  <a:lnTo>
                    <a:pt x="111" y="284"/>
                  </a:lnTo>
                  <a:lnTo>
                    <a:pt x="100" y="288"/>
                  </a:lnTo>
                  <a:lnTo>
                    <a:pt x="89" y="289"/>
                  </a:lnTo>
                  <a:lnTo>
                    <a:pt x="78" y="293"/>
                  </a:lnTo>
                  <a:lnTo>
                    <a:pt x="65" y="291"/>
                  </a:lnTo>
                  <a:lnTo>
                    <a:pt x="54" y="289"/>
                  </a:lnTo>
                  <a:lnTo>
                    <a:pt x="49" y="278"/>
                  </a:lnTo>
                  <a:lnTo>
                    <a:pt x="45" y="268"/>
                  </a:lnTo>
                  <a:lnTo>
                    <a:pt x="43" y="257"/>
                  </a:lnTo>
                  <a:lnTo>
                    <a:pt x="52" y="249"/>
                  </a:lnTo>
                  <a:lnTo>
                    <a:pt x="67" y="238"/>
                  </a:lnTo>
                  <a:lnTo>
                    <a:pt x="85" y="237"/>
                  </a:lnTo>
                  <a:lnTo>
                    <a:pt x="101" y="233"/>
                  </a:lnTo>
                  <a:lnTo>
                    <a:pt x="120" y="226"/>
                  </a:lnTo>
                  <a:lnTo>
                    <a:pt x="121" y="218"/>
                  </a:lnTo>
                  <a:lnTo>
                    <a:pt x="127" y="213"/>
                  </a:lnTo>
                  <a:lnTo>
                    <a:pt x="131" y="206"/>
                  </a:lnTo>
                  <a:lnTo>
                    <a:pt x="131" y="200"/>
                  </a:lnTo>
                  <a:lnTo>
                    <a:pt x="132" y="198"/>
                  </a:lnTo>
                  <a:lnTo>
                    <a:pt x="134" y="211"/>
                  </a:lnTo>
                  <a:lnTo>
                    <a:pt x="141" y="226"/>
                  </a:lnTo>
                  <a:lnTo>
                    <a:pt x="151" y="238"/>
                  </a:lnTo>
                  <a:lnTo>
                    <a:pt x="161" y="251"/>
                  </a:lnTo>
                  <a:lnTo>
                    <a:pt x="176" y="249"/>
                  </a:lnTo>
                  <a:lnTo>
                    <a:pt x="192" y="244"/>
                  </a:lnTo>
                  <a:lnTo>
                    <a:pt x="205" y="233"/>
                  </a:lnTo>
                  <a:lnTo>
                    <a:pt x="216" y="218"/>
                  </a:lnTo>
                  <a:lnTo>
                    <a:pt x="216" y="208"/>
                  </a:lnTo>
                  <a:lnTo>
                    <a:pt x="218" y="197"/>
                  </a:lnTo>
                  <a:lnTo>
                    <a:pt x="216" y="186"/>
                  </a:lnTo>
                  <a:lnTo>
                    <a:pt x="216" y="177"/>
                  </a:lnTo>
                  <a:lnTo>
                    <a:pt x="209" y="157"/>
                  </a:lnTo>
                  <a:lnTo>
                    <a:pt x="198" y="142"/>
                  </a:lnTo>
                  <a:lnTo>
                    <a:pt x="189" y="135"/>
                  </a:lnTo>
                  <a:lnTo>
                    <a:pt x="180" y="133"/>
                  </a:lnTo>
                  <a:lnTo>
                    <a:pt x="171" y="131"/>
                  </a:lnTo>
                  <a:lnTo>
                    <a:pt x="163" y="133"/>
                  </a:lnTo>
                  <a:lnTo>
                    <a:pt x="151" y="140"/>
                  </a:lnTo>
                  <a:lnTo>
                    <a:pt x="140" y="151"/>
                  </a:lnTo>
                  <a:lnTo>
                    <a:pt x="138" y="162"/>
                  </a:lnTo>
                  <a:lnTo>
                    <a:pt x="136" y="177"/>
                  </a:lnTo>
                  <a:lnTo>
                    <a:pt x="129" y="162"/>
                  </a:lnTo>
                  <a:lnTo>
                    <a:pt x="125" y="148"/>
                  </a:lnTo>
                  <a:lnTo>
                    <a:pt x="116" y="135"/>
                  </a:lnTo>
                  <a:lnTo>
                    <a:pt x="103" y="129"/>
                  </a:lnTo>
                  <a:lnTo>
                    <a:pt x="87" y="129"/>
                  </a:lnTo>
                  <a:lnTo>
                    <a:pt x="78" y="135"/>
                  </a:lnTo>
                  <a:lnTo>
                    <a:pt x="69" y="137"/>
                  </a:lnTo>
                  <a:lnTo>
                    <a:pt x="61" y="146"/>
                  </a:lnTo>
                  <a:lnTo>
                    <a:pt x="61" y="148"/>
                  </a:lnTo>
                  <a:lnTo>
                    <a:pt x="61" y="129"/>
                  </a:lnTo>
                  <a:lnTo>
                    <a:pt x="76" y="129"/>
                  </a:lnTo>
                  <a:lnTo>
                    <a:pt x="89" y="118"/>
                  </a:lnTo>
                  <a:lnTo>
                    <a:pt x="100" y="108"/>
                  </a:lnTo>
                  <a:lnTo>
                    <a:pt x="116" y="104"/>
                  </a:lnTo>
                  <a:lnTo>
                    <a:pt x="120" y="97"/>
                  </a:lnTo>
                  <a:lnTo>
                    <a:pt x="120" y="91"/>
                  </a:lnTo>
                  <a:lnTo>
                    <a:pt x="107" y="88"/>
                  </a:lnTo>
                  <a:lnTo>
                    <a:pt x="96" y="91"/>
                  </a:lnTo>
                  <a:lnTo>
                    <a:pt x="85" y="97"/>
                  </a:lnTo>
                  <a:lnTo>
                    <a:pt x="76" y="106"/>
                  </a:lnTo>
                  <a:lnTo>
                    <a:pt x="71" y="111"/>
                  </a:lnTo>
                  <a:lnTo>
                    <a:pt x="67" y="118"/>
                  </a:lnTo>
                  <a:lnTo>
                    <a:pt x="67" y="100"/>
                  </a:lnTo>
                  <a:lnTo>
                    <a:pt x="71" y="84"/>
                  </a:lnTo>
                  <a:lnTo>
                    <a:pt x="74" y="68"/>
                  </a:lnTo>
                  <a:lnTo>
                    <a:pt x="80" y="51"/>
                  </a:lnTo>
                  <a:lnTo>
                    <a:pt x="85" y="35"/>
                  </a:lnTo>
                  <a:lnTo>
                    <a:pt x="96" y="20"/>
                  </a:lnTo>
                  <a:lnTo>
                    <a:pt x="107" y="9"/>
                  </a:lnTo>
                  <a:lnTo>
                    <a:pt x="123" y="2"/>
                  </a:lnTo>
                  <a:lnTo>
                    <a:pt x="134" y="0"/>
                  </a:lnTo>
                  <a:lnTo>
                    <a:pt x="145" y="6"/>
                  </a:lnTo>
                  <a:lnTo>
                    <a:pt x="156" y="11"/>
                  </a:lnTo>
                  <a:lnTo>
                    <a:pt x="167" y="17"/>
                  </a:lnTo>
                  <a:lnTo>
                    <a:pt x="183" y="18"/>
                  </a:lnTo>
                  <a:lnTo>
                    <a:pt x="198" y="28"/>
                  </a:lnTo>
                  <a:lnTo>
                    <a:pt x="212" y="35"/>
                  </a:lnTo>
                  <a:lnTo>
                    <a:pt x="231" y="38"/>
                  </a:lnTo>
                  <a:lnTo>
                    <a:pt x="241" y="37"/>
                  </a:lnTo>
                  <a:lnTo>
                    <a:pt x="254" y="37"/>
                  </a:lnTo>
                  <a:lnTo>
                    <a:pt x="265" y="37"/>
                  </a:lnTo>
                  <a:lnTo>
                    <a:pt x="280" y="37"/>
                  </a:lnTo>
                  <a:lnTo>
                    <a:pt x="291" y="37"/>
                  </a:lnTo>
                  <a:lnTo>
                    <a:pt x="301" y="40"/>
                  </a:lnTo>
                  <a:lnTo>
                    <a:pt x="311" y="48"/>
                  </a:lnTo>
                  <a:lnTo>
                    <a:pt x="318" y="60"/>
                  </a:lnTo>
                  <a:lnTo>
                    <a:pt x="314" y="73"/>
                  </a:lnTo>
                  <a:lnTo>
                    <a:pt x="309" y="82"/>
                  </a:lnTo>
                  <a:lnTo>
                    <a:pt x="300" y="89"/>
                  </a:lnTo>
                  <a:lnTo>
                    <a:pt x="292" y="104"/>
                  </a:lnTo>
                  <a:lnTo>
                    <a:pt x="283" y="118"/>
                  </a:lnTo>
                  <a:lnTo>
                    <a:pt x="278" y="135"/>
                  </a:lnTo>
                  <a:lnTo>
                    <a:pt x="276" y="153"/>
                  </a:lnTo>
                  <a:lnTo>
                    <a:pt x="276" y="171"/>
                  </a:lnTo>
                  <a:lnTo>
                    <a:pt x="276" y="188"/>
                  </a:lnTo>
                  <a:lnTo>
                    <a:pt x="280" y="206"/>
                  </a:lnTo>
                  <a:lnTo>
                    <a:pt x="285" y="222"/>
                  </a:lnTo>
                  <a:lnTo>
                    <a:pt x="292" y="238"/>
                  </a:lnTo>
                  <a:lnTo>
                    <a:pt x="296" y="242"/>
                  </a:lnTo>
                  <a:lnTo>
                    <a:pt x="301" y="240"/>
                  </a:lnTo>
                  <a:lnTo>
                    <a:pt x="307" y="233"/>
                  </a:lnTo>
                  <a:lnTo>
                    <a:pt x="312" y="229"/>
                  </a:lnTo>
                  <a:lnTo>
                    <a:pt x="314" y="220"/>
                  </a:lnTo>
                  <a:lnTo>
                    <a:pt x="321" y="211"/>
                  </a:lnTo>
                  <a:lnTo>
                    <a:pt x="329" y="204"/>
                  </a:lnTo>
                  <a:lnTo>
                    <a:pt x="340" y="202"/>
                  </a:lnTo>
                  <a:lnTo>
                    <a:pt x="351" y="202"/>
                  </a:lnTo>
                  <a:lnTo>
                    <a:pt x="363" y="206"/>
                  </a:lnTo>
                  <a:lnTo>
                    <a:pt x="376" y="217"/>
                  </a:lnTo>
                  <a:lnTo>
                    <a:pt x="380" y="233"/>
                  </a:lnTo>
                  <a:lnTo>
                    <a:pt x="378" y="249"/>
                  </a:lnTo>
                  <a:lnTo>
                    <a:pt x="380" y="268"/>
                  </a:lnTo>
                  <a:lnTo>
                    <a:pt x="372" y="278"/>
                  </a:lnTo>
                  <a:lnTo>
                    <a:pt x="365" y="291"/>
                  </a:lnTo>
                  <a:lnTo>
                    <a:pt x="354" y="302"/>
                  </a:lnTo>
                  <a:lnTo>
                    <a:pt x="341" y="309"/>
                  </a:lnTo>
                  <a:lnTo>
                    <a:pt x="331" y="309"/>
                  </a:lnTo>
                  <a:lnTo>
                    <a:pt x="320" y="308"/>
                  </a:lnTo>
                  <a:lnTo>
                    <a:pt x="311" y="306"/>
                  </a:lnTo>
                  <a:lnTo>
                    <a:pt x="305" y="315"/>
                  </a:lnTo>
                  <a:lnTo>
                    <a:pt x="307" y="324"/>
                  </a:lnTo>
                  <a:lnTo>
                    <a:pt x="309" y="335"/>
                  </a:lnTo>
                  <a:lnTo>
                    <a:pt x="309" y="344"/>
                  </a:lnTo>
                  <a:lnTo>
                    <a:pt x="311" y="355"/>
                  </a:lnTo>
                  <a:lnTo>
                    <a:pt x="309" y="364"/>
                  </a:lnTo>
                  <a:lnTo>
                    <a:pt x="309" y="375"/>
                  </a:lnTo>
                  <a:lnTo>
                    <a:pt x="305" y="384"/>
                  </a:lnTo>
                  <a:lnTo>
                    <a:pt x="303" y="395"/>
                  </a:lnTo>
                  <a:lnTo>
                    <a:pt x="294" y="404"/>
                  </a:lnTo>
                  <a:lnTo>
                    <a:pt x="285" y="413"/>
                  </a:lnTo>
                  <a:lnTo>
                    <a:pt x="274" y="419"/>
                  </a:lnTo>
                  <a:lnTo>
                    <a:pt x="263" y="424"/>
                  </a:lnTo>
                  <a:lnTo>
                    <a:pt x="251" y="429"/>
                  </a:lnTo>
                  <a:lnTo>
                    <a:pt x="240" y="435"/>
                  </a:lnTo>
                  <a:lnTo>
                    <a:pt x="229" y="444"/>
                  </a:lnTo>
                  <a:lnTo>
                    <a:pt x="223" y="457"/>
                  </a:lnTo>
                  <a:lnTo>
                    <a:pt x="211" y="462"/>
                  </a:lnTo>
                  <a:lnTo>
                    <a:pt x="200" y="468"/>
                  </a:lnTo>
                  <a:lnTo>
                    <a:pt x="189" y="469"/>
                  </a:lnTo>
                  <a:lnTo>
                    <a:pt x="178" y="479"/>
                  </a:lnTo>
                  <a:lnTo>
                    <a:pt x="167" y="489"/>
                  </a:lnTo>
                  <a:lnTo>
                    <a:pt x="158" y="504"/>
                  </a:lnTo>
                  <a:lnTo>
                    <a:pt x="147" y="517"/>
                  </a:lnTo>
                  <a:lnTo>
                    <a:pt x="136" y="531"/>
                  </a:lnTo>
                  <a:lnTo>
                    <a:pt x="123" y="540"/>
                  </a:lnTo>
                  <a:lnTo>
                    <a:pt x="111" y="548"/>
                  </a:lnTo>
                  <a:lnTo>
                    <a:pt x="94" y="549"/>
                  </a:lnTo>
                  <a:lnTo>
                    <a:pt x="78" y="546"/>
                  </a:lnTo>
                  <a:lnTo>
                    <a:pt x="67" y="542"/>
                  </a:lnTo>
                  <a:lnTo>
                    <a:pt x="61" y="537"/>
                  </a:lnTo>
                  <a:lnTo>
                    <a:pt x="54" y="531"/>
                  </a:lnTo>
                  <a:lnTo>
                    <a:pt x="47" y="533"/>
                  </a:lnTo>
                  <a:lnTo>
                    <a:pt x="29" y="515"/>
                  </a:lnTo>
                  <a:lnTo>
                    <a:pt x="21" y="497"/>
                  </a:lnTo>
                  <a:lnTo>
                    <a:pt x="18" y="477"/>
                  </a:lnTo>
                  <a:lnTo>
                    <a:pt x="20" y="459"/>
                  </a:lnTo>
                  <a:lnTo>
                    <a:pt x="21" y="437"/>
                  </a:lnTo>
                  <a:lnTo>
                    <a:pt x="23" y="417"/>
                  </a:lnTo>
                  <a:lnTo>
                    <a:pt x="21" y="397"/>
                  </a:lnTo>
                  <a:lnTo>
                    <a:pt x="16" y="380"/>
                  </a:lnTo>
                  <a:lnTo>
                    <a:pt x="14" y="371"/>
                  </a:lnTo>
                  <a:lnTo>
                    <a:pt x="9" y="362"/>
                  </a:lnTo>
                  <a:lnTo>
                    <a:pt x="5" y="348"/>
                  </a:lnTo>
                  <a:lnTo>
                    <a:pt x="1" y="337"/>
                  </a:lnTo>
                  <a:lnTo>
                    <a:pt x="0" y="322"/>
                  </a:lnTo>
                  <a:lnTo>
                    <a:pt x="0" y="311"/>
                  </a:lnTo>
                  <a:lnTo>
                    <a:pt x="0" y="298"/>
                  </a:lnTo>
                  <a:lnTo>
                    <a:pt x="3" y="288"/>
                  </a:lnTo>
                  <a:lnTo>
                    <a:pt x="7" y="277"/>
                  </a:lnTo>
                  <a:lnTo>
                    <a:pt x="18" y="268"/>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6" name="Google Shape;2936;p170"/>
            <p:cNvSpPr/>
            <p:nvPr/>
          </p:nvSpPr>
          <p:spPr>
            <a:xfrm>
              <a:off x="5267" y="1973"/>
              <a:ext cx="11" cy="15"/>
            </a:xfrm>
            <a:custGeom>
              <a:rect b="b" l="l" r="r" t="t"/>
              <a:pathLst>
                <a:path extrusionOk="0" h="30" w="22">
                  <a:moveTo>
                    <a:pt x="14" y="0"/>
                  </a:moveTo>
                  <a:lnTo>
                    <a:pt x="22" y="0"/>
                  </a:lnTo>
                  <a:lnTo>
                    <a:pt x="16" y="12"/>
                  </a:lnTo>
                  <a:lnTo>
                    <a:pt x="18" y="30"/>
                  </a:lnTo>
                  <a:lnTo>
                    <a:pt x="5" y="25"/>
                  </a:lnTo>
                  <a:lnTo>
                    <a:pt x="0" y="18"/>
                  </a:lnTo>
                  <a:lnTo>
                    <a:pt x="3" y="5"/>
                  </a:lnTo>
                  <a:lnTo>
                    <a:pt x="14"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7" name="Google Shape;2937;p170"/>
            <p:cNvSpPr/>
            <p:nvPr/>
          </p:nvSpPr>
          <p:spPr>
            <a:xfrm>
              <a:off x="5278" y="2155"/>
              <a:ext cx="113" cy="101"/>
            </a:xfrm>
            <a:custGeom>
              <a:rect b="b" l="l" r="r" t="t"/>
              <a:pathLst>
                <a:path extrusionOk="0" h="202" w="225">
                  <a:moveTo>
                    <a:pt x="80" y="58"/>
                  </a:moveTo>
                  <a:lnTo>
                    <a:pt x="80" y="49"/>
                  </a:lnTo>
                  <a:lnTo>
                    <a:pt x="80" y="42"/>
                  </a:lnTo>
                  <a:lnTo>
                    <a:pt x="80" y="31"/>
                  </a:lnTo>
                  <a:lnTo>
                    <a:pt x="81" y="26"/>
                  </a:lnTo>
                  <a:lnTo>
                    <a:pt x="74" y="15"/>
                  </a:lnTo>
                  <a:lnTo>
                    <a:pt x="65" y="9"/>
                  </a:lnTo>
                  <a:lnTo>
                    <a:pt x="56" y="4"/>
                  </a:lnTo>
                  <a:lnTo>
                    <a:pt x="47" y="2"/>
                  </a:lnTo>
                  <a:lnTo>
                    <a:pt x="56" y="0"/>
                  </a:lnTo>
                  <a:lnTo>
                    <a:pt x="67" y="4"/>
                  </a:lnTo>
                  <a:lnTo>
                    <a:pt x="76" y="9"/>
                  </a:lnTo>
                  <a:lnTo>
                    <a:pt x="87" y="18"/>
                  </a:lnTo>
                  <a:lnTo>
                    <a:pt x="96" y="26"/>
                  </a:lnTo>
                  <a:lnTo>
                    <a:pt x="107" y="35"/>
                  </a:lnTo>
                  <a:lnTo>
                    <a:pt x="118" y="42"/>
                  </a:lnTo>
                  <a:lnTo>
                    <a:pt x="132" y="48"/>
                  </a:lnTo>
                  <a:lnTo>
                    <a:pt x="145" y="55"/>
                  </a:lnTo>
                  <a:lnTo>
                    <a:pt x="160" y="64"/>
                  </a:lnTo>
                  <a:lnTo>
                    <a:pt x="172" y="71"/>
                  </a:lnTo>
                  <a:lnTo>
                    <a:pt x="185" y="82"/>
                  </a:lnTo>
                  <a:lnTo>
                    <a:pt x="194" y="91"/>
                  </a:lnTo>
                  <a:lnTo>
                    <a:pt x="205" y="104"/>
                  </a:lnTo>
                  <a:lnTo>
                    <a:pt x="214" y="117"/>
                  </a:lnTo>
                  <a:lnTo>
                    <a:pt x="225" y="135"/>
                  </a:lnTo>
                  <a:lnTo>
                    <a:pt x="223" y="182"/>
                  </a:lnTo>
                  <a:lnTo>
                    <a:pt x="212" y="179"/>
                  </a:lnTo>
                  <a:lnTo>
                    <a:pt x="209" y="186"/>
                  </a:lnTo>
                  <a:lnTo>
                    <a:pt x="207" y="195"/>
                  </a:lnTo>
                  <a:lnTo>
                    <a:pt x="201" y="202"/>
                  </a:lnTo>
                  <a:lnTo>
                    <a:pt x="183" y="199"/>
                  </a:lnTo>
                  <a:lnTo>
                    <a:pt x="167" y="197"/>
                  </a:lnTo>
                  <a:lnTo>
                    <a:pt x="151" y="191"/>
                  </a:lnTo>
                  <a:lnTo>
                    <a:pt x="138" y="182"/>
                  </a:lnTo>
                  <a:lnTo>
                    <a:pt x="123" y="175"/>
                  </a:lnTo>
                  <a:lnTo>
                    <a:pt x="116" y="162"/>
                  </a:lnTo>
                  <a:lnTo>
                    <a:pt x="111" y="148"/>
                  </a:lnTo>
                  <a:lnTo>
                    <a:pt x="103" y="137"/>
                  </a:lnTo>
                  <a:lnTo>
                    <a:pt x="7" y="135"/>
                  </a:lnTo>
                  <a:lnTo>
                    <a:pt x="3" y="131"/>
                  </a:lnTo>
                  <a:lnTo>
                    <a:pt x="14" y="124"/>
                  </a:lnTo>
                  <a:lnTo>
                    <a:pt x="27" y="122"/>
                  </a:lnTo>
                  <a:lnTo>
                    <a:pt x="38" y="120"/>
                  </a:lnTo>
                  <a:lnTo>
                    <a:pt x="52" y="122"/>
                  </a:lnTo>
                  <a:lnTo>
                    <a:pt x="63" y="120"/>
                  </a:lnTo>
                  <a:lnTo>
                    <a:pt x="76" y="120"/>
                  </a:lnTo>
                  <a:lnTo>
                    <a:pt x="87" y="117"/>
                  </a:lnTo>
                  <a:lnTo>
                    <a:pt x="100" y="111"/>
                  </a:lnTo>
                  <a:lnTo>
                    <a:pt x="98" y="99"/>
                  </a:lnTo>
                  <a:lnTo>
                    <a:pt x="92" y="91"/>
                  </a:lnTo>
                  <a:lnTo>
                    <a:pt x="83" y="86"/>
                  </a:lnTo>
                  <a:lnTo>
                    <a:pt x="76" y="82"/>
                  </a:lnTo>
                  <a:lnTo>
                    <a:pt x="56" y="77"/>
                  </a:lnTo>
                  <a:lnTo>
                    <a:pt x="38" y="75"/>
                  </a:lnTo>
                  <a:lnTo>
                    <a:pt x="27" y="73"/>
                  </a:lnTo>
                  <a:lnTo>
                    <a:pt x="16" y="71"/>
                  </a:lnTo>
                  <a:lnTo>
                    <a:pt x="7" y="69"/>
                  </a:lnTo>
                  <a:lnTo>
                    <a:pt x="0" y="68"/>
                  </a:lnTo>
                  <a:lnTo>
                    <a:pt x="9" y="64"/>
                  </a:lnTo>
                  <a:lnTo>
                    <a:pt x="18" y="62"/>
                  </a:lnTo>
                  <a:lnTo>
                    <a:pt x="29" y="60"/>
                  </a:lnTo>
                  <a:lnTo>
                    <a:pt x="40" y="60"/>
                  </a:lnTo>
                  <a:lnTo>
                    <a:pt x="49" y="58"/>
                  </a:lnTo>
                  <a:lnTo>
                    <a:pt x="58" y="57"/>
                  </a:lnTo>
                  <a:lnTo>
                    <a:pt x="69" y="57"/>
                  </a:lnTo>
                  <a:lnTo>
                    <a:pt x="80" y="58"/>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8" name="Google Shape;2938;p170"/>
            <p:cNvSpPr/>
            <p:nvPr/>
          </p:nvSpPr>
          <p:spPr>
            <a:xfrm>
              <a:off x="5279" y="1970"/>
              <a:ext cx="16" cy="22"/>
            </a:xfrm>
            <a:custGeom>
              <a:rect b="b" l="l" r="r" t="t"/>
              <a:pathLst>
                <a:path extrusionOk="0" h="44" w="33">
                  <a:moveTo>
                    <a:pt x="33" y="0"/>
                  </a:moveTo>
                  <a:lnTo>
                    <a:pt x="30" y="9"/>
                  </a:lnTo>
                  <a:lnTo>
                    <a:pt x="28" y="22"/>
                  </a:lnTo>
                  <a:lnTo>
                    <a:pt x="26" y="33"/>
                  </a:lnTo>
                  <a:lnTo>
                    <a:pt x="30" y="44"/>
                  </a:lnTo>
                  <a:lnTo>
                    <a:pt x="11" y="38"/>
                  </a:lnTo>
                  <a:lnTo>
                    <a:pt x="0" y="27"/>
                  </a:lnTo>
                  <a:lnTo>
                    <a:pt x="2" y="15"/>
                  </a:lnTo>
                  <a:lnTo>
                    <a:pt x="11" y="9"/>
                  </a:lnTo>
                  <a:lnTo>
                    <a:pt x="22" y="4"/>
                  </a:lnTo>
                  <a:lnTo>
                    <a:pt x="33"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9" name="Google Shape;2939;p170"/>
            <p:cNvSpPr/>
            <p:nvPr/>
          </p:nvSpPr>
          <p:spPr>
            <a:xfrm>
              <a:off x="5283" y="1974"/>
              <a:ext cx="64" cy="42"/>
            </a:xfrm>
            <a:custGeom>
              <a:rect b="b" l="l" r="r" t="t"/>
              <a:pathLst>
                <a:path extrusionOk="0" h="86" w="127">
                  <a:moveTo>
                    <a:pt x="0" y="48"/>
                  </a:moveTo>
                  <a:lnTo>
                    <a:pt x="10" y="48"/>
                  </a:lnTo>
                  <a:lnTo>
                    <a:pt x="23" y="49"/>
                  </a:lnTo>
                  <a:lnTo>
                    <a:pt x="34" y="48"/>
                  </a:lnTo>
                  <a:lnTo>
                    <a:pt x="47" y="48"/>
                  </a:lnTo>
                  <a:lnTo>
                    <a:pt x="58" y="42"/>
                  </a:lnTo>
                  <a:lnTo>
                    <a:pt x="69" y="39"/>
                  </a:lnTo>
                  <a:lnTo>
                    <a:pt x="80" y="33"/>
                  </a:lnTo>
                  <a:lnTo>
                    <a:pt x="92" y="29"/>
                  </a:lnTo>
                  <a:lnTo>
                    <a:pt x="101" y="24"/>
                  </a:lnTo>
                  <a:lnTo>
                    <a:pt x="109" y="17"/>
                  </a:lnTo>
                  <a:lnTo>
                    <a:pt x="116" y="8"/>
                  </a:lnTo>
                  <a:lnTo>
                    <a:pt x="127" y="0"/>
                  </a:lnTo>
                  <a:lnTo>
                    <a:pt x="118" y="17"/>
                  </a:lnTo>
                  <a:lnTo>
                    <a:pt x="110" y="35"/>
                  </a:lnTo>
                  <a:lnTo>
                    <a:pt x="101" y="53"/>
                  </a:lnTo>
                  <a:lnTo>
                    <a:pt x="89" y="71"/>
                  </a:lnTo>
                  <a:lnTo>
                    <a:pt x="70" y="75"/>
                  </a:lnTo>
                  <a:lnTo>
                    <a:pt x="52" y="80"/>
                  </a:lnTo>
                  <a:lnTo>
                    <a:pt x="43" y="82"/>
                  </a:lnTo>
                  <a:lnTo>
                    <a:pt x="34" y="84"/>
                  </a:lnTo>
                  <a:lnTo>
                    <a:pt x="25" y="84"/>
                  </a:lnTo>
                  <a:lnTo>
                    <a:pt x="16" y="86"/>
                  </a:lnTo>
                  <a:lnTo>
                    <a:pt x="9" y="75"/>
                  </a:lnTo>
                  <a:lnTo>
                    <a:pt x="7" y="64"/>
                  </a:lnTo>
                  <a:lnTo>
                    <a:pt x="3" y="55"/>
                  </a:lnTo>
                  <a:lnTo>
                    <a:pt x="0" y="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0" name="Google Shape;2940;p170"/>
            <p:cNvSpPr/>
            <p:nvPr/>
          </p:nvSpPr>
          <p:spPr>
            <a:xfrm>
              <a:off x="5284" y="2047"/>
              <a:ext cx="34" cy="19"/>
            </a:xfrm>
            <a:custGeom>
              <a:rect b="b" l="l" r="r" t="t"/>
              <a:pathLst>
                <a:path extrusionOk="0" h="36" w="68">
                  <a:moveTo>
                    <a:pt x="8" y="0"/>
                  </a:moveTo>
                  <a:lnTo>
                    <a:pt x="15" y="0"/>
                  </a:lnTo>
                  <a:lnTo>
                    <a:pt x="22" y="5"/>
                  </a:lnTo>
                  <a:lnTo>
                    <a:pt x="22" y="14"/>
                  </a:lnTo>
                  <a:lnTo>
                    <a:pt x="29" y="23"/>
                  </a:lnTo>
                  <a:lnTo>
                    <a:pt x="40" y="25"/>
                  </a:lnTo>
                  <a:lnTo>
                    <a:pt x="51" y="22"/>
                  </a:lnTo>
                  <a:lnTo>
                    <a:pt x="60" y="20"/>
                  </a:lnTo>
                  <a:lnTo>
                    <a:pt x="68" y="27"/>
                  </a:lnTo>
                  <a:lnTo>
                    <a:pt x="57" y="32"/>
                  </a:lnTo>
                  <a:lnTo>
                    <a:pt x="46" y="36"/>
                  </a:lnTo>
                  <a:lnTo>
                    <a:pt x="33" y="36"/>
                  </a:lnTo>
                  <a:lnTo>
                    <a:pt x="22" y="36"/>
                  </a:lnTo>
                  <a:lnTo>
                    <a:pt x="8" y="25"/>
                  </a:lnTo>
                  <a:lnTo>
                    <a:pt x="0" y="11"/>
                  </a:lnTo>
                  <a:lnTo>
                    <a:pt x="2" y="2"/>
                  </a:lnTo>
                  <a:lnTo>
                    <a:pt x="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1" name="Google Shape;2941;p170"/>
            <p:cNvSpPr/>
            <p:nvPr/>
          </p:nvSpPr>
          <p:spPr>
            <a:xfrm>
              <a:off x="5291" y="1891"/>
              <a:ext cx="26" cy="35"/>
            </a:xfrm>
            <a:custGeom>
              <a:rect b="b" l="l" r="r" t="t"/>
              <a:pathLst>
                <a:path extrusionOk="0" h="71" w="51">
                  <a:moveTo>
                    <a:pt x="18" y="4"/>
                  </a:moveTo>
                  <a:lnTo>
                    <a:pt x="25" y="0"/>
                  </a:lnTo>
                  <a:lnTo>
                    <a:pt x="34" y="2"/>
                  </a:lnTo>
                  <a:lnTo>
                    <a:pt x="42" y="7"/>
                  </a:lnTo>
                  <a:lnTo>
                    <a:pt x="49" y="16"/>
                  </a:lnTo>
                  <a:lnTo>
                    <a:pt x="49" y="27"/>
                  </a:lnTo>
                  <a:lnTo>
                    <a:pt x="51" y="38"/>
                  </a:lnTo>
                  <a:lnTo>
                    <a:pt x="49" y="49"/>
                  </a:lnTo>
                  <a:lnTo>
                    <a:pt x="45" y="62"/>
                  </a:lnTo>
                  <a:lnTo>
                    <a:pt x="40" y="53"/>
                  </a:lnTo>
                  <a:lnTo>
                    <a:pt x="33" y="47"/>
                  </a:lnTo>
                  <a:lnTo>
                    <a:pt x="20" y="47"/>
                  </a:lnTo>
                  <a:lnTo>
                    <a:pt x="14" y="56"/>
                  </a:lnTo>
                  <a:lnTo>
                    <a:pt x="9" y="65"/>
                  </a:lnTo>
                  <a:lnTo>
                    <a:pt x="2" y="71"/>
                  </a:lnTo>
                  <a:lnTo>
                    <a:pt x="0" y="53"/>
                  </a:lnTo>
                  <a:lnTo>
                    <a:pt x="2" y="34"/>
                  </a:lnTo>
                  <a:lnTo>
                    <a:pt x="7" y="16"/>
                  </a:lnTo>
                  <a:lnTo>
                    <a:pt x="18" y="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2" name="Google Shape;2942;p170"/>
            <p:cNvSpPr/>
            <p:nvPr/>
          </p:nvSpPr>
          <p:spPr>
            <a:xfrm>
              <a:off x="5297" y="1968"/>
              <a:ext cx="22" cy="24"/>
            </a:xfrm>
            <a:custGeom>
              <a:rect b="b" l="l" r="r" t="t"/>
              <a:pathLst>
                <a:path extrusionOk="0" h="48" w="43">
                  <a:moveTo>
                    <a:pt x="25" y="0"/>
                  </a:moveTo>
                  <a:lnTo>
                    <a:pt x="33" y="0"/>
                  </a:lnTo>
                  <a:lnTo>
                    <a:pt x="31" y="13"/>
                  </a:lnTo>
                  <a:lnTo>
                    <a:pt x="34" y="28"/>
                  </a:lnTo>
                  <a:lnTo>
                    <a:pt x="38" y="33"/>
                  </a:lnTo>
                  <a:lnTo>
                    <a:pt x="43" y="39"/>
                  </a:lnTo>
                  <a:lnTo>
                    <a:pt x="34" y="42"/>
                  </a:lnTo>
                  <a:lnTo>
                    <a:pt x="25" y="44"/>
                  </a:lnTo>
                  <a:lnTo>
                    <a:pt x="14" y="46"/>
                  </a:lnTo>
                  <a:lnTo>
                    <a:pt x="7" y="48"/>
                  </a:lnTo>
                  <a:lnTo>
                    <a:pt x="0" y="35"/>
                  </a:lnTo>
                  <a:lnTo>
                    <a:pt x="2" y="22"/>
                  </a:lnTo>
                  <a:lnTo>
                    <a:pt x="11" y="8"/>
                  </a:lnTo>
                  <a:lnTo>
                    <a:pt x="25"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3" name="Google Shape;2943;p170"/>
            <p:cNvSpPr/>
            <p:nvPr/>
          </p:nvSpPr>
          <p:spPr>
            <a:xfrm>
              <a:off x="5306" y="2107"/>
              <a:ext cx="81" cy="61"/>
            </a:xfrm>
            <a:custGeom>
              <a:rect b="b" l="l" r="r" t="t"/>
              <a:pathLst>
                <a:path extrusionOk="0" h="122" w="162">
                  <a:moveTo>
                    <a:pt x="4" y="23"/>
                  </a:moveTo>
                  <a:lnTo>
                    <a:pt x="18" y="31"/>
                  </a:lnTo>
                  <a:lnTo>
                    <a:pt x="33" y="38"/>
                  </a:lnTo>
                  <a:lnTo>
                    <a:pt x="47" y="36"/>
                  </a:lnTo>
                  <a:lnTo>
                    <a:pt x="64" y="34"/>
                  </a:lnTo>
                  <a:lnTo>
                    <a:pt x="78" y="31"/>
                  </a:lnTo>
                  <a:lnTo>
                    <a:pt x="95" y="29"/>
                  </a:lnTo>
                  <a:lnTo>
                    <a:pt x="107" y="23"/>
                  </a:lnTo>
                  <a:lnTo>
                    <a:pt x="120" y="18"/>
                  </a:lnTo>
                  <a:lnTo>
                    <a:pt x="133" y="9"/>
                  </a:lnTo>
                  <a:lnTo>
                    <a:pt x="145" y="0"/>
                  </a:lnTo>
                  <a:lnTo>
                    <a:pt x="156" y="3"/>
                  </a:lnTo>
                  <a:lnTo>
                    <a:pt x="162" y="14"/>
                  </a:lnTo>
                  <a:lnTo>
                    <a:pt x="156" y="27"/>
                  </a:lnTo>
                  <a:lnTo>
                    <a:pt x="147" y="36"/>
                  </a:lnTo>
                  <a:lnTo>
                    <a:pt x="136" y="43"/>
                  </a:lnTo>
                  <a:lnTo>
                    <a:pt x="129" y="58"/>
                  </a:lnTo>
                  <a:lnTo>
                    <a:pt x="118" y="65"/>
                  </a:lnTo>
                  <a:lnTo>
                    <a:pt x="111" y="78"/>
                  </a:lnTo>
                  <a:lnTo>
                    <a:pt x="104" y="91"/>
                  </a:lnTo>
                  <a:lnTo>
                    <a:pt x="96" y="105"/>
                  </a:lnTo>
                  <a:lnTo>
                    <a:pt x="87" y="114"/>
                  </a:lnTo>
                  <a:lnTo>
                    <a:pt x="80" y="122"/>
                  </a:lnTo>
                  <a:lnTo>
                    <a:pt x="69" y="120"/>
                  </a:lnTo>
                  <a:lnTo>
                    <a:pt x="58" y="114"/>
                  </a:lnTo>
                  <a:lnTo>
                    <a:pt x="51" y="103"/>
                  </a:lnTo>
                  <a:lnTo>
                    <a:pt x="44" y="100"/>
                  </a:lnTo>
                  <a:lnTo>
                    <a:pt x="40" y="87"/>
                  </a:lnTo>
                  <a:lnTo>
                    <a:pt x="36" y="76"/>
                  </a:lnTo>
                  <a:lnTo>
                    <a:pt x="29" y="67"/>
                  </a:lnTo>
                  <a:lnTo>
                    <a:pt x="24" y="60"/>
                  </a:lnTo>
                  <a:lnTo>
                    <a:pt x="15" y="52"/>
                  </a:lnTo>
                  <a:lnTo>
                    <a:pt x="7" y="45"/>
                  </a:lnTo>
                  <a:lnTo>
                    <a:pt x="2" y="36"/>
                  </a:lnTo>
                  <a:lnTo>
                    <a:pt x="0" y="27"/>
                  </a:lnTo>
                  <a:lnTo>
                    <a:pt x="4" y="23"/>
                  </a:lnTo>
                  <a:close/>
                </a:path>
              </a:pathLst>
            </a:custGeom>
            <a:solidFill>
              <a:srgbClr val="CCE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4" name="Google Shape;2944;p170"/>
            <p:cNvSpPr/>
            <p:nvPr/>
          </p:nvSpPr>
          <p:spPr>
            <a:xfrm>
              <a:off x="5308" y="2100"/>
              <a:ext cx="3" cy="3"/>
            </a:xfrm>
            <a:custGeom>
              <a:rect b="b" l="l" r="r" t="t"/>
              <a:pathLst>
                <a:path extrusionOk="0" h="6" w="5">
                  <a:moveTo>
                    <a:pt x="5" y="6"/>
                  </a:moveTo>
                  <a:lnTo>
                    <a:pt x="0" y="2"/>
                  </a:lnTo>
                  <a:lnTo>
                    <a:pt x="1" y="0"/>
                  </a:lnTo>
                  <a:lnTo>
                    <a:pt x="5"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5" name="Google Shape;2945;p170"/>
            <p:cNvSpPr/>
            <p:nvPr/>
          </p:nvSpPr>
          <p:spPr>
            <a:xfrm>
              <a:off x="5317" y="2048"/>
              <a:ext cx="66" cy="68"/>
            </a:xfrm>
            <a:custGeom>
              <a:rect b="b" l="l" r="r" t="t"/>
              <a:pathLst>
                <a:path extrusionOk="0" h="134" w="133">
                  <a:moveTo>
                    <a:pt x="5" y="114"/>
                  </a:moveTo>
                  <a:lnTo>
                    <a:pt x="0" y="105"/>
                  </a:lnTo>
                  <a:lnTo>
                    <a:pt x="7" y="100"/>
                  </a:lnTo>
                  <a:lnTo>
                    <a:pt x="16" y="94"/>
                  </a:lnTo>
                  <a:lnTo>
                    <a:pt x="25" y="92"/>
                  </a:lnTo>
                  <a:lnTo>
                    <a:pt x="33" y="81"/>
                  </a:lnTo>
                  <a:lnTo>
                    <a:pt x="40" y="72"/>
                  </a:lnTo>
                  <a:lnTo>
                    <a:pt x="47" y="61"/>
                  </a:lnTo>
                  <a:lnTo>
                    <a:pt x="56" y="52"/>
                  </a:lnTo>
                  <a:lnTo>
                    <a:pt x="63" y="41"/>
                  </a:lnTo>
                  <a:lnTo>
                    <a:pt x="74" y="32"/>
                  </a:lnTo>
                  <a:lnTo>
                    <a:pt x="83" y="23"/>
                  </a:lnTo>
                  <a:lnTo>
                    <a:pt x="98" y="18"/>
                  </a:lnTo>
                  <a:lnTo>
                    <a:pt x="129" y="0"/>
                  </a:lnTo>
                  <a:lnTo>
                    <a:pt x="129" y="9"/>
                  </a:lnTo>
                  <a:lnTo>
                    <a:pt x="131" y="20"/>
                  </a:lnTo>
                  <a:lnTo>
                    <a:pt x="129" y="32"/>
                  </a:lnTo>
                  <a:lnTo>
                    <a:pt x="129" y="47"/>
                  </a:lnTo>
                  <a:lnTo>
                    <a:pt x="127" y="58"/>
                  </a:lnTo>
                  <a:lnTo>
                    <a:pt x="127" y="70"/>
                  </a:lnTo>
                  <a:lnTo>
                    <a:pt x="129" y="81"/>
                  </a:lnTo>
                  <a:lnTo>
                    <a:pt x="133" y="94"/>
                  </a:lnTo>
                  <a:lnTo>
                    <a:pt x="118" y="103"/>
                  </a:lnTo>
                  <a:lnTo>
                    <a:pt x="105" y="112"/>
                  </a:lnTo>
                  <a:lnTo>
                    <a:pt x="89" y="120"/>
                  </a:lnTo>
                  <a:lnTo>
                    <a:pt x="74" y="127"/>
                  </a:lnTo>
                  <a:lnTo>
                    <a:pt x="58" y="130"/>
                  </a:lnTo>
                  <a:lnTo>
                    <a:pt x="42" y="134"/>
                  </a:lnTo>
                  <a:lnTo>
                    <a:pt x="23" y="134"/>
                  </a:lnTo>
                  <a:lnTo>
                    <a:pt x="7" y="134"/>
                  </a:lnTo>
                  <a:lnTo>
                    <a:pt x="0" y="121"/>
                  </a:lnTo>
                  <a:lnTo>
                    <a:pt x="5" y="114"/>
                  </a:lnTo>
                  <a:close/>
                </a:path>
              </a:pathLst>
            </a:custGeom>
            <a:solidFill>
              <a:srgbClr val="FFCFC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6" name="Google Shape;2946;p170"/>
            <p:cNvSpPr/>
            <p:nvPr/>
          </p:nvSpPr>
          <p:spPr>
            <a:xfrm>
              <a:off x="5318" y="1965"/>
              <a:ext cx="18" cy="19"/>
            </a:xfrm>
            <a:custGeom>
              <a:rect b="b" l="l" r="r" t="t"/>
              <a:pathLst>
                <a:path extrusionOk="0" h="38" w="36">
                  <a:moveTo>
                    <a:pt x="11" y="0"/>
                  </a:moveTo>
                  <a:lnTo>
                    <a:pt x="18" y="2"/>
                  </a:lnTo>
                  <a:lnTo>
                    <a:pt x="27" y="7"/>
                  </a:lnTo>
                  <a:lnTo>
                    <a:pt x="32" y="13"/>
                  </a:lnTo>
                  <a:lnTo>
                    <a:pt x="36" y="24"/>
                  </a:lnTo>
                  <a:lnTo>
                    <a:pt x="27" y="33"/>
                  </a:lnTo>
                  <a:lnTo>
                    <a:pt x="16" y="38"/>
                  </a:lnTo>
                  <a:lnTo>
                    <a:pt x="3" y="33"/>
                  </a:lnTo>
                  <a:lnTo>
                    <a:pt x="0" y="24"/>
                  </a:lnTo>
                  <a:lnTo>
                    <a:pt x="3" y="11"/>
                  </a:lnTo>
                  <a:lnTo>
                    <a:pt x="11" y="0"/>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7" name="Google Shape;2947;p170"/>
            <p:cNvSpPr/>
            <p:nvPr/>
          </p:nvSpPr>
          <p:spPr>
            <a:xfrm>
              <a:off x="5333" y="1894"/>
              <a:ext cx="28" cy="39"/>
            </a:xfrm>
            <a:custGeom>
              <a:rect b="b" l="l" r="r" t="t"/>
              <a:pathLst>
                <a:path extrusionOk="0" h="79" w="54">
                  <a:moveTo>
                    <a:pt x="20" y="0"/>
                  </a:moveTo>
                  <a:lnTo>
                    <a:pt x="30" y="0"/>
                  </a:lnTo>
                  <a:lnTo>
                    <a:pt x="38" y="8"/>
                  </a:lnTo>
                  <a:lnTo>
                    <a:pt x="43" y="17"/>
                  </a:lnTo>
                  <a:lnTo>
                    <a:pt x="50" y="28"/>
                  </a:lnTo>
                  <a:lnTo>
                    <a:pt x="52" y="35"/>
                  </a:lnTo>
                  <a:lnTo>
                    <a:pt x="54" y="46"/>
                  </a:lnTo>
                  <a:lnTo>
                    <a:pt x="54" y="55"/>
                  </a:lnTo>
                  <a:lnTo>
                    <a:pt x="49" y="66"/>
                  </a:lnTo>
                  <a:lnTo>
                    <a:pt x="41" y="73"/>
                  </a:lnTo>
                  <a:lnTo>
                    <a:pt x="34" y="79"/>
                  </a:lnTo>
                  <a:lnTo>
                    <a:pt x="34" y="69"/>
                  </a:lnTo>
                  <a:lnTo>
                    <a:pt x="34" y="60"/>
                  </a:lnTo>
                  <a:lnTo>
                    <a:pt x="21" y="49"/>
                  </a:lnTo>
                  <a:lnTo>
                    <a:pt x="9" y="49"/>
                  </a:lnTo>
                  <a:lnTo>
                    <a:pt x="1" y="62"/>
                  </a:lnTo>
                  <a:lnTo>
                    <a:pt x="0" y="49"/>
                  </a:lnTo>
                  <a:lnTo>
                    <a:pt x="0" y="39"/>
                  </a:lnTo>
                  <a:lnTo>
                    <a:pt x="0" y="26"/>
                  </a:lnTo>
                  <a:lnTo>
                    <a:pt x="1" y="15"/>
                  </a:lnTo>
                  <a:lnTo>
                    <a:pt x="7" y="4"/>
                  </a:lnTo>
                  <a:lnTo>
                    <a:pt x="2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8" name="Google Shape;2948;p170"/>
            <p:cNvSpPr/>
            <p:nvPr/>
          </p:nvSpPr>
          <p:spPr>
            <a:xfrm>
              <a:off x="5334" y="1962"/>
              <a:ext cx="15" cy="11"/>
            </a:xfrm>
            <a:custGeom>
              <a:rect b="b" l="l" r="r" t="t"/>
              <a:pathLst>
                <a:path extrusionOk="0" h="22" w="29">
                  <a:moveTo>
                    <a:pt x="29" y="5"/>
                  </a:moveTo>
                  <a:lnTo>
                    <a:pt x="24" y="14"/>
                  </a:lnTo>
                  <a:lnTo>
                    <a:pt x="15" y="22"/>
                  </a:lnTo>
                  <a:lnTo>
                    <a:pt x="6" y="14"/>
                  </a:lnTo>
                  <a:lnTo>
                    <a:pt x="0" y="3"/>
                  </a:lnTo>
                  <a:lnTo>
                    <a:pt x="6" y="0"/>
                  </a:lnTo>
                  <a:lnTo>
                    <a:pt x="15" y="0"/>
                  </a:lnTo>
                  <a:lnTo>
                    <a:pt x="22" y="2"/>
                  </a:lnTo>
                  <a:lnTo>
                    <a:pt x="29" y="5"/>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9" name="Google Shape;2949;p170"/>
            <p:cNvSpPr/>
            <p:nvPr/>
          </p:nvSpPr>
          <p:spPr>
            <a:xfrm>
              <a:off x="5335" y="1794"/>
              <a:ext cx="125" cy="130"/>
            </a:xfrm>
            <a:custGeom>
              <a:rect b="b" l="l" r="r" t="t"/>
              <a:pathLst>
                <a:path extrusionOk="0" h="260" w="249">
                  <a:moveTo>
                    <a:pt x="31" y="2"/>
                  </a:moveTo>
                  <a:lnTo>
                    <a:pt x="55" y="0"/>
                  </a:lnTo>
                  <a:lnTo>
                    <a:pt x="80" y="2"/>
                  </a:lnTo>
                  <a:lnTo>
                    <a:pt x="104" y="6"/>
                  </a:lnTo>
                  <a:lnTo>
                    <a:pt x="129" y="15"/>
                  </a:lnTo>
                  <a:lnTo>
                    <a:pt x="151" y="24"/>
                  </a:lnTo>
                  <a:lnTo>
                    <a:pt x="173" y="37"/>
                  </a:lnTo>
                  <a:lnTo>
                    <a:pt x="193" y="51"/>
                  </a:lnTo>
                  <a:lnTo>
                    <a:pt x="211" y="71"/>
                  </a:lnTo>
                  <a:lnTo>
                    <a:pt x="224" y="88"/>
                  </a:lnTo>
                  <a:lnTo>
                    <a:pt x="235" y="106"/>
                  </a:lnTo>
                  <a:lnTo>
                    <a:pt x="242" y="126"/>
                  </a:lnTo>
                  <a:lnTo>
                    <a:pt x="247" y="148"/>
                  </a:lnTo>
                  <a:lnTo>
                    <a:pt x="247" y="169"/>
                  </a:lnTo>
                  <a:lnTo>
                    <a:pt x="249" y="191"/>
                  </a:lnTo>
                  <a:lnTo>
                    <a:pt x="246" y="213"/>
                  </a:lnTo>
                  <a:lnTo>
                    <a:pt x="244" y="237"/>
                  </a:lnTo>
                  <a:lnTo>
                    <a:pt x="233" y="257"/>
                  </a:lnTo>
                  <a:lnTo>
                    <a:pt x="220" y="244"/>
                  </a:lnTo>
                  <a:lnTo>
                    <a:pt x="209" y="239"/>
                  </a:lnTo>
                  <a:lnTo>
                    <a:pt x="197" y="231"/>
                  </a:lnTo>
                  <a:lnTo>
                    <a:pt x="182" y="231"/>
                  </a:lnTo>
                  <a:lnTo>
                    <a:pt x="169" y="231"/>
                  </a:lnTo>
                  <a:lnTo>
                    <a:pt x="158" y="239"/>
                  </a:lnTo>
                  <a:lnTo>
                    <a:pt x="151" y="246"/>
                  </a:lnTo>
                  <a:lnTo>
                    <a:pt x="147" y="259"/>
                  </a:lnTo>
                  <a:lnTo>
                    <a:pt x="147" y="260"/>
                  </a:lnTo>
                  <a:lnTo>
                    <a:pt x="144" y="260"/>
                  </a:lnTo>
                  <a:lnTo>
                    <a:pt x="138" y="242"/>
                  </a:lnTo>
                  <a:lnTo>
                    <a:pt x="138" y="224"/>
                  </a:lnTo>
                  <a:lnTo>
                    <a:pt x="137" y="208"/>
                  </a:lnTo>
                  <a:lnTo>
                    <a:pt x="140" y="191"/>
                  </a:lnTo>
                  <a:lnTo>
                    <a:pt x="144" y="175"/>
                  </a:lnTo>
                  <a:lnTo>
                    <a:pt x="151" y="160"/>
                  </a:lnTo>
                  <a:lnTo>
                    <a:pt x="160" y="146"/>
                  </a:lnTo>
                  <a:lnTo>
                    <a:pt x="173" y="135"/>
                  </a:lnTo>
                  <a:lnTo>
                    <a:pt x="177" y="126"/>
                  </a:lnTo>
                  <a:lnTo>
                    <a:pt x="182" y="117"/>
                  </a:lnTo>
                  <a:lnTo>
                    <a:pt x="175" y="104"/>
                  </a:lnTo>
                  <a:lnTo>
                    <a:pt x="173" y="95"/>
                  </a:lnTo>
                  <a:lnTo>
                    <a:pt x="158" y="82"/>
                  </a:lnTo>
                  <a:lnTo>
                    <a:pt x="142" y="75"/>
                  </a:lnTo>
                  <a:lnTo>
                    <a:pt x="124" y="73"/>
                  </a:lnTo>
                  <a:lnTo>
                    <a:pt x="107" y="75"/>
                  </a:lnTo>
                  <a:lnTo>
                    <a:pt x="87" y="75"/>
                  </a:lnTo>
                  <a:lnTo>
                    <a:pt x="71" y="75"/>
                  </a:lnTo>
                  <a:lnTo>
                    <a:pt x="55" y="69"/>
                  </a:lnTo>
                  <a:lnTo>
                    <a:pt x="40" y="62"/>
                  </a:lnTo>
                  <a:lnTo>
                    <a:pt x="27" y="59"/>
                  </a:lnTo>
                  <a:lnTo>
                    <a:pt x="17" y="55"/>
                  </a:lnTo>
                  <a:lnTo>
                    <a:pt x="7" y="49"/>
                  </a:lnTo>
                  <a:lnTo>
                    <a:pt x="6" y="38"/>
                  </a:lnTo>
                  <a:lnTo>
                    <a:pt x="0" y="22"/>
                  </a:lnTo>
                  <a:lnTo>
                    <a:pt x="7" y="13"/>
                  </a:lnTo>
                  <a:lnTo>
                    <a:pt x="18" y="6"/>
                  </a:lnTo>
                  <a:lnTo>
                    <a:pt x="31" y="2"/>
                  </a:lnTo>
                  <a:close/>
                </a:path>
              </a:pathLst>
            </a:custGeom>
            <a:solidFill>
              <a:srgbClr val="BF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0" name="Google Shape;2950;p170"/>
            <p:cNvSpPr/>
            <p:nvPr/>
          </p:nvSpPr>
          <p:spPr>
            <a:xfrm>
              <a:off x="5347" y="1861"/>
              <a:ext cx="24" cy="15"/>
            </a:xfrm>
            <a:custGeom>
              <a:rect b="b" l="l" r="r" t="t"/>
              <a:pathLst>
                <a:path extrusionOk="0" h="31" w="49">
                  <a:moveTo>
                    <a:pt x="0" y="0"/>
                  </a:moveTo>
                  <a:lnTo>
                    <a:pt x="13" y="0"/>
                  </a:lnTo>
                  <a:lnTo>
                    <a:pt x="27" y="7"/>
                  </a:lnTo>
                  <a:lnTo>
                    <a:pt x="38" y="16"/>
                  </a:lnTo>
                  <a:lnTo>
                    <a:pt x="49" y="29"/>
                  </a:lnTo>
                  <a:lnTo>
                    <a:pt x="38" y="31"/>
                  </a:lnTo>
                  <a:lnTo>
                    <a:pt x="33" y="25"/>
                  </a:lnTo>
                  <a:lnTo>
                    <a:pt x="23" y="16"/>
                  </a:lnTo>
                  <a:lnTo>
                    <a:pt x="16" y="14"/>
                  </a:lnTo>
                  <a:lnTo>
                    <a:pt x="2" y="13"/>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1" name="Google Shape;2951;p170"/>
            <p:cNvSpPr/>
            <p:nvPr/>
          </p:nvSpPr>
          <p:spPr>
            <a:xfrm>
              <a:off x="5357" y="2121"/>
              <a:ext cx="193" cy="228"/>
            </a:xfrm>
            <a:custGeom>
              <a:rect b="b" l="l" r="r" t="t"/>
              <a:pathLst>
                <a:path extrusionOk="0" h="456" w="385">
                  <a:moveTo>
                    <a:pt x="63" y="13"/>
                  </a:moveTo>
                  <a:lnTo>
                    <a:pt x="74" y="7"/>
                  </a:lnTo>
                  <a:lnTo>
                    <a:pt x="87" y="2"/>
                  </a:lnTo>
                  <a:lnTo>
                    <a:pt x="98" y="0"/>
                  </a:lnTo>
                  <a:lnTo>
                    <a:pt x="111" y="4"/>
                  </a:lnTo>
                  <a:lnTo>
                    <a:pt x="114" y="13"/>
                  </a:lnTo>
                  <a:lnTo>
                    <a:pt x="123" y="20"/>
                  </a:lnTo>
                  <a:lnTo>
                    <a:pt x="133" y="22"/>
                  </a:lnTo>
                  <a:lnTo>
                    <a:pt x="143" y="24"/>
                  </a:lnTo>
                  <a:lnTo>
                    <a:pt x="154" y="22"/>
                  </a:lnTo>
                  <a:lnTo>
                    <a:pt x="165" y="22"/>
                  </a:lnTo>
                  <a:lnTo>
                    <a:pt x="176" y="22"/>
                  </a:lnTo>
                  <a:lnTo>
                    <a:pt x="189" y="25"/>
                  </a:lnTo>
                  <a:lnTo>
                    <a:pt x="200" y="27"/>
                  </a:lnTo>
                  <a:lnTo>
                    <a:pt x="211" y="29"/>
                  </a:lnTo>
                  <a:lnTo>
                    <a:pt x="222" y="29"/>
                  </a:lnTo>
                  <a:lnTo>
                    <a:pt x="234" y="33"/>
                  </a:lnTo>
                  <a:lnTo>
                    <a:pt x="243" y="35"/>
                  </a:lnTo>
                  <a:lnTo>
                    <a:pt x="254" y="40"/>
                  </a:lnTo>
                  <a:lnTo>
                    <a:pt x="263" y="47"/>
                  </a:lnTo>
                  <a:lnTo>
                    <a:pt x="271" y="60"/>
                  </a:lnTo>
                  <a:lnTo>
                    <a:pt x="278" y="69"/>
                  </a:lnTo>
                  <a:lnTo>
                    <a:pt x="282" y="82"/>
                  </a:lnTo>
                  <a:lnTo>
                    <a:pt x="283" y="95"/>
                  </a:lnTo>
                  <a:lnTo>
                    <a:pt x="289" y="107"/>
                  </a:lnTo>
                  <a:lnTo>
                    <a:pt x="291" y="124"/>
                  </a:lnTo>
                  <a:lnTo>
                    <a:pt x="296" y="142"/>
                  </a:lnTo>
                  <a:lnTo>
                    <a:pt x="303" y="158"/>
                  </a:lnTo>
                  <a:lnTo>
                    <a:pt x="311" y="176"/>
                  </a:lnTo>
                  <a:lnTo>
                    <a:pt x="316" y="191"/>
                  </a:lnTo>
                  <a:lnTo>
                    <a:pt x="325" y="207"/>
                  </a:lnTo>
                  <a:lnTo>
                    <a:pt x="331" y="224"/>
                  </a:lnTo>
                  <a:lnTo>
                    <a:pt x="336" y="240"/>
                  </a:lnTo>
                  <a:lnTo>
                    <a:pt x="333" y="253"/>
                  </a:lnTo>
                  <a:lnTo>
                    <a:pt x="336" y="267"/>
                  </a:lnTo>
                  <a:lnTo>
                    <a:pt x="340" y="280"/>
                  </a:lnTo>
                  <a:lnTo>
                    <a:pt x="347" y="295"/>
                  </a:lnTo>
                  <a:lnTo>
                    <a:pt x="349" y="306"/>
                  </a:lnTo>
                  <a:lnTo>
                    <a:pt x="356" y="318"/>
                  </a:lnTo>
                  <a:lnTo>
                    <a:pt x="362" y="327"/>
                  </a:lnTo>
                  <a:lnTo>
                    <a:pt x="367" y="342"/>
                  </a:lnTo>
                  <a:lnTo>
                    <a:pt x="369" y="351"/>
                  </a:lnTo>
                  <a:lnTo>
                    <a:pt x="374" y="362"/>
                  </a:lnTo>
                  <a:lnTo>
                    <a:pt x="378" y="373"/>
                  </a:lnTo>
                  <a:lnTo>
                    <a:pt x="382" y="384"/>
                  </a:lnTo>
                  <a:lnTo>
                    <a:pt x="383" y="395"/>
                  </a:lnTo>
                  <a:lnTo>
                    <a:pt x="385" y="407"/>
                  </a:lnTo>
                  <a:lnTo>
                    <a:pt x="385" y="418"/>
                  </a:lnTo>
                  <a:lnTo>
                    <a:pt x="385" y="431"/>
                  </a:lnTo>
                  <a:lnTo>
                    <a:pt x="371" y="444"/>
                  </a:lnTo>
                  <a:lnTo>
                    <a:pt x="354" y="453"/>
                  </a:lnTo>
                  <a:lnTo>
                    <a:pt x="343" y="453"/>
                  </a:lnTo>
                  <a:lnTo>
                    <a:pt x="334" y="455"/>
                  </a:lnTo>
                  <a:lnTo>
                    <a:pt x="323" y="455"/>
                  </a:lnTo>
                  <a:lnTo>
                    <a:pt x="316" y="456"/>
                  </a:lnTo>
                  <a:lnTo>
                    <a:pt x="320" y="453"/>
                  </a:lnTo>
                  <a:lnTo>
                    <a:pt x="323" y="451"/>
                  </a:lnTo>
                  <a:lnTo>
                    <a:pt x="289" y="447"/>
                  </a:lnTo>
                  <a:lnTo>
                    <a:pt x="260" y="438"/>
                  </a:lnTo>
                  <a:lnTo>
                    <a:pt x="234" y="422"/>
                  </a:lnTo>
                  <a:lnTo>
                    <a:pt x="213" y="406"/>
                  </a:lnTo>
                  <a:lnTo>
                    <a:pt x="189" y="384"/>
                  </a:lnTo>
                  <a:lnTo>
                    <a:pt x="167" y="364"/>
                  </a:lnTo>
                  <a:lnTo>
                    <a:pt x="140" y="344"/>
                  </a:lnTo>
                  <a:lnTo>
                    <a:pt x="113" y="329"/>
                  </a:lnTo>
                  <a:lnTo>
                    <a:pt x="102" y="327"/>
                  </a:lnTo>
                  <a:lnTo>
                    <a:pt x="96" y="322"/>
                  </a:lnTo>
                  <a:lnTo>
                    <a:pt x="96" y="315"/>
                  </a:lnTo>
                  <a:lnTo>
                    <a:pt x="94" y="309"/>
                  </a:lnTo>
                  <a:lnTo>
                    <a:pt x="98" y="309"/>
                  </a:lnTo>
                  <a:lnTo>
                    <a:pt x="102" y="307"/>
                  </a:lnTo>
                  <a:lnTo>
                    <a:pt x="98" y="306"/>
                  </a:lnTo>
                  <a:lnTo>
                    <a:pt x="94" y="306"/>
                  </a:lnTo>
                  <a:lnTo>
                    <a:pt x="100" y="300"/>
                  </a:lnTo>
                  <a:lnTo>
                    <a:pt x="94" y="293"/>
                  </a:lnTo>
                  <a:lnTo>
                    <a:pt x="98" y="282"/>
                  </a:lnTo>
                  <a:lnTo>
                    <a:pt x="98" y="273"/>
                  </a:lnTo>
                  <a:lnTo>
                    <a:pt x="87" y="276"/>
                  </a:lnTo>
                  <a:lnTo>
                    <a:pt x="85" y="269"/>
                  </a:lnTo>
                  <a:lnTo>
                    <a:pt x="82" y="266"/>
                  </a:lnTo>
                  <a:lnTo>
                    <a:pt x="78" y="266"/>
                  </a:lnTo>
                  <a:lnTo>
                    <a:pt x="78" y="258"/>
                  </a:lnTo>
                  <a:lnTo>
                    <a:pt x="83" y="255"/>
                  </a:lnTo>
                  <a:lnTo>
                    <a:pt x="89" y="255"/>
                  </a:lnTo>
                  <a:lnTo>
                    <a:pt x="98" y="256"/>
                  </a:lnTo>
                  <a:lnTo>
                    <a:pt x="105" y="256"/>
                  </a:lnTo>
                  <a:lnTo>
                    <a:pt x="113" y="255"/>
                  </a:lnTo>
                  <a:lnTo>
                    <a:pt x="109" y="242"/>
                  </a:lnTo>
                  <a:lnTo>
                    <a:pt x="103" y="236"/>
                  </a:lnTo>
                  <a:lnTo>
                    <a:pt x="91" y="236"/>
                  </a:lnTo>
                  <a:lnTo>
                    <a:pt x="85" y="231"/>
                  </a:lnTo>
                  <a:lnTo>
                    <a:pt x="85" y="226"/>
                  </a:lnTo>
                  <a:lnTo>
                    <a:pt x="91" y="222"/>
                  </a:lnTo>
                  <a:lnTo>
                    <a:pt x="100" y="224"/>
                  </a:lnTo>
                  <a:lnTo>
                    <a:pt x="109" y="227"/>
                  </a:lnTo>
                  <a:lnTo>
                    <a:pt x="118" y="227"/>
                  </a:lnTo>
                  <a:lnTo>
                    <a:pt x="125" y="222"/>
                  </a:lnTo>
                  <a:lnTo>
                    <a:pt x="133" y="215"/>
                  </a:lnTo>
                  <a:lnTo>
                    <a:pt x="133" y="209"/>
                  </a:lnTo>
                  <a:lnTo>
                    <a:pt x="129" y="204"/>
                  </a:lnTo>
                  <a:lnTo>
                    <a:pt x="136" y="198"/>
                  </a:lnTo>
                  <a:lnTo>
                    <a:pt x="149" y="193"/>
                  </a:lnTo>
                  <a:lnTo>
                    <a:pt x="163" y="196"/>
                  </a:lnTo>
                  <a:lnTo>
                    <a:pt x="178" y="202"/>
                  </a:lnTo>
                  <a:lnTo>
                    <a:pt x="193" y="207"/>
                  </a:lnTo>
                  <a:lnTo>
                    <a:pt x="216" y="218"/>
                  </a:lnTo>
                  <a:lnTo>
                    <a:pt x="240" y="236"/>
                  </a:lnTo>
                  <a:lnTo>
                    <a:pt x="260" y="256"/>
                  </a:lnTo>
                  <a:lnTo>
                    <a:pt x="278" y="280"/>
                  </a:lnTo>
                  <a:lnTo>
                    <a:pt x="293" y="302"/>
                  </a:lnTo>
                  <a:lnTo>
                    <a:pt x="307" y="327"/>
                  </a:lnTo>
                  <a:lnTo>
                    <a:pt x="320" y="353"/>
                  </a:lnTo>
                  <a:lnTo>
                    <a:pt x="333" y="378"/>
                  </a:lnTo>
                  <a:lnTo>
                    <a:pt x="340" y="378"/>
                  </a:lnTo>
                  <a:lnTo>
                    <a:pt x="347" y="375"/>
                  </a:lnTo>
                  <a:lnTo>
                    <a:pt x="345" y="360"/>
                  </a:lnTo>
                  <a:lnTo>
                    <a:pt x="342" y="347"/>
                  </a:lnTo>
                  <a:lnTo>
                    <a:pt x="336" y="333"/>
                  </a:lnTo>
                  <a:lnTo>
                    <a:pt x="331" y="320"/>
                  </a:lnTo>
                  <a:lnTo>
                    <a:pt x="323" y="306"/>
                  </a:lnTo>
                  <a:lnTo>
                    <a:pt x="318" y="295"/>
                  </a:lnTo>
                  <a:lnTo>
                    <a:pt x="313" y="282"/>
                  </a:lnTo>
                  <a:lnTo>
                    <a:pt x="311" y="271"/>
                  </a:lnTo>
                  <a:lnTo>
                    <a:pt x="300" y="262"/>
                  </a:lnTo>
                  <a:lnTo>
                    <a:pt x="289" y="255"/>
                  </a:lnTo>
                  <a:lnTo>
                    <a:pt x="278" y="246"/>
                  </a:lnTo>
                  <a:lnTo>
                    <a:pt x="269" y="238"/>
                  </a:lnTo>
                  <a:lnTo>
                    <a:pt x="258" y="227"/>
                  </a:lnTo>
                  <a:lnTo>
                    <a:pt x="249" y="218"/>
                  </a:lnTo>
                  <a:lnTo>
                    <a:pt x="238" y="211"/>
                  </a:lnTo>
                  <a:lnTo>
                    <a:pt x="229" y="206"/>
                  </a:lnTo>
                  <a:lnTo>
                    <a:pt x="220" y="193"/>
                  </a:lnTo>
                  <a:lnTo>
                    <a:pt x="209" y="186"/>
                  </a:lnTo>
                  <a:lnTo>
                    <a:pt x="196" y="176"/>
                  </a:lnTo>
                  <a:lnTo>
                    <a:pt x="185" y="167"/>
                  </a:lnTo>
                  <a:lnTo>
                    <a:pt x="180" y="158"/>
                  </a:lnTo>
                  <a:lnTo>
                    <a:pt x="173" y="156"/>
                  </a:lnTo>
                  <a:lnTo>
                    <a:pt x="162" y="158"/>
                  </a:lnTo>
                  <a:lnTo>
                    <a:pt x="156" y="158"/>
                  </a:lnTo>
                  <a:lnTo>
                    <a:pt x="142" y="164"/>
                  </a:lnTo>
                  <a:lnTo>
                    <a:pt x="134" y="178"/>
                  </a:lnTo>
                  <a:lnTo>
                    <a:pt x="123" y="186"/>
                  </a:lnTo>
                  <a:lnTo>
                    <a:pt x="109" y="182"/>
                  </a:lnTo>
                  <a:lnTo>
                    <a:pt x="100" y="178"/>
                  </a:lnTo>
                  <a:lnTo>
                    <a:pt x="91" y="178"/>
                  </a:lnTo>
                  <a:lnTo>
                    <a:pt x="83" y="175"/>
                  </a:lnTo>
                  <a:lnTo>
                    <a:pt x="80" y="169"/>
                  </a:lnTo>
                  <a:lnTo>
                    <a:pt x="69" y="160"/>
                  </a:lnTo>
                  <a:lnTo>
                    <a:pt x="58" y="153"/>
                  </a:lnTo>
                  <a:lnTo>
                    <a:pt x="49" y="144"/>
                  </a:lnTo>
                  <a:lnTo>
                    <a:pt x="40" y="136"/>
                  </a:lnTo>
                  <a:lnTo>
                    <a:pt x="31" y="125"/>
                  </a:lnTo>
                  <a:lnTo>
                    <a:pt x="22" y="120"/>
                  </a:lnTo>
                  <a:lnTo>
                    <a:pt x="11" y="113"/>
                  </a:lnTo>
                  <a:lnTo>
                    <a:pt x="0" y="109"/>
                  </a:lnTo>
                  <a:lnTo>
                    <a:pt x="3" y="93"/>
                  </a:lnTo>
                  <a:lnTo>
                    <a:pt x="9" y="82"/>
                  </a:lnTo>
                  <a:lnTo>
                    <a:pt x="16" y="69"/>
                  </a:lnTo>
                  <a:lnTo>
                    <a:pt x="27" y="58"/>
                  </a:lnTo>
                  <a:lnTo>
                    <a:pt x="36" y="45"/>
                  </a:lnTo>
                  <a:lnTo>
                    <a:pt x="45" y="35"/>
                  </a:lnTo>
                  <a:lnTo>
                    <a:pt x="54" y="24"/>
                  </a:lnTo>
                  <a:lnTo>
                    <a:pt x="63" y="13"/>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2" name="Google Shape;2952;p170"/>
            <p:cNvSpPr/>
            <p:nvPr/>
          </p:nvSpPr>
          <p:spPr>
            <a:xfrm>
              <a:off x="5400" y="2220"/>
              <a:ext cx="16" cy="8"/>
            </a:xfrm>
            <a:custGeom>
              <a:rect b="b" l="l" r="r" t="t"/>
              <a:pathLst>
                <a:path extrusionOk="0" h="17" w="33">
                  <a:moveTo>
                    <a:pt x="33" y="0"/>
                  </a:moveTo>
                  <a:lnTo>
                    <a:pt x="33" y="17"/>
                  </a:lnTo>
                  <a:lnTo>
                    <a:pt x="17" y="9"/>
                  </a:lnTo>
                  <a:lnTo>
                    <a:pt x="0" y="6"/>
                  </a:lnTo>
                  <a:lnTo>
                    <a:pt x="0" y="0"/>
                  </a:lnTo>
                  <a:lnTo>
                    <a:pt x="33" y="0"/>
                  </a:lnTo>
                  <a:close/>
                </a:path>
              </a:pathLst>
            </a:custGeom>
            <a:solidFill>
              <a:srgbClr val="3D9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3" name="Google Shape;2953;p170"/>
            <p:cNvSpPr/>
            <p:nvPr/>
          </p:nvSpPr>
          <p:spPr>
            <a:xfrm>
              <a:off x="5408" y="2638"/>
              <a:ext cx="230" cy="158"/>
            </a:xfrm>
            <a:custGeom>
              <a:rect b="b" l="l" r="r" t="t"/>
              <a:pathLst>
                <a:path extrusionOk="0" h="314" w="460">
                  <a:moveTo>
                    <a:pt x="111" y="7"/>
                  </a:moveTo>
                  <a:lnTo>
                    <a:pt x="127" y="5"/>
                  </a:lnTo>
                  <a:lnTo>
                    <a:pt x="143" y="3"/>
                  </a:lnTo>
                  <a:lnTo>
                    <a:pt x="161" y="2"/>
                  </a:lnTo>
                  <a:lnTo>
                    <a:pt x="180" y="2"/>
                  </a:lnTo>
                  <a:lnTo>
                    <a:pt x="196" y="0"/>
                  </a:lnTo>
                  <a:lnTo>
                    <a:pt x="212" y="2"/>
                  </a:lnTo>
                  <a:lnTo>
                    <a:pt x="229" y="7"/>
                  </a:lnTo>
                  <a:lnTo>
                    <a:pt x="247" y="18"/>
                  </a:lnTo>
                  <a:lnTo>
                    <a:pt x="252" y="16"/>
                  </a:lnTo>
                  <a:lnTo>
                    <a:pt x="256" y="20"/>
                  </a:lnTo>
                  <a:lnTo>
                    <a:pt x="260" y="22"/>
                  </a:lnTo>
                  <a:lnTo>
                    <a:pt x="267" y="25"/>
                  </a:lnTo>
                  <a:lnTo>
                    <a:pt x="285" y="38"/>
                  </a:lnTo>
                  <a:lnTo>
                    <a:pt x="303" y="54"/>
                  </a:lnTo>
                  <a:lnTo>
                    <a:pt x="320" y="71"/>
                  </a:lnTo>
                  <a:lnTo>
                    <a:pt x="336" y="89"/>
                  </a:lnTo>
                  <a:lnTo>
                    <a:pt x="349" y="105"/>
                  </a:lnTo>
                  <a:lnTo>
                    <a:pt x="363" y="125"/>
                  </a:lnTo>
                  <a:lnTo>
                    <a:pt x="376" y="145"/>
                  </a:lnTo>
                  <a:lnTo>
                    <a:pt x="391" y="165"/>
                  </a:lnTo>
                  <a:lnTo>
                    <a:pt x="401" y="176"/>
                  </a:lnTo>
                  <a:lnTo>
                    <a:pt x="411" y="191"/>
                  </a:lnTo>
                  <a:lnTo>
                    <a:pt x="412" y="200"/>
                  </a:lnTo>
                  <a:lnTo>
                    <a:pt x="418" y="209"/>
                  </a:lnTo>
                  <a:lnTo>
                    <a:pt x="421" y="218"/>
                  </a:lnTo>
                  <a:lnTo>
                    <a:pt x="427" y="229"/>
                  </a:lnTo>
                  <a:lnTo>
                    <a:pt x="432" y="245"/>
                  </a:lnTo>
                  <a:lnTo>
                    <a:pt x="438" y="265"/>
                  </a:lnTo>
                  <a:lnTo>
                    <a:pt x="445" y="280"/>
                  </a:lnTo>
                  <a:lnTo>
                    <a:pt x="460" y="291"/>
                  </a:lnTo>
                  <a:lnTo>
                    <a:pt x="456" y="291"/>
                  </a:lnTo>
                  <a:lnTo>
                    <a:pt x="452" y="294"/>
                  </a:lnTo>
                  <a:lnTo>
                    <a:pt x="454" y="296"/>
                  </a:lnTo>
                  <a:lnTo>
                    <a:pt x="203" y="314"/>
                  </a:lnTo>
                  <a:lnTo>
                    <a:pt x="198" y="289"/>
                  </a:lnTo>
                  <a:lnTo>
                    <a:pt x="194" y="264"/>
                  </a:lnTo>
                  <a:lnTo>
                    <a:pt x="187" y="238"/>
                  </a:lnTo>
                  <a:lnTo>
                    <a:pt x="180" y="213"/>
                  </a:lnTo>
                  <a:lnTo>
                    <a:pt x="169" y="185"/>
                  </a:lnTo>
                  <a:lnTo>
                    <a:pt x="160" y="162"/>
                  </a:lnTo>
                  <a:lnTo>
                    <a:pt x="149" y="136"/>
                  </a:lnTo>
                  <a:lnTo>
                    <a:pt x="138" y="114"/>
                  </a:lnTo>
                  <a:lnTo>
                    <a:pt x="123" y="96"/>
                  </a:lnTo>
                  <a:lnTo>
                    <a:pt x="109" y="80"/>
                  </a:lnTo>
                  <a:lnTo>
                    <a:pt x="92" y="63"/>
                  </a:lnTo>
                  <a:lnTo>
                    <a:pt x="76" y="51"/>
                  </a:lnTo>
                  <a:lnTo>
                    <a:pt x="58" y="36"/>
                  </a:lnTo>
                  <a:lnTo>
                    <a:pt x="40" y="25"/>
                  </a:lnTo>
                  <a:lnTo>
                    <a:pt x="20" y="16"/>
                  </a:lnTo>
                  <a:lnTo>
                    <a:pt x="0" y="11"/>
                  </a:lnTo>
                  <a:lnTo>
                    <a:pt x="11" y="7"/>
                  </a:lnTo>
                  <a:lnTo>
                    <a:pt x="25" y="7"/>
                  </a:lnTo>
                  <a:lnTo>
                    <a:pt x="38" y="7"/>
                  </a:lnTo>
                  <a:lnTo>
                    <a:pt x="52" y="9"/>
                  </a:lnTo>
                  <a:lnTo>
                    <a:pt x="65" y="9"/>
                  </a:lnTo>
                  <a:lnTo>
                    <a:pt x="81" y="9"/>
                  </a:lnTo>
                  <a:lnTo>
                    <a:pt x="94" y="7"/>
                  </a:lnTo>
                  <a:lnTo>
                    <a:pt x="111"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4" name="Google Shape;2954;p170"/>
            <p:cNvSpPr/>
            <p:nvPr/>
          </p:nvSpPr>
          <p:spPr>
            <a:xfrm>
              <a:off x="5409" y="2946"/>
              <a:ext cx="204" cy="173"/>
            </a:xfrm>
            <a:custGeom>
              <a:rect b="b" l="l" r="r" t="t"/>
              <a:pathLst>
                <a:path extrusionOk="0" h="345" w="410">
                  <a:moveTo>
                    <a:pt x="0" y="61"/>
                  </a:moveTo>
                  <a:lnTo>
                    <a:pt x="10" y="60"/>
                  </a:lnTo>
                  <a:lnTo>
                    <a:pt x="20" y="58"/>
                  </a:lnTo>
                  <a:lnTo>
                    <a:pt x="33" y="58"/>
                  </a:lnTo>
                  <a:lnTo>
                    <a:pt x="46" y="58"/>
                  </a:lnTo>
                  <a:lnTo>
                    <a:pt x="57" y="58"/>
                  </a:lnTo>
                  <a:lnTo>
                    <a:pt x="70" y="58"/>
                  </a:lnTo>
                  <a:lnTo>
                    <a:pt x="79" y="60"/>
                  </a:lnTo>
                  <a:lnTo>
                    <a:pt x="90" y="65"/>
                  </a:lnTo>
                  <a:lnTo>
                    <a:pt x="120" y="130"/>
                  </a:lnTo>
                  <a:lnTo>
                    <a:pt x="131" y="143"/>
                  </a:lnTo>
                  <a:lnTo>
                    <a:pt x="148" y="156"/>
                  </a:lnTo>
                  <a:lnTo>
                    <a:pt x="162" y="167"/>
                  </a:lnTo>
                  <a:lnTo>
                    <a:pt x="180" y="180"/>
                  </a:lnTo>
                  <a:lnTo>
                    <a:pt x="197" y="187"/>
                  </a:lnTo>
                  <a:lnTo>
                    <a:pt x="217" y="194"/>
                  </a:lnTo>
                  <a:lnTo>
                    <a:pt x="237" y="194"/>
                  </a:lnTo>
                  <a:lnTo>
                    <a:pt x="259" y="192"/>
                  </a:lnTo>
                  <a:lnTo>
                    <a:pt x="271" y="185"/>
                  </a:lnTo>
                  <a:lnTo>
                    <a:pt x="284" y="178"/>
                  </a:lnTo>
                  <a:lnTo>
                    <a:pt x="295" y="169"/>
                  </a:lnTo>
                  <a:lnTo>
                    <a:pt x="306" y="160"/>
                  </a:lnTo>
                  <a:lnTo>
                    <a:pt x="315" y="147"/>
                  </a:lnTo>
                  <a:lnTo>
                    <a:pt x="322" y="136"/>
                  </a:lnTo>
                  <a:lnTo>
                    <a:pt x="328" y="123"/>
                  </a:lnTo>
                  <a:lnTo>
                    <a:pt x="335" y="110"/>
                  </a:lnTo>
                  <a:lnTo>
                    <a:pt x="337" y="100"/>
                  </a:lnTo>
                  <a:lnTo>
                    <a:pt x="342" y="90"/>
                  </a:lnTo>
                  <a:lnTo>
                    <a:pt x="344" y="70"/>
                  </a:lnTo>
                  <a:lnTo>
                    <a:pt x="348" y="52"/>
                  </a:lnTo>
                  <a:lnTo>
                    <a:pt x="348" y="41"/>
                  </a:lnTo>
                  <a:lnTo>
                    <a:pt x="348" y="32"/>
                  </a:lnTo>
                  <a:lnTo>
                    <a:pt x="346" y="21"/>
                  </a:lnTo>
                  <a:lnTo>
                    <a:pt x="346" y="12"/>
                  </a:lnTo>
                  <a:lnTo>
                    <a:pt x="359" y="9"/>
                  </a:lnTo>
                  <a:lnTo>
                    <a:pt x="373" y="5"/>
                  </a:lnTo>
                  <a:lnTo>
                    <a:pt x="388" y="1"/>
                  </a:lnTo>
                  <a:lnTo>
                    <a:pt x="402" y="0"/>
                  </a:lnTo>
                  <a:lnTo>
                    <a:pt x="410" y="12"/>
                  </a:lnTo>
                  <a:lnTo>
                    <a:pt x="408" y="12"/>
                  </a:lnTo>
                  <a:lnTo>
                    <a:pt x="404" y="25"/>
                  </a:lnTo>
                  <a:lnTo>
                    <a:pt x="402" y="40"/>
                  </a:lnTo>
                  <a:lnTo>
                    <a:pt x="399" y="52"/>
                  </a:lnTo>
                  <a:lnTo>
                    <a:pt x="402" y="67"/>
                  </a:lnTo>
                  <a:lnTo>
                    <a:pt x="402" y="78"/>
                  </a:lnTo>
                  <a:lnTo>
                    <a:pt x="400" y="90"/>
                  </a:lnTo>
                  <a:lnTo>
                    <a:pt x="399" y="101"/>
                  </a:lnTo>
                  <a:lnTo>
                    <a:pt x="404" y="116"/>
                  </a:lnTo>
                  <a:lnTo>
                    <a:pt x="397" y="121"/>
                  </a:lnTo>
                  <a:lnTo>
                    <a:pt x="395" y="130"/>
                  </a:lnTo>
                  <a:lnTo>
                    <a:pt x="395" y="138"/>
                  </a:lnTo>
                  <a:lnTo>
                    <a:pt x="397" y="147"/>
                  </a:lnTo>
                  <a:lnTo>
                    <a:pt x="391" y="167"/>
                  </a:lnTo>
                  <a:lnTo>
                    <a:pt x="386" y="189"/>
                  </a:lnTo>
                  <a:lnTo>
                    <a:pt x="379" y="209"/>
                  </a:lnTo>
                  <a:lnTo>
                    <a:pt x="371" y="229"/>
                  </a:lnTo>
                  <a:lnTo>
                    <a:pt x="360" y="247"/>
                  </a:lnTo>
                  <a:lnTo>
                    <a:pt x="350" y="267"/>
                  </a:lnTo>
                  <a:lnTo>
                    <a:pt x="339" y="285"/>
                  </a:lnTo>
                  <a:lnTo>
                    <a:pt x="328" y="303"/>
                  </a:lnTo>
                  <a:lnTo>
                    <a:pt x="319" y="312"/>
                  </a:lnTo>
                  <a:lnTo>
                    <a:pt x="310" y="321"/>
                  </a:lnTo>
                  <a:lnTo>
                    <a:pt x="299" y="329"/>
                  </a:lnTo>
                  <a:lnTo>
                    <a:pt x="288" y="336"/>
                  </a:lnTo>
                  <a:lnTo>
                    <a:pt x="275" y="340"/>
                  </a:lnTo>
                  <a:lnTo>
                    <a:pt x="264" y="345"/>
                  </a:lnTo>
                  <a:lnTo>
                    <a:pt x="251" y="343"/>
                  </a:lnTo>
                  <a:lnTo>
                    <a:pt x="239" y="343"/>
                  </a:lnTo>
                  <a:lnTo>
                    <a:pt x="202" y="334"/>
                  </a:lnTo>
                  <a:lnTo>
                    <a:pt x="170" y="321"/>
                  </a:lnTo>
                  <a:lnTo>
                    <a:pt x="139" y="301"/>
                  </a:lnTo>
                  <a:lnTo>
                    <a:pt x="111" y="278"/>
                  </a:lnTo>
                  <a:lnTo>
                    <a:pt x="84" y="249"/>
                  </a:lnTo>
                  <a:lnTo>
                    <a:pt x="62" y="218"/>
                  </a:lnTo>
                  <a:lnTo>
                    <a:pt x="40" y="187"/>
                  </a:lnTo>
                  <a:lnTo>
                    <a:pt x="26" y="156"/>
                  </a:lnTo>
                  <a:lnTo>
                    <a:pt x="20" y="143"/>
                  </a:lnTo>
                  <a:lnTo>
                    <a:pt x="17" y="132"/>
                  </a:lnTo>
                  <a:lnTo>
                    <a:pt x="13" y="121"/>
                  </a:lnTo>
                  <a:lnTo>
                    <a:pt x="11" y="110"/>
                  </a:lnTo>
                  <a:lnTo>
                    <a:pt x="8" y="100"/>
                  </a:lnTo>
                  <a:lnTo>
                    <a:pt x="6" y="89"/>
                  </a:lnTo>
                  <a:lnTo>
                    <a:pt x="2" y="78"/>
                  </a:lnTo>
                  <a:lnTo>
                    <a:pt x="0" y="67"/>
                  </a:lnTo>
                  <a:lnTo>
                    <a:pt x="0" y="61"/>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5" name="Google Shape;2955;p170"/>
            <p:cNvSpPr/>
            <p:nvPr/>
          </p:nvSpPr>
          <p:spPr>
            <a:xfrm>
              <a:off x="5462" y="2952"/>
              <a:ext cx="110" cy="84"/>
            </a:xfrm>
            <a:custGeom>
              <a:rect b="b" l="l" r="r" t="t"/>
              <a:pathLst>
                <a:path extrusionOk="0" h="168" w="220">
                  <a:moveTo>
                    <a:pt x="23" y="31"/>
                  </a:moveTo>
                  <a:lnTo>
                    <a:pt x="27" y="40"/>
                  </a:lnTo>
                  <a:lnTo>
                    <a:pt x="32" y="51"/>
                  </a:lnTo>
                  <a:lnTo>
                    <a:pt x="38" y="60"/>
                  </a:lnTo>
                  <a:lnTo>
                    <a:pt x="49" y="68"/>
                  </a:lnTo>
                  <a:lnTo>
                    <a:pt x="60" y="75"/>
                  </a:lnTo>
                  <a:lnTo>
                    <a:pt x="74" y="82"/>
                  </a:lnTo>
                  <a:lnTo>
                    <a:pt x="91" y="86"/>
                  </a:lnTo>
                  <a:lnTo>
                    <a:pt x="107" y="91"/>
                  </a:lnTo>
                  <a:lnTo>
                    <a:pt x="122" y="89"/>
                  </a:lnTo>
                  <a:lnTo>
                    <a:pt x="134" y="84"/>
                  </a:lnTo>
                  <a:lnTo>
                    <a:pt x="145" y="77"/>
                  </a:lnTo>
                  <a:lnTo>
                    <a:pt x="158" y="68"/>
                  </a:lnTo>
                  <a:lnTo>
                    <a:pt x="167" y="55"/>
                  </a:lnTo>
                  <a:lnTo>
                    <a:pt x="176" y="44"/>
                  </a:lnTo>
                  <a:lnTo>
                    <a:pt x="183" y="31"/>
                  </a:lnTo>
                  <a:lnTo>
                    <a:pt x="192" y="22"/>
                  </a:lnTo>
                  <a:lnTo>
                    <a:pt x="185" y="15"/>
                  </a:lnTo>
                  <a:lnTo>
                    <a:pt x="191" y="9"/>
                  </a:lnTo>
                  <a:lnTo>
                    <a:pt x="194" y="4"/>
                  </a:lnTo>
                  <a:lnTo>
                    <a:pt x="200" y="0"/>
                  </a:lnTo>
                  <a:lnTo>
                    <a:pt x="211" y="0"/>
                  </a:lnTo>
                  <a:lnTo>
                    <a:pt x="214" y="0"/>
                  </a:lnTo>
                  <a:lnTo>
                    <a:pt x="220" y="6"/>
                  </a:lnTo>
                  <a:lnTo>
                    <a:pt x="218" y="78"/>
                  </a:lnTo>
                  <a:lnTo>
                    <a:pt x="209" y="93"/>
                  </a:lnTo>
                  <a:lnTo>
                    <a:pt x="200" y="108"/>
                  </a:lnTo>
                  <a:lnTo>
                    <a:pt x="191" y="122"/>
                  </a:lnTo>
                  <a:lnTo>
                    <a:pt x="183" y="137"/>
                  </a:lnTo>
                  <a:lnTo>
                    <a:pt x="171" y="146"/>
                  </a:lnTo>
                  <a:lnTo>
                    <a:pt x="158" y="157"/>
                  </a:lnTo>
                  <a:lnTo>
                    <a:pt x="142" y="162"/>
                  </a:lnTo>
                  <a:lnTo>
                    <a:pt x="125" y="168"/>
                  </a:lnTo>
                  <a:lnTo>
                    <a:pt x="102" y="160"/>
                  </a:lnTo>
                  <a:lnTo>
                    <a:pt x="82" y="151"/>
                  </a:lnTo>
                  <a:lnTo>
                    <a:pt x="63" y="140"/>
                  </a:lnTo>
                  <a:lnTo>
                    <a:pt x="47" y="128"/>
                  </a:lnTo>
                  <a:lnTo>
                    <a:pt x="31" y="111"/>
                  </a:lnTo>
                  <a:lnTo>
                    <a:pt x="20" y="95"/>
                  </a:lnTo>
                  <a:lnTo>
                    <a:pt x="11" y="75"/>
                  </a:lnTo>
                  <a:lnTo>
                    <a:pt x="5" y="55"/>
                  </a:lnTo>
                  <a:lnTo>
                    <a:pt x="11" y="49"/>
                  </a:lnTo>
                  <a:lnTo>
                    <a:pt x="3" y="46"/>
                  </a:lnTo>
                  <a:lnTo>
                    <a:pt x="3" y="42"/>
                  </a:lnTo>
                  <a:lnTo>
                    <a:pt x="3" y="37"/>
                  </a:lnTo>
                  <a:lnTo>
                    <a:pt x="0" y="35"/>
                  </a:lnTo>
                  <a:lnTo>
                    <a:pt x="11" y="31"/>
                  </a:lnTo>
                  <a:lnTo>
                    <a:pt x="23" y="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6" name="Google Shape;2956;p170"/>
            <p:cNvSpPr/>
            <p:nvPr/>
          </p:nvSpPr>
          <p:spPr>
            <a:xfrm>
              <a:off x="5491" y="2956"/>
              <a:ext cx="56" cy="30"/>
            </a:xfrm>
            <a:custGeom>
              <a:rect b="b" l="l" r="r" t="t"/>
              <a:pathLst>
                <a:path extrusionOk="0" h="60" w="113">
                  <a:moveTo>
                    <a:pt x="0" y="20"/>
                  </a:moveTo>
                  <a:lnTo>
                    <a:pt x="13" y="16"/>
                  </a:lnTo>
                  <a:lnTo>
                    <a:pt x="27" y="14"/>
                  </a:lnTo>
                  <a:lnTo>
                    <a:pt x="40" y="12"/>
                  </a:lnTo>
                  <a:lnTo>
                    <a:pt x="56" y="10"/>
                  </a:lnTo>
                  <a:lnTo>
                    <a:pt x="69" y="7"/>
                  </a:lnTo>
                  <a:lnTo>
                    <a:pt x="84" y="5"/>
                  </a:lnTo>
                  <a:lnTo>
                    <a:pt x="96" y="1"/>
                  </a:lnTo>
                  <a:lnTo>
                    <a:pt x="113" y="0"/>
                  </a:lnTo>
                  <a:lnTo>
                    <a:pt x="109" y="16"/>
                  </a:lnTo>
                  <a:lnTo>
                    <a:pt x="102" y="30"/>
                  </a:lnTo>
                  <a:lnTo>
                    <a:pt x="89" y="43"/>
                  </a:lnTo>
                  <a:lnTo>
                    <a:pt x="75" y="56"/>
                  </a:lnTo>
                  <a:lnTo>
                    <a:pt x="60" y="58"/>
                  </a:lnTo>
                  <a:lnTo>
                    <a:pt x="46" y="60"/>
                  </a:lnTo>
                  <a:lnTo>
                    <a:pt x="31" y="58"/>
                  </a:lnTo>
                  <a:lnTo>
                    <a:pt x="22" y="52"/>
                  </a:lnTo>
                  <a:lnTo>
                    <a:pt x="7" y="38"/>
                  </a:lnTo>
                  <a:lnTo>
                    <a:pt x="0" y="20"/>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7" name="Google Shape;2957;p170"/>
            <p:cNvSpPr/>
            <p:nvPr/>
          </p:nvSpPr>
          <p:spPr>
            <a:xfrm>
              <a:off x="5540" y="2631"/>
              <a:ext cx="276" cy="156"/>
            </a:xfrm>
            <a:custGeom>
              <a:rect b="b" l="l" r="r" t="t"/>
              <a:pathLst>
                <a:path extrusionOk="0" h="311" w="553">
                  <a:moveTo>
                    <a:pt x="0" y="17"/>
                  </a:moveTo>
                  <a:lnTo>
                    <a:pt x="49" y="11"/>
                  </a:lnTo>
                  <a:lnTo>
                    <a:pt x="98" y="9"/>
                  </a:lnTo>
                  <a:lnTo>
                    <a:pt x="149" y="6"/>
                  </a:lnTo>
                  <a:lnTo>
                    <a:pt x="200" y="4"/>
                  </a:lnTo>
                  <a:lnTo>
                    <a:pt x="251" y="2"/>
                  </a:lnTo>
                  <a:lnTo>
                    <a:pt x="302" y="0"/>
                  </a:lnTo>
                  <a:lnTo>
                    <a:pt x="353" y="0"/>
                  </a:lnTo>
                  <a:lnTo>
                    <a:pt x="404" y="2"/>
                  </a:lnTo>
                  <a:lnTo>
                    <a:pt x="429" y="15"/>
                  </a:lnTo>
                  <a:lnTo>
                    <a:pt x="455" y="35"/>
                  </a:lnTo>
                  <a:lnTo>
                    <a:pt x="475" y="58"/>
                  </a:lnTo>
                  <a:lnTo>
                    <a:pt x="495" y="88"/>
                  </a:lnTo>
                  <a:lnTo>
                    <a:pt x="509" y="115"/>
                  </a:lnTo>
                  <a:lnTo>
                    <a:pt x="524" y="146"/>
                  </a:lnTo>
                  <a:lnTo>
                    <a:pt x="533" y="175"/>
                  </a:lnTo>
                  <a:lnTo>
                    <a:pt x="544" y="206"/>
                  </a:lnTo>
                  <a:lnTo>
                    <a:pt x="544" y="215"/>
                  </a:lnTo>
                  <a:lnTo>
                    <a:pt x="546" y="226"/>
                  </a:lnTo>
                  <a:lnTo>
                    <a:pt x="548" y="237"/>
                  </a:lnTo>
                  <a:lnTo>
                    <a:pt x="549" y="249"/>
                  </a:lnTo>
                  <a:lnTo>
                    <a:pt x="549" y="260"/>
                  </a:lnTo>
                  <a:lnTo>
                    <a:pt x="551" y="273"/>
                  </a:lnTo>
                  <a:lnTo>
                    <a:pt x="551" y="284"/>
                  </a:lnTo>
                  <a:lnTo>
                    <a:pt x="553" y="297"/>
                  </a:lnTo>
                  <a:lnTo>
                    <a:pt x="537" y="289"/>
                  </a:lnTo>
                  <a:lnTo>
                    <a:pt x="520" y="286"/>
                  </a:lnTo>
                  <a:lnTo>
                    <a:pt x="504" y="282"/>
                  </a:lnTo>
                  <a:lnTo>
                    <a:pt x="488" y="282"/>
                  </a:lnTo>
                  <a:lnTo>
                    <a:pt x="469" y="282"/>
                  </a:lnTo>
                  <a:lnTo>
                    <a:pt x="453" y="282"/>
                  </a:lnTo>
                  <a:lnTo>
                    <a:pt x="435" y="284"/>
                  </a:lnTo>
                  <a:lnTo>
                    <a:pt x="418" y="288"/>
                  </a:lnTo>
                  <a:lnTo>
                    <a:pt x="391" y="288"/>
                  </a:lnTo>
                  <a:lnTo>
                    <a:pt x="364" y="291"/>
                  </a:lnTo>
                  <a:lnTo>
                    <a:pt x="337" y="295"/>
                  </a:lnTo>
                  <a:lnTo>
                    <a:pt x="309" y="299"/>
                  </a:lnTo>
                  <a:lnTo>
                    <a:pt x="282" y="302"/>
                  </a:lnTo>
                  <a:lnTo>
                    <a:pt x="255" y="306"/>
                  </a:lnTo>
                  <a:lnTo>
                    <a:pt x="228" y="308"/>
                  </a:lnTo>
                  <a:lnTo>
                    <a:pt x="202" y="311"/>
                  </a:lnTo>
                  <a:lnTo>
                    <a:pt x="188" y="268"/>
                  </a:lnTo>
                  <a:lnTo>
                    <a:pt x="173" y="226"/>
                  </a:lnTo>
                  <a:lnTo>
                    <a:pt x="153" y="186"/>
                  </a:lnTo>
                  <a:lnTo>
                    <a:pt x="131" y="149"/>
                  </a:lnTo>
                  <a:lnTo>
                    <a:pt x="104" y="111"/>
                  </a:lnTo>
                  <a:lnTo>
                    <a:pt x="75" y="78"/>
                  </a:lnTo>
                  <a:lnTo>
                    <a:pt x="42" y="48"/>
                  </a:lnTo>
                  <a:lnTo>
                    <a:pt x="8" y="20"/>
                  </a:lnTo>
                  <a:lnTo>
                    <a:pt x="2" y="18"/>
                  </a:lnTo>
                  <a:lnTo>
                    <a:pt x="0" y="17"/>
                  </a:lnTo>
                  <a:close/>
                </a:path>
              </a:pathLst>
            </a:custGeom>
            <a:solidFill>
              <a:srgbClr val="FF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8" name="Google Shape;2958;p170"/>
            <p:cNvSpPr/>
            <p:nvPr/>
          </p:nvSpPr>
          <p:spPr>
            <a:xfrm>
              <a:off x="5569" y="2942"/>
              <a:ext cx="67" cy="175"/>
            </a:xfrm>
            <a:custGeom>
              <a:rect b="b" l="l" r="r" t="t"/>
              <a:pathLst>
                <a:path extrusionOk="0" h="349" w="135">
                  <a:moveTo>
                    <a:pt x="66" y="258"/>
                  </a:moveTo>
                  <a:lnTo>
                    <a:pt x="73" y="244"/>
                  </a:lnTo>
                  <a:lnTo>
                    <a:pt x="80" y="229"/>
                  </a:lnTo>
                  <a:lnTo>
                    <a:pt x="84" y="215"/>
                  </a:lnTo>
                  <a:lnTo>
                    <a:pt x="91" y="202"/>
                  </a:lnTo>
                  <a:lnTo>
                    <a:pt x="95" y="178"/>
                  </a:lnTo>
                  <a:lnTo>
                    <a:pt x="99" y="157"/>
                  </a:lnTo>
                  <a:lnTo>
                    <a:pt x="100" y="135"/>
                  </a:lnTo>
                  <a:lnTo>
                    <a:pt x="102" y="113"/>
                  </a:lnTo>
                  <a:lnTo>
                    <a:pt x="102" y="89"/>
                  </a:lnTo>
                  <a:lnTo>
                    <a:pt x="102" y="68"/>
                  </a:lnTo>
                  <a:lnTo>
                    <a:pt x="102" y="46"/>
                  </a:lnTo>
                  <a:lnTo>
                    <a:pt x="104" y="24"/>
                  </a:lnTo>
                  <a:lnTo>
                    <a:pt x="108" y="15"/>
                  </a:lnTo>
                  <a:lnTo>
                    <a:pt x="106" y="6"/>
                  </a:lnTo>
                  <a:lnTo>
                    <a:pt x="119" y="2"/>
                  </a:lnTo>
                  <a:lnTo>
                    <a:pt x="135" y="0"/>
                  </a:lnTo>
                  <a:lnTo>
                    <a:pt x="135" y="17"/>
                  </a:lnTo>
                  <a:lnTo>
                    <a:pt x="135" y="35"/>
                  </a:lnTo>
                  <a:lnTo>
                    <a:pt x="131" y="53"/>
                  </a:lnTo>
                  <a:lnTo>
                    <a:pt x="130" y="73"/>
                  </a:lnTo>
                  <a:lnTo>
                    <a:pt x="126" y="91"/>
                  </a:lnTo>
                  <a:lnTo>
                    <a:pt x="124" y="109"/>
                  </a:lnTo>
                  <a:lnTo>
                    <a:pt x="122" y="128"/>
                  </a:lnTo>
                  <a:lnTo>
                    <a:pt x="124" y="148"/>
                  </a:lnTo>
                  <a:lnTo>
                    <a:pt x="119" y="162"/>
                  </a:lnTo>
                  <a:lnTo>
                    <a:pt x="115" y="180"/>
                  </a:lnTo>
                  <a:lnTo>
                    <a:pt x="108" y="197"/>
                  </a:lnTo>
                  <a:lnTo>
                    <a:pt x="102" y="213"/>
                  </a:lnTo>
                  <a:lnTo>
                    <a:pt x="99" y="229"/>
                  </a:lnTo>
                  <a:lnTo>
                    <a:pt x="95" y="246"/>
                  </a:lnTo>
                  <a:lnTo>
                    <a:pt x="90" y="264"/>
                  </a:lnTo>
                  <a:lnTo>
                    <a:pt x="86" y="282"/>
                  </a:lnTo>
                  <a:lnTo>
                    <a:pt x="77" y="298"/>
                  </a:lnTo>
                  <a:lnTo>
                    <a:pt x="68" y="315"/>
                  </a:lnTo>
                  <a:lnTo>
                    <a:pt x="57" y="329"/>
                  </a:lnTo>
                  <a:lnTo>
                    <a:pt x="44" y="346"/>
                  </a:lnTo>
                  <a:lnTo>
                    <a:pt x="0" y="349"/>
                  </a:lnTo>
                  <a:lnTo>
                    <a:pt x="8" y="338"/>
                  </a:lnTo>
                  <a:lnTo>
                    <a:pt x="19" y="328"/>
                  </a:lnTo>
                  <a:lnTo>
                    <a:pt x="28" y="318"/>
                  </a:lnTo>
                  <a:lnTo>
                    <a:pt x="37" y="309"/>
                  </a:lnTo>
                  <a:lnTo>
                    <a:pt x="44" y="297"/>
                  </a:lnTo>
                  <a:lnTo>
                    <a:pt x="53" y="286"/>
                  </a:lnTo>
                  <a:lnTo>
                    <a:pt x="59" y="271"/>
                  </a:lnTo>
                  <a:lnTo>
                    <a:pt x="66" y="258"/>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9" name="Google Shape;2959;p170"/>
            <p:cNvSpPr/>
            <p:nvPr/>
          </p:nvSpPr>
          <p:spPr>
            <a:xfrm>
              <a:off x="5609" y="2936"/>
              <a:ext cx="64" cy="173"/>
            </a:xfrm>
            <a:custGeom>
              <a:rect b="b" l="l" r="r" t="t"/>
              <a:pathLst>
                <a:path extrusionOk="0" h="347" w="130">
                  <a:moveTo>
                    <a:pt x="57" y="187"/>
                  </a:moveTo>
                  <a:lnTo>
                    <a:pt x="59" y="172"/>
                  </a:lnTo>
                  <a:lnTo>
                    <a:pt x="60" y="158"/>
                  </a:lnTo>
                  <a:lnTo>
                    <a:pt x="62" y="143"/>
                  </a:lnTo>
                  <a:lnTo>
                    <a:pt x="64" y="130"/>
                  </a:lnTo>
                  <a:lnTo>
                    <a:pt x="64" y="116"/>
                  </a:lnTo>
                  <a:lnTo>
                    <a:pt x="66" y="103"/>
                  </a:lnTo>
                  <a:lnTo>
                    <a:pt x="66" y="89"/>
                  </a:lnTo>
                  <a:lnTo>
                    <a:pt x="71" y="76"/>
                  </a:lnTo>
                  <a:lnTo>
                    <a:pt x="71" y="61"/>
                  </a:lnTo>
                  <a:lnTo>
                    <a:pt x="73" y="49"/>
                  </a:lnTo>
                  <a:lnTo>
                    <a:pt x="75" y="34"/>
                  </a:lnTo>
                  <a:lnTo>
                    <a:pt x="79" y="23"/>
                  </a:lnTo>
                  <a:lnTo>
                    <a:pt x="75" y="16"/>
                  </a:lnTo>
                  <a:lnTo>
                    <a:pt x="75" y="9"/>
                  </a:lnTo>
                  <a:lnTo>
                    <a:pt x="130" y="0"/>
                  </a:lnTo>
                  <a:lnTo>
                    <a:pt x="126" y="23"/>
                  </a:lnTo>
                  <a:lnTo>
                    <a:pt x="122" y="47"/>
                  </a:lnTo>
                  <a:lnTo>
                    <a:pt x="117" y="70"/>
                  </a:lnTo>
                  <a:lnTo>
                    <a:pt x="113" y="96"/>
                  </a:lnTo>
                  <a:lnTo>
                    <a:pt x="108" y="118"/>
                  </a:lnTo>
                  <a:lnTo>
                    <a:pt x="104" y="143"/>
                  </a:lnTo>
                  <a:lnTo>
                    <a:pt x="99" y="167"/>
                  </a:lnTo>
                  <a:lnTo>
                    <a:pt x="97" y="192"/>
                  </a:lnTo>
                  <a:lnTo>
                    <a:pt x="90" y="207"/>
                  </a:lnTo>
                  <a:lnTo>
                    <a:pt x="84" y="225"/>
                  </a:lnTo>
                  <a:lnTo>
                    <a:pt x="79" y="243"/>
                  </a:lnTo>
                  <a:lnTo>
                    <a:pt x="73" y="263"/>
                  </a:lnTo>
                  <a:lnTo>
                    <a:pt x="66" y="281"/>
                  </a:lnTo>
                  <a:lnTo>
                    <a:pt x="59" y="300"/>
                  </a:lnTo>
                  <a:lnTo>
                    <a:pt x="46" y="316"/>
                  </a:lnTo>
                  <a:lnTo>
                    <a:pt x="35" y="334"/>
                  </a:lnTo>
                  <a:lnTo>
                    <a:pt x="0" y="347"/>
                  </a:lnTo>
                  <a:lnTo>
                    <a:pt x="10" y="329"/>
                  </a:lnTo>
                  <a:lnTo>
                    <a:pt x="19" y="310"/>
                  </a:lnTo>
                  <a:lnTo>
                    <a:pt x="26" y="289"/>
                  </a:lnTo>
                  <a:lnTo>
                    <a:pt x="33" y="269"/>
                  </a:lnTo>
                  <a:lnTo>
                    <a:pt x="37" y="247"/>
                  </a:lnTo>
                  <a:lnTo>
                    <a:pt x="42" y="227"/>
                  </a:lnTo>
                  <a:lnTo>
                    <a:pt x="48" y="205"/>
                  </a:lnTo>
                  <a:lnTo>
                    <a:pt x="57" y="187"/>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0" name="Google Shape;2960;p170"/>
            <p:cNvSpPr/>
            <p:nvPr/>
          </p:nvSpPr>
          <p:spPr>
            <a:xfrm>
              <a:off x="5636" y="2928"/>
              <a:ext cx="66" cy="169"/>
            </a:xfrm>
            <a:custGeom>
              <a:rect b="b" l="l" r="r" t="t"/>
              <a:pathLst>
                <a:path extrusionOk="0" h="338" w="133">
                  <a:moveTo>
                    <a:pt x="20" y="322"/>
                  </a:moveTo>
                  <a:lnTo>
                    <a:pt x="25" y="302"/>
                  </a:lnTo>
                  <a:lnTo>
                    <a:pt x="33" y="282"/>
                  </a:lnTo>
                  <a:lnTo>
                    <a:pt x="38" y="262"/>
                  </a:lnTo>
                  <a:lnTo>
                    <a:pt x="47" y="244"/>
                  </a:lnTo>
                  <a:lnTo>
                    <a:pt x="53" y="224"/>
                  </a:lnTo>
                  <a:lnTo>
                    <a:pt x="60" y="206"/>
                  </a:lnTo>
                  <a:lnTo>
                    <a:pt x="64" y="186"/>
                  </a:lnTo>
                  <a:lnTo>
                    <a:pt x="67" y="167"/>
                  </a:lnTo>
                  <a:lnTo>
                    <a:pt x="67" y="160"/>
                  </a:lnTo>
                  <a:lnTo>
                    <a:pt x="69" y="151"/>
                  </a:lnTo>
                  <a:lnTo>
                    <a:pt x="69" y="142"/>
                  </a:lnTo>
                  <a:lnTo>
                    <a:pt x="71" y="135"/>
                  </a:lnTo>
                  <a:lnTo>
                    <a:pt x="71" y="117"/>
                  </a:lnTo>
                  <a:lnTo>
                    <a:pt x="75" y="100"/>
                  </a:lnTo>
                  <a:lnTo>
                    <a:pt x="80" y="86"/>
                  </a:lnTo>
                  <a:lnTo>
                    <a:pt x="85" y="71"/>
                  </a:lnTo>
                  <a:lnTo>
                    <a:pt x="89" y="55"/>
                  </a:lnTo>
                  <a:lnTo>
                    <a:pt x="93" y="40"/>
                  </a:lnTo>
                  <a:lnTo>
                    <a:pt x="95" y="24"/>
                  </a:lnTo>
                  <a:lnTo>
                    <a:pt x="96" y="9"/>
                  </a:lnTo>
                  <a:lnTo>
                    <a:pt x="113" y="4"/>
                  </a:lnTo>
                  <a:lnTo>
                    <a:pt x="131" y="0"/>
                  </a:lnTo>
                  <a:lnTo>
                    <a:pt x="131" y="24"/>
                  </a:lnTo>
                  <a:lnTo>
                    <a:pt x="133" y="49"/>
                  </a:lnTo>
                  <a:lnTo>
                    <a:pt x="129" y="73"/>
                  </a:lnTo>
                  <a:lnTo>
                    <a:pt x="127" y="98"/>
                  </a:lnTo>
                  <a:lnTo>
                    <a:pt x="124" y="122"/>
                  </a:lnTo>
                  <a:lnTo>
                    <a:pt x="120" y="146"/>
                  </a:lnTo>
                  <a:lnTo>
                    <a:pt x="115" y="171"/>
                  </a:lnTo>
                  <a:lnTo>
                    <a:pt x="113" y="198"/>
                  </a:lnTo>
                  <a:lnTo>
                    <a:pt x="105" y="215"/>
                  </a:lnTo>
                  <a:lnTo>
                    <a:pt x="100" y="231"/>
                  </a:lnTo>
                  <a:lnTo>
                    <a:pt x="93" y="247"/>
                  </a:lnTo>
                  <a:lnTo>
                    <a:pt x="85" y="264"/>
                  </a:lnTo>
                  <a:lnTo>
                    <a:pt x="76" y="280"/>
                  </a:lnTo>
                  <a:lnTo>
                    <a:pt x="69" y="297"/>
                  </a:lnTo>
                  <a:lnTo>
                    <a:pt x="60" y="313"/>
                  </a:lnTo>
                  <a:lnTo>
                    <a:pt x="55" y="329"/>
                  </a:lnTo>
                  <a:lnTo>
                    <a:pt x="40" y="331"/>
                  </a:lnTo>
                  <a:lnTo>
                    <a:pt x="25" y="337"/>
                  </a:lnTo>
                  <a:lnTo>
                    <a:pt x="11" y="338"/>
                  </a:lnTo>
                  <a:lnTo>
                    <a:pt x="0" y="337"/>
                  </a:lnTo>
                  <a:lnTo>
                    <a:pt x="11" y="335"/>
                  </a:lnTo>
                  <a:lnTo>
                    <a:pt x="20" y="322"/>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1" name="Google Shape;2961;p170"/>
            <p:cNvSpPr/>
            <p:nvPr/>
          </p:nvSpPr>
          <p:spPr>
            <a:xfrm>
              <a:off x="5678" y="2918"/>
              <a:ext cx="65" cy="167"/>
            </a:xfrm>
            <a:custGeom>
              <a:rect b="b" l="l" r="r" t="t"/>
              <a:pathLst>
                <a:path extrusionOk="0" h="333" w="131">
                  <a:moveTo>
                    <a:pt x="38" y="231"/>
                  </a:moveTo>
                  <a:lnTo>
                    <a:pt x="43" y="209"/>
                  </a:lnTo>
                  <a:lnTo>
                    <a:pt x="49" y="189"/>
                  </a:lnTo>
                  <a:lnTo>
                    <a:pt x="52" y="167"/>
                  </a:lnTo>
                  <a:lnTo>
                    <a:pt x="56" y="149"/>
                  </a:lnTo>
                  <a:lnTo>
                    <a:pt x="58" y="127"/>
                  </a:lnTo>
                  <a:lnTo>
                    <a:pt x="60" y="105"/>
                  </a:lnTo>
                  <a:lnTo>
                    <a:pt x="61" y="84"/>
                  </a:lnTo>
                  <a:lnTo>
                    <a:pt x="65" y="62"/>
                  </a:lnTo>
                  <a:lnTo>
                    <a:pt x="65" y="49"/>
                  </a:lnTo>
                  <a:lnTo>
                    <a:pt x="65" y="38"/>
                  </a:lnTo>
                  <a:lnTo>
                    <a:pt x="63" y="24"/>
                  </a:lnTo>
                  <a:lnTo>
                    <a:pt x="69" y="13"/>
                  </a:lnTo>
                  <a:lnTo>
                    <a:pt x="121" y="0"/>
                  </a:lnTo>
                  <a:lnTo>
                    <a:pt x="121" y="5"/>
                  </a:lnTo>
                  <a:lnTo>
                    <a:pt x="127" y="9"/>
                  </a:lnTo>
                  <a:lnTo>
                    <a:pt x="127" y="7"/>
                  </a:lnTo>
                  <a:lnTo>
                    <a:pt x="131" y="7"/>
                  </a:lnTo>
                  <a:lnTo>
                    <a:pt x="131" y="9"/>
                  </a:lnTo>
                  <a:lnTo>
                    <a:pt x="127" y="9"/>
                  </a:lnTo>
                  <a:lnTo>
                    <a:pt x="125" y="36"/>
                  </a:lnTo>
                  <a:lnTo>
                    <a:pt x="123" y="67"/>
                  </a:lnTo>
                  <a:lnTo>
                    <a:pt x="120" y="96"/>
                  </a:lnTo>
                  <a:lnTo>
                    <a:pt x="118" y="127"/>
                  </a:lnTo>
                  <a:lnTo>
                    <a:pt x="111" y="156"/>
                  </a:lnTo>
                  <a:lnTo>
                    <a:pt x="103" y="185"/>
                  </a:lnTo>
                  <a:lnTo>
                    <a:pt x="92" y="215"/>
                  </a:lnTo>
                  <a:lnTo>
                    <a:pt x="81" y="244"/>
                  </a:lnTo>
                  <a:lnTo>
                    <a:pt x="76" y="258"/>
                  </a:lnTo>
                  <a:lnTo>
                    <a:pt x="67" y="275"/>
                  </a:lnTo>
                  <a:lnTo>
                    <a:pt x="61" y="284"/>
                  </a:lnTo>
                  <a:lnTo>
                    <a:pt x="56" y="293"/>
                  </a:lnTo>
                  <a:lnTo>
                    <a:pt x="49" y="302"/>
                  </a:lnTo>
                  <a:lnTo>
                    <a:pt x="41" y="313"/>
                  </a:lnTo>
                  <a:lnTo>
                    <a:pt x="41" y="315"/>
                  </a:lnTo>
                  <a:lnTo>
                    <a:pt x="41" y="316"/>
                  </a:lnTo>
                  <a:lnTo>
                    <a:pt x="0" y="333"/>
                  </a:lnTo>
                  <a:lnTo>
                    <a:pt x="1" y="318"/>
                  </a:lnTo>
                  <a:lnTo>
                    <a:pt x="7" y="307"/>
                  </a:lnTo>
                  <a:lnTo>
                    <a:pt x="12" y="293"/>
                  </a:lnTo>
                  <a:lnTo>
                    <a:pt x="18" y="282"/>
                  </a:lnTo>
                  <a:lnTo>
                    <a:pt x="21" y="267"/>
                  </a:lnTo>
                  <a:lnTo>
                    <a:pt x="27" y="256"/>
                  </a:lnTo>
                  <a:lnTo>
                    <a:pt x="32" y="242"/>
                  </a:lnTo>
                  <a:lnTo>
                    <a:pt x="38" y="231"/>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2" name="Google Shape;2962;p170"/>
            <p:cNvSpPr/>
            <p:nvPr/>
          </p:nvSpPr>
          <p:spPr>
            <a:xfrm>
              <a:off x="5722" y="2912"/>
              <a:ext cx="40" cy="138"/>
            </a:xfrm>
            <a:custGeom>
              <a:rect b="b" l="l" r="r" t="t"/>
              <a:pathLst>
                <a:path extrusionOk="0" h="277" w="80">
                  <a:moveTo>
                    <a:pt x="52" y="7"/>
                  </a:moveTo>
                  <a:lnTo>
                    <a:pt x="67" y="0"/>
                  </a:lnTo>
                  <a:lnTo>
                    <a:pt x="80" y="4"/>
                  </a:lnTo>
                  <a:lnTo>
                    <a:pt x="78" y="40"/>
                  </a:lnTo>
                  <a:lnTo>
                    <a:pt x="74" y="78"/>
                  </a:lnTo>
                  <a:lnTo>
                    <a:pt x="67" y="113"/>
                  </a:lnTo>
                  <a:lnTo>
                    <a:pt x="60" y="149"/>
                  </a:lnTo>
                  <a:lnTo>
                    <a:pt x="47" y="182"/>
                  </a:lnTo>
                  <a:lnTo>
                    <a:pt x="36" y="215"/>
                  </a:lnTo>
                  <a:lnTo>
                    <a:pt x="22" y="246"/>
                  </a:lnTo>
                  <a:lnTo>
                    <a:pt x="7" y="277"/>
                  </a:lnTo>
                  <a:lnTo>
                    <a:pt x="0" y="277"/>
                  </a:lnTo>
                  <a:lnTo>
                    <a:pt x="16" y="246"/>
                  </a:lnTo>
                  <a:lnTo>
                    <a:pt x="29" y="215"/>
                  </a:lnTo>
                  <a:lnTo>
                    <a:pt x="36" y="180"/>
                  </a:lnTo>
                  <a:lnTo>
                    <a:pt x="43" y="148"/>
                  </a:lnTo>
                  <a:lnTo>
                    <a:pt x="47" y="111"/>
                  </a:lnTo>
                  <a:lnTo>
                    <a:pt x="49" y="77"/>
                  </a:lnTo>
                  <a:lnTo>
                    <a:pt x="51" y="40"/>
                  </a:lnTo>
                  <a:lnTo>
                    <a:pt x="52" y="7"/>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3" name="Google Shape;2963;p170"/>
            <p:cNvSpPr/>
            <p:nvPr/>
          </p:nvSpPr>
          <p:spPr>
            <a:xfrm>
              <a:off x="5776" y="2878"/>
              <a:ext cx="8" cy="6"/>
            </a:xfrm>
            <a:custGeom>
              <a:rect b="b" l="l" r="r" t="t"/>
              <a:pathLst>
                <a:path extrusionOk="0" h="11" w="16">
                  <a:moveTo>
                    <a:pt x="16" y="4"/>
                  </a:moveTo>
                  <a:lnTo>
                    <a:pt x="11" y="4"/>
                  </a:lnTo>
                  <a:lnTo>
                    <a:pt x="7" y="7"/>
                  </a:lnTo>
                  <a:lnTo>
                    <a:pt x="4" y="11"/>
                  </a:lnTo>
                  <a:lnTo>
                    <a:pt x="0" y="11"/>
                  </a:lnTo>
                  <a:lnTo>
                    <a:pt x="2" y="7"/>
                  </a:lnTo>
                  <a:lnTo>
                    <a:pt x="5" y="4"/>
                  </a:lnTo>
                  <a:lnTo>
                    <a:pt x="9" y="0"/>
                  </a:lnTo>
                  <a:lnTo>
                    <a:pt x="16"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4" name="Google Shape;2964;p170"/>
            <p:cNvSpPr/>
            <p:nvPr/>
          </p:nvSpPr>
          <p:spPr>
            <a:xfrm>
              <a:off x="5786" y="2878"/>
              <a:ext cx="4" cy="3"/>
            </a:xfrm>
            <a:custGeom>
              <a:rect b="b" l="l" r="r" t="t"/>
              <a:pathLst>
                <a:path extrusionOk="0" h="5" w="7">
                  <a:moveTo>
                    <a:pt x="7" y="0"/>
                  </a:moveTo>
                  <a:lnTo>
                    <a:pt x="4" y="5"/>
                  </a:lnTo>
                  <a:lnTo>
                    <a:pt x="0" y="4"/>
                  </a:lnTo>
                  <a:lnTo>
                    <a:pt x="2" y="0"/>
                  </a:lnTo>
                  <a:lnTo>
                    <a:pt x="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5" name="Google Shape;2965;p170"/>
            <p:cNvSpPr/>
            <p:nvPr/>
          </p:nvSpPr>
          <p:spPr>
            <a:xfrm>
              <a:off x="5791" y="2873"/>
              <a:ext cx="30" cy="8"/>
            </a:xfrm>
            <a:custGeom>
              <a:rect b="b" l="l" r="r" t="t"/>
              <a:pathLst>
                <a:path extrusionOk="0" h="16" w="58">
                  <a:moveTo>
                    <a:pt x="9" y="7"/>
                  </a:moveTo>
                  <a:lnTo>
                    <a:pt x="22" y="7"/>
                  </a:lnTo>
                  <a:lnTo>
                    <a:pt x="34" y="5"/>
                  </a:lnTo>
                  <a:lnTo>
                    <a:pt x="45" y="2"/>
                  </a:lnTo>
                  <a:lnTo>
                    <a:pt x="58" y="0"/>
                  </a:lnTo>
                  <a:lnTo>
                    <a:pt x="45" y="4"/>
                  </a:lnTo>
                  <a:lnTo>
                    <a:pt x="34" y="9"/>
                  </a:lnTo>
                  <a:lnTo>
                    <a:pt x="20" y="13"/>
                  </a:lnTo>
                  <a:lnTo>
                    <a:pt x="5" y="15"/>
                  </a:lnTo>
                  <a:lnTo>
                    <a:pt x="0" y="16"/>
                  </a:lnTo>
                  <a:lnTo>
                    <a:pt x="2" y="9"/>
                  </a:lnTo>
                  <a:lnTo>
                    <a:pt x="9"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6" name="Google Shape;2966;p170"/>
            <p:cNvSpPr/>
            <p:nvPr/>
          </p:nvSpPr>
          <p:spPr>
            <a:xfrm>
              <a:off x="4820" y="3005"/>
              <a:ext cx="41" cy="34"/>
            </a:xfrm>
            <a:custGeom>
              <a:rect b="b" l="l" r="r" t="t"/>
              <a:pathLst>
                <a:path extrusionOk="0" h="69" w="82">
                  <a:moveTo>
                    <a:pt x="8" y="34"/>
                  </a:moveTo>
                  <a:lnTo>
                    <a:pt x="4" y="34"/>
                  </a:lnTo>
                  <a:lnTo>
                    <a:pt x="0" y="42"/>
                  </a:lnTo>
                  <a:lnTo>
                    <a:pt x="2" y="45"/>
                  </a:lnTo>
                  <a:lnTo>
                    <a:pt x="9" y="51"/>
                  </a:lnTo>
                  <a:lnTo>
                    <a:pt x="20" y="56"/>
                  </a:lnTo>
                  <a:lnTo>
                    <a:pt x="40" y="63"/>
                  </a:lnTo>
                  <a:lnTo>
                    <a:pt x="59" y="67"/>
                  </a:lnTo>
                  <a:lnTo>
                    <a:pt x="71" y="69"/>
                  </a:lnTo>
                  <a:lnTo>
                    <a:pt x="77" y="67"/>
                  </a:lnTo>
                  <a:lnTo>
                    <a:pt x="82" y="67"/>
                  </a:lnTo>
                  <a:lnTo>
                    <a:pt x="82" y="62"/>
                  </a:lnTo>
                  <a:lnTo>
                    <a:pt x="82" y="60"/>
                  </a:lnTo>
                  <a:lnTo>
                    <a:pt x="79" y="9"/>
                  </a:lnTo>
                  <a:lnTo>
                    <a:pt x="46" y="0"/>
                  </a:lnTo>
                  <a:lnTo>
                    <a:pt x="8"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7" name="Google Shape;2967;p170"/>
            <p:cNvSpPr/>
            <p:nvPr/>
          </p:nvSpPr>
          <p:spPr>
            <a:xfrm>
              <a:off x="4901" y="2968"/>
              <a:ext cx="54" cy="55"/>
            </a:xfrm>
            <a:custGeom>
              <a:rect b="b" l="l" r="r" t="t"/>
              <a:pathLst>
                <a:path extrusionOk="0" h="109" w="107">
                  <a:moveTo>
                    <a:pt x="29" y="109"/>
                  </a:moveTo>
                  <a:lnTo>
                    <a:pt x="62" y="87"/>
                  </a:lnTo>
                  <a:lnTo>
                    <a:pt x="98" y="55"/>
                  </a:lnTo>
                  <a:lnTo>
                    <a:pt x="107" y="0"/>
                  </a:lnTo>
                  <a:lnTo>
                    <a:pt x="0" y="25"/>
                  </a:lnTo>
                  <a:lnTo>
                    <a:pt x="29" y="10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8" name="Google Shape;2968;p170"/>
            <p:cNvSpPr/>
            <p:nvPr/>
          </p:nvSpPr>
          <p:spPr>
            <a:xfrm>
              <a:off x="3618" y="2974"/>
              <a:ext cx="44" cy="35"/>
            </a:xfrm>
            <a:custGeom>
              <a:rect b="b" l="l" r="r" t="t"/>
              <a:pathLst>
                <a:path extrusionOk="0" h="71" w="87">
                  <a:moveTo>
                    <a:pt x="0" y="54"/>
                  </a:moveTo>
                  <a:lnTo>
                    <a:pt x="0" y="56"/>
                  </a:lnTo>
                  <a:lnTo>
                    <a:pt x="7" y="62"/>
                  </a:lnTo>
                  <a:lnTo>
                    <a:pt x="16" y="67"/>
                  </a:lnTo>
                  <a:lnTo>
                    <a:pt x="29" y="71"/>
                  </a:lnTo>
                  <a:lnTo>
                    <a:pt x="34" y="69"/>
                  </a:lnTo>
                  <a:lnTo>
                    <a:pt x="45" y="69"/>
                  </a:lnTo>
                  <a:lnTo>
                    <a:pt x="54" y="67"/>
                  </a:lnTo>
                  <a:lnTo>
                    <a:pt x="65" y="67"/>
                  </a:lnTo>
                  <a:lnTo>
                    <a:pt x="80" y="65"/>
                  </a:lnTo>
                  <a:lnTo>
                    <a:pt x="87" y="65"/>
                  </a:lnTo>
                  <a:lnTo>
                    <a:pt x="33" y="0"/>
                  </a:lnTo>
                  <a:lnTo>
                    <a:pt x="0"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9" name="Google Shape;2969;p170"/>
            <p:cNvSpPr/>
            <p:nvPr/>
          </p:nvSpPr>
          <p:spPr>
            <a:xfrm>
              <a:off x="5231" y="2708"/>
              <a:ext cx="237" cy="59"/>
            </a:xfrm>
            <a:custGeom>
              <a:rect b="b" l="l" r="r" t="t"/>
              <a:pathLst>
                <a:path extrusionOk="0" h="118" w="475">
                  <a:moveTo>
                    <a:pt x="238" y="118"/>
                  </a:moveTo>
                  <a:lnTo>
                    <a:pt x="286" y="113"/>
                  </a:lnTo>
                  <a:lnTo>
                    <a:pt x="329" y="107"/>
                  </a:lnTo>
                  <a:lnTo>
                    <a:pt x="369" y="100"/>
                  </a:lnTo>
                  <a:lnTo>
                    <a:pt x="406" y="93"/>
                  </a:lnTo>
                  <a:lnTo>
                    <a:pt x="433" y="82"/>
                  </a:lnTo>
                  <a:lnTo>
                    <a:pt x="456" y="71"/>
                  </a:lnTo>
                  <a:lnTo>
                    <a:pt x="469" y="60"/>
                  </a:lnTo>
                  <a:lnTo>
                    <a:pt x="475" y="49"/>
                  </a:lnTo>
                  <a:lnTo>
                    <a:pt x="467" y="36"/>
                  </a:lnTo>
                  <a:lnTo>
                    <a:pt x="453" y="25"/>
                  </a:lnTo>
                  <a:lnTo>
                    <a:pt x="429" y="15"/>
                  </a:lnTo>
                  <a:lnTo>
                    <a:pt x="402" y="9"/>
                  </a:lnTo>
                  <a:lnTo>
                    <a:pt x="366" y="4"/>
                  </a:lnTo>
                  <a:lnTo>
                    <a:pt x="326" y="0"/>
                  </a:lnTo>
                  <a:lnTo>
                    <a:pt x="280" y="0"/>
                  </a:lnTo>
                  <a:lnTo>
                    <a:pt x="233" y="2"/>
                  </a:lnTo>
                  <a:lnTo>
                    <a:pt x="184" y="4"/>
                  </a:lnTo>
                  <a:lnTo>
                    <a:pt x="140" y="9"/>
                  </a:lnTo>
                  <a:lnTo>
                    <a:pt x="98" y="15"/>
                  </a:lnTo>
                  <a:lnTo>
                    <a:pt x="66" y="25"/>
                  </a:lnTo>
                  <a:lnTo>
                    <a:pt x="36" y="35"/>
                  </a:lnTo>
                  <a:lnTo>
                    <a:pt x="16" y="45"/>
                  </a:lnTo>
                  <a:lnTo>
                    <a:pt x="2" y="58"/>
                  </a:lnTo>
                  <a:lnTo>
                    <a:pt x="0" y="71"/>
                  </a:lnTo>
                  <a:lnTo>
                    <a:pt x="4" y="80"/>
                  </a:lnTo>
                  <a:lnTo>
                    <a:pt x="18" y="91"/>
                  </a:lnTo>
                  <a:lnTo>
                    <a:pt x="38" y="100"/>
                  </a:lnTo>
                  <a:lnTo>
                    <a:pt x="69" y="107"/>
                  </a:lnTo>
                  <a:lnTo>
                    <a:pt x="104" y="111"/>
                  </a:lnTo>
                  <a:lnTo>
                    <a:pt x="146" y="116"/>
                  </a:lnTo>
                  <a:lnTo>
                    <a:pt x="189" y="116"/>
                  </a:lnTo>
                  <a:lnTo>
                    <a:pt x="238" y="118"/>
                  </a:lnTo>
                  <a:close/>
                </a:path>
              </a:pathLst>
            </a:custGeom>
            <a:solidFill>
              <a:srgbClr val="E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0" name="Google Shape;2970;p170"/>
            <p:cNvSpPr/>
            <p:nvPr/>
          </p:nvSpPr>
          <p:spPr>
            <a:xfrm>
              <a:off x="5631" y="2681"/>
              <a:ext cx="157" cy="39"/>
            </a:xfrm>
            <a:custGeom>
              <a:rect b="b" l="l" r="r" t="t"/>
              <a:pathLst>
                <a:path extrusionOk="0" h="78" w="313">
                  <a:moveTo>
                    <a:pt x="158" y="78"/>
                  </a:moveTo>
                  <a:lnTo>
                    <a:pt x="187" y="75"/>
                  </a:lnTo>
                  <a:lnTo>
                    <a:pt x="216" y="71"/>
                  </a:lnTo>
                  <a:lnTo>
                    <a:pt x="242" y="66"/>
                  </a:lnTo>
                  <a:lnTo>
                    <a:pt x="267" y="62"/>
                  </a:lnTo>
                  <a:lnTo>
                    <a:pt x="284" y="55"/>
                  </a:lnTo>
                  <a:lnTo>
                    <a:pt x="300" y="48"/>
                  </a:lnTo>
                  <a:lnTo>
                    <a:pt x="309" y="40"/>
                  </a:lnTo>
                  <a:lnTo>
                    <a:pt x="313" y="35"/>
                  </a:lnTo>
                  <a:lnTo>
                    <a:pt x="307" y="26"/>
                  </a:lnTo>
                  <a:lnTo>
                    <a:pt x="298" y="18"/>
                  </a:lnTo>
                  <a:lnTo>
                    <a:pt x="282" y="13"/>
                  </a:lnTo>
                  <a:lnTo>
                    <a:pt x="264" y="8"/>
                  </a:lnTo>
                  <a:lnTo>
                    <a:pt x="240" y="2"/>
                  </a:lnTo>
                  <a:lnTo>
                    <a:pt x="214" y="2"/>
                  </a:lnTo>
                  <a:lnTo>
                    <a:pt x="184" y="0"/>
                  </a:lnTo>
                  <a:lnTo>
                    <a:pt x="154" y="4"/>
                  </a:lnTo>
                  <a:lnTo>
                    <a:pt x="122" y="4"/>
                  </a:lnTo>
                  <a:lnTo>
                    <a:pt x="93" y="9"/>
                  </a:lnTo>
                  <a:lnTo>
                    <a:pt x="65" y="13"/>
                  </a:lnTo>
                  <a:lnTo>
                    <a:pt x="44" y="20"/>
                  </a:lnTo>
                  <a:lnTo>
                    <a:pt x="24" y="26"/>
                  </a:lnTo>
                  <a:lnTo>
                    <a:pt x="9" y="33"/>
                  </a:lnTo>
                  <a:lnTo>
                    <a:pt x="0" y="40"/>
                  </a:lnTo>
                  <a:lnTo>
                    <a:pt x="0" y="49"/>
                  </a:lnTo>
                  <a:lnTo>
                    <a:pt x="2" y="55"/>
                  </a:lnTo>
                  <a:lnTo>
                    <a:pt x="11" y="62"/>
                  </a:lnTo>
                  <a:lnTo>
                    <a:pt x="25" y="68"/>
                  </a:lnTo>
                  <a:lnTo>
                    <a:pt x="45" y="73"/>
                  </a:lnTo>
                  <a:lnTo>
                    <a:pt x="67" y="75"/>
                  </a:lnTo>
                  <a:lnTo>
                    <a:pt x="96" y="78"/>
                  </a:lnTo>
                  <a:lnTo>
                    <a:pt x="125" y="78"/>
                  </a:lnTo>
                  <a:lnTo>
                    <a:pt x="158" y="78"/>
                  </a:lnTo>
                  <a:close/>
                </a:path>
              </a:pathLst>
            </a:custGeom>
            <a:solidFill>
              <a:srgbClr val="E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71" name="Google Shape;2971;p170"/>
          <p:cNvSpPr/>
          <p:nvPr/>
        </p:nvSpPr>
        <p:spPr>
          <a:xfrm rot="-2224048">
            <a:off x="3315763" y="3922713"/>
            <a:ext cx="599535" cy="914400"/>
          </a:xfrm>
          <a:prstGeom prst="downArrow">
            <a:avLst>
              <a:gd fmla="val 50000" name="adj1"/>
              <a:gd fmla="val 35208"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70"/>
          <p:cNvSpPr txBox="1"/>
          <p:nvPr/>
        </p:nvSpPr>
        <p:spPr>
          <a:xfrm rot="3175952">
            <a:off x="3179280" y="4187909"/>
            <a:ext cx="808858" cy="29976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171"/>
          <p:cNvSpPr txBox="1"/>
          <p:nvPr>
            <p:ph type="title"/>
          </p:nvPr>
        </p:nvSpPr>
        <p:spPr>
          <a:xfrm>
            <a:off x="395536" y="188640"/>
            <a:ext cx="7719189" cy="7000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Activity Diagram: Car Sale Process</a:t>
            </a:r>
            <a:endParaRPr sz="3600"/>
          </a:p>
        </p:txBody>
      </p:sp>
      <p:graphicFrame>
        <p:nvGraphicFramePr>
          <p:cNvPr id="2979" name="Google Shape;2979;p171"/>
          <p:cNvGraphicFramePr/>
          <p:nvPr/>
        </p:nvGraphicFramePr>
        <p:xfrm>
          <a:off x="2194385" y="823914"/>
          <a:ext cx="3730599" cy="5280025"/>
        </p:xfrm>
        <a:graphic>
          <a:graphicData uri="http://schemas.openxmlformats.org/presentationml/2006/ole">
            <mc:AlternateContent>
              <mc:Choice Requires="v">
                <p:oleObj r:id="rId4" imgH="5280025" imgW="3730599" progId="" spid="_x0000_s1">
                  <p:embed/>
                </p:oleObj>
              </mc:Choice>
              <mc:Fallback>
                <p:oleObj r:id="rId5" imgH="5280025" imgW="3730599" progId="">
                  <p:embed/>
                  <p:pic>
                    <p:nvPicPr>
                      <p:cNvPr id="2979" name="Google Shape;2979;p171"/>
                      <p:cNvPicPr preferRelativeResize="0"/>
                      <p:nvPr/>
                    </p:nvPicPr>
                    <p:blipFill rotWithShape="1">
                      <a:blip r:embed="rId6">
                        <a:alphaModFix/>
                      </a:blip>
                      <a:srcRect b="0" l="0" r="0" t="0"/>
                      <a:stretch/>
                    </p:blipFill>
                    <p:spPr>
                      <a:xfrm>
                        <a:off x="2194385" y="823914"/>
                        <a:ext cx="3730599" cy="5280025"/>
                      </a:xfrm>
                      <a:prstGeom prst="rect">
                        <a:avLst/>
                      </a:prstGeom>
                      <a:noFill/>
                      <a:ln>
                        <a:noFill/>
                      </a:ln>
                    </p:spPr>
                  </p:pic>
                </p:oleObj>
              </mc:Fallback>
            </mc:AlternateContent>
          </a:graphicData>
        </a:graphic>
      </p:graphicFrame>
      <p:sp>
        <p:nvSpPr>
          <p:cNvPr id="2980" name="Google Shape;2980;p171"/>
          <p:cNvSpPr/>
          <p:nvPr/>
        </p:nvSpPr>
        <p:spPr>
          <a:xfrm>
            <a:off x="2581370" y="1206501"/>
            <a:ext cx="875115" cy="593725"/>
          </a:xfrm>
          <a:custGeom>
            <a:rect b="b" l="l" r="r" t="t"/>
            <a:pathLst>
              <a:path extrusionOk="0" h="120000" w="120000">
                <a:moveTo>
                  <a:pt x="0" y="0"/>
                </a:moveTo>
                <a:lnTo>
                  <a:pt x="120000" y="0"/>
                </a:lnTo>
                <a:lnTo>
                  <a:pt x="120000" y="120000"/>
                </a:lnTo>
                <a:lnTo>
                  <a:pt x="0" y="120000"/>
                </a:lnTo>
                <a:close/>
              </a:path>
              <a:path extrusionOk="0" fill="none" h="120000" w="120000">
                <a:moveTo>
                  <a:pt x="129650" y="23100"/>
                </a:moveTo>
                <a:lnTo>
                  <a:pt x="180706" y="23100"/>
                </a:lnTo>
                <a:lnTo>
                  <a:pt x="233972" y="-2117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Initial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State</a:t>
            </a:r>
            <a:endParaRPr sz="1800">
              <a:solidFill>
                <a:schemeClr val="dk1"/>
              </a:solidFill>
              <a:latin typeface="Times New Roman"/>
              <a:ea typeface="Times New Roman"/>
              <a:cs typeface="Times New Roman"/>
              <a:sym typeface="Times New Roman"/>
            </a:endParaRPr>
          </a:p>
        </p:txBody>
      </p:sp>
      <p:sp>
        <p:nvSpPr>
          <p:cNvPr id="2981" name="Google Shape;2981;p171"/>
          <p:cNvSpPr/>
          <p:nvPr/>
        </p:nvSpPr>
        <p:spPr>
          <a:xfrm>
            <a:off x="5857554" y="5967414"/>
            <a:ext cx="867786" cy="593725"/>
          </a:xfrm>
          <a:custGeom>
            <a:rect b="b" l="l" r="r" t="t"/>
            <a:pathLst>
              <a:path extrusionOk="0" h="120000" w="120000">
                <a:moveTo>
                  <a:pt x="0" y="0"/>
                </a:moveTo>
                <a:lnTo>
                  <a:pt x="120000" y="0"/>
                </a:lnTo>
                <a:lnTo>
                  <a:pt x="120000" y="120000"/>
                </a:lnTo>
                <a:lnTo>
                  <a:pt x="0" y="120000"/>
                </a:lnTo>
                <a:close/>
              </a:path>
              <a:path extrusionOk="0" fill="none" h="120000" w="120000">
                <a:moveTo>
                  <a:pt x="-9727" y="23100"/>
                </a:moveTo>
                <a:lnTo>
                  <a:pt x="-82300" y="23100"/>
                </a:lnTo>
                <a:lnTo>
                  <a:pt x="-158512" y="-1251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Final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State</a:t>
            </a:r>
            <a:endParaRPr sz="1800">
              <a:solidFill>
                <a:schemeClr val="dk1"/>
              </a:solidFill>
              <a:latin typeface="Times New Roman"/>
              <a:ea typeface="Times New Roman"/>
              <a:cs typeface="Times New Roman"/>
              <a:sym typeface="Times New Roman"/>
            </a:endParaRPr>
          </a:p>
        </p:txBody>
      </p:sp>
      <p:sp>
        <p:nvSpPr>
          <p:cNvPr id="2982" name="Google Shape;2982;p171"/>
          <p:cNvSpPr/>
          <p:nvPr/>
        </p:nvSpPr>
        <p:spPr>
          <a:xfrm>
            <a:off x="7003949" y="3968464"/>
            <a:ext cx="1382110" cy="584775"/>
          </a:xfrm>
          <a:custGeom>
            <a:rect b="b" l="l" r="r" t="t"/>
            <a:pathLst>
              <a:path extrusionOk="0" h="120000" w="120000">
                <a:moveTo>
                  <a:pt x="0" y="0"/>
                </a:moveTo>
                <a:lnTo>
                  <a:pt x="120000" y="0"/>
                </a:lnTo>
                <a:lnTo>
                  <a:pt x="120000" y="120000"/>
                </a:lnTo>
                <a:lnTo>
                  <a:pt x="0" y="120000"/>
                </a:lnTo>
                <a:close/>
              </a:path>
              <a:path extrusionOk="0" fill="none" h="120000" w="120000">
                <a:moveTo>
                  <a:pt x="-5633" y="23100"/>
                </a:moveTo>
                <a:lnTo>
                  <a:pt x="-54600" y="23100"/>
                </a:lnTo>
                <a:lnTo>
                  <a:pt x="-105556" y="-243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Action State</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(Activity)</a:t>
            </a:r>
            <a:endParaRPr sz="1800">
              <a:solidFill>
                <a:schemeClr val="dk1"/>
              </a:solidFill>
              <a:latin typeface="Times New Roman"/>
              <a:ea typeface="Times New Roman"/>
              <a:cs typeface="Times New Roman"/>
              <a:sym typeface="Times New Roman"/>
            </a:endParaRPr>
          </a:p>
        </p:txBody>
      </p:sp>
      <p:sp>
        <p:nvSpPr>
          <p:cNvPr id="2983" name="Google Shape;2983;p171"/>
          <p:cNvSpPr/>
          <p:nvPr/>
        </p:nvSpPr>
        <p:spPr>
          <a:xfrm>
            <a:off x="2392387" y="2084973"/>
            <a:ext cx="1039067" cy="338554"/>
          </a:xfrm>
          <a:custGeom>
            <a:rect b="b" l="l" r="r" t="t"/>
            <a:pathLst>
              <a:path extrusionOk="0" h="120000" w="120000">
                <a:moveTo>
                  <a:pt x="0" y="0"/>
                </a:moveTo>
                <a:lnTo>
                  <a:pt x="120000" y="0"/>
                </a:lnTo>
                <a:lnTo>
                  <a:pt x="120000" y="120000"/>
                </a:lnTo>
                <a:lnTo>
                  <a:pt x="0" y="120000"/>
                </a:lnTo>
                <a:close/>
              </a:path>
              <a:path extrusionOk="0" fill="none" h="120000" w="120000">
                <a:moveTo>
                  <a:pt x="128767" y="39272"/>
                </a:moveTo>
                <a:lnTo>
                  <a:pt x="183744" y="39272"/>
                </a:lnTo>
                <a:lnTo>
                  <a:pt x="241094" y="13472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Decision</a:t>
            </a:r>
            <a:endParaRPr sz="1800">
              <a:solidFill>
                <a:schemeClr val="dk1"/>
              </a:solidFill>
              <a:latin typeface="Times New Roman"/>
              <a:ea typeface="Times New Roman"/>
              <a:cs typeface="Times New Roman"/>
              <a:sym typeface="Times New Roman"/>
            </a:endParaRPr>
          </a:p>
        </p:txBody>
      </p:sp>
      <p:sp>
        <p:nvSpPr>
          <p:cNvPr id="2984" name="Google Shape;2984;p171"/>
          <p:cNvSpPr/>
          <p:nvPr/>
        </p:nvSpPr>
        <p:spPr>
          <a:xfrm>
            <a:off x="6248938" y="1454151"/>
            <a:ext cx="1424811" cy="593725"/>
          </a:xfrm>
          <a:custGeom>
            <a:rect b="b" l="l" r="r" t="t"/>
            <a:pathLst>
              <a:path extrusionOk="0" h="120000" w="120000">
                <a:moveTo>
                  <a:pt x="0" y="0"/>
                </a:moveTo>
                <a:lnTo>
                  <a:pt x="120000" y="0"/>
                </a:lnTo>
                <a:lnTo>
                  <a:pt x="120000" y="120000"/>
                </a:lnTo>
                <a:lnTo>
                  <a:pt x="0" y="120000"/>
                </a:lnTo>
                <a:close/>
              </a:path>
              <a:path extrusionOk="0" fill="none" h="120000" w="120000">
                <a:moveTo>
                  <a:pt x="-5928" y="23100"/>
                </a:moveTo>
                <a:lnTo>
                  <a:pt x="-49756" y="23100"/>
                </a:lnTo>
                <a:lnTo>
                  <a:pt x="-134816" y="15176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Control</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Flow</a:t>
            </a:r>
            <a:endParaRPr sz="1800">
              <a:solidFill>
                <a:schemeClr val="dk1"/>
              </a:solidFill>
              <a:latin typeface="Times New Roman"/>
              <a:ea typeface="Times New Roman"/>
              <a:cs typeface="Times New Roman"/>
              <a:sym typeface="Times New Roman"/>
            </a:endParaRPr>
          </a:p>
        </p:txBody>
      </p:sp>
      <p:sp>
        <p:nvSpPr>
          <p:cNvPr id="2985" name="Google Shape;2985;p171"/>
          <p:cNvSpPr/>
          <p:nvPr/>
        </p:nvSpPr>
        <p:spPr>
          <a:xfrm>
            <a:off x="754915" y="3417888"/>
            <a:ext cx="866320" cy="349250"/>
          </a:xfrm>
          <a:custGeom>
            <a:rect b="b" l="l" r="r" t="t"/>
            <a:pathLst>
              <a:path extrusionOk="0" h="120000" w="120000">
                <a:moveTo>
                  <a:pt x="0" y="0"/>
                </a:moveTo>
                <a:lnTo>
                  <a:pt x="120000" y="0"/>
                </a:lnTo>
                <a:lnTo>
                  <a:pt x="120000" y="120000"/>
                </a:lnTo>
                <a:lnTo>
                  <a:pt x="0" y="120000"/>
                </a:lnTo>
                <a:close/>
              </a:path>
              <a:path extrusionOk="0" fill="none" h="120000" w="120000">
                <a:moveTo>
                  <a:pt x="129744" y="39272"/>
                </a:moveTo>
                <a:lnTo>
                  <a:pt x="177055" y="39272"/>
                </a:lnTo>
                <a:lnTo>
                  <a:pt x="225178" y="2841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Note</a:t>
            </a:r>
            <a:endParaRPr sz="1800">
              <a:solidFill>
                <a:schemeClr val="dk1"/>
              </a:solidFill>
              <a:latin typeface="Times New Roman"/>
              <a:ea typeface="Times New Roman"/>
              <a:cs typeface="Times New Roman"/>
              <a:sym typeface="Times New Roman"/>
            </a:endParaRPr>
          </a:p>
        </p:txBody>
      </p:sp>
      <p:sp>
        <p:nvSpPr>
          <p:cNvPr id="2986" name="Google Shape;2986;p171"/>
          <p:cNvSpPr/>
          <p:nvPr/>
        </p:nvSpPr>
        <p:spPr>
          <a:xfrm>
            <a:off x="1569931" y="5173376"/>
            <a:ext cx="1552339" cy="584775"/>
          </a:xfrm>
          <a:custGeom>
            <a:rect b="b" l="l" r="r" t="t"/>
            <a:pathLst>
              <a:path extrusionOk="0" h="120000" w="120000">
                <a:moveTo>
                  <a:pt x="0" y="0"/>
                </a:moveTo>
                <a:lnTo>
                  <a:pt x="120000" y="0"/>
                </a:lnTo>
                <a:lnTo>
                  <a:pt x="120000" y="120000"/>
                </a:lnTo>
                <a:lnTo>
                  <a:pt x="0" y="120000"/>
                </a:lnTo>
                <a:close/>
              </a:path>
              <a:path extrusionOk="0" fill="none" h="120000" w="120000">
                <a:moveTo>
                  <a:pt x="125438" y="39272"/>
                </a:moveTo>
                <a:lnTo>
                  <a:pt x="166462" y="39272"/>
                </a:lnTo>
                <a:lnTo>
                  <a:pt x="209066" y="-25091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Join Transition</a:t>
            </a:r>
            <a:endParaRPr sz="1800">
              <a:solidFill>
                <a:schemeClr val="dk1"/>
              </a:solidFill>
              <a:latin typeface="Times New Roman"/>
              <a:ea typeface="Times New Roman"/>
              <a:cs typeface="Times New Roman"/>
              <a:sym typeface="Times New Roman"/>
            </a:endParaRPr>
          </a:p>
        </p:txBody>
      </p:sp>
      <p:sp>
        <p:nvSpPr>
          <p:cNvPr id="2987" name="Google Shape;2987;p171"/>
          <p:cNvSpPr/>
          <p:nvPr/>
        </p:nvSpPr>
        <p:spPr>
          <a:xfrm>
            <a:off x="6252282" y="2724736"/>
            <a:ext cx="1667316" cy="338554"/>
          </a:xfrm>
          <a:custGeom>
            <a:rect b="b" l="l" r="r" t="t"/>
            <a:pathLst>
              <a:path extrusionOk="0" h="120000" w="120000">
                <a:moveTo>
                  <a:pt x="0" y="0"/>
                </a:moveTo>
                <a:lnTo>
                  <a:pt x="120000" y="0"/>
                </a:lnTo>
                <a:lnTo>
                  <a:pt x="120000" y="120000"/>
                </a:lnTo>
                <a:lnTo>
                  <a:pt x="0" y="120000"/>
                </a:lnTo>
                <a:close/>
              </a:path>
              <a:path extrusionOk="0" fill="none" h="120000" w="120000">
                <a:moveTo>
                  <a:pt x="-5455" y="39272"/>
                </a:moveTo>
                <a:lnTo>
                  <a:pt x="-62045" y="39272"/>
                </a:lnTo>
                <a:lnTo>
                  <a:pt x="-121139" y="1178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Fork Transition</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172"/>
          <p:cNvSpPr txBox="1"/>
          <p:nvPr>
            <p:ph type="title"/>
          </p:nvPr>
        </p:nvSpPr>
        <p:spPr>
          <a:xfrm>
            <a:off x="457347" y="122238"/>
            <a:ext cx="7719189" cy="7429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Swimlanes: Packages of Responsibilities</a:t>
            </a:r>
            <a:endParaRPr sz="3200"/>
          </a:p>
        </p:txBody>
      </p:sp>
      <p:graphicFrame>
        <p:nvGraphicFramePr>
          <p:cNvPr id="2994" name="Google Shape;2994;p172"/>
          <p:cNvGraphicFramePr/>
          <p:nvPr/>
        </p:nvGraphicFramePr>
        <p:xfrm>
          <a:off x="1643223" y="798513"/>
          <a:ext cx="3762848" cy="5861050"/>
        </p:xfrm>
        <a:graphic>
          <a:graphicData uri="http://schemas.openxmlformats.org/presentationml/2006/ole">
            <mc:AlternateContent>
              <mc:Choice Requires="v">
                <p:oleObj r:id="rId4" imgH="5861050" imgW="3762848" progId="" spid="_x0000_s1">
                  <p:embed/>
                </p:oleObj>
              </mc:Choice>
              <mc:Fallback>
                <p:oleObj r:id="rId5" imgH="5861050" imgW="3762848" progId="">
                  <p:embed/>
                  <p:pic>
                    <p:nvPicPr>
                      <p:cNvPr id="2994" name="Google Shape;2994;p172"/>
                      <p:cNvPicPr preferRelativeResize="0"/>
                      <p:nvPr/>
                    </p:nvPicPr>
                    <p:blipFill rotWithShape="1">
                      <a:blip r:embed="rId6">
                        <a:alphaModFix/>
                      </a:blip>
                      <a:srcRect b="0" l="0" r="0" t="0"/>
                      <a:stretch/>
                    </p:blipFill>
                    <p:spPr>
                      <a:xfrm>
                        <a:off x="1643223" y="798513"/>
                        <a:ext cx="3762848" cy="5861050"/>
                      </a:xfrm>
                      <a:prstGeom prst="rect">
                        <a:avLst/>
                      </a:prstGeom>
                      <a:noFill/>
                      <a:ln>
                        <a:noFill/>
                      </a:ln>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73"/>
          <p:cNvSpPr txBox="1"/>
          <p:nvPr>
            <p:ph type="title"/>
          </p:nvPr>
        </p:nvSpPr>
        <p:spPr>
          <a:xfrm>
            <a:off x="457347" y="122239"/>
            <a:ext cx="7719189" cy="7381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Activities and Entities</a:t>
            </a:r>
            <a:endParaRPr/>
          </a:p>
        </p:txBody>
      </p:sp>
      <p:graphicFrame>
        <p:nvGraphicFramePr>
          <p:cNvPr id="3001" name="Google Shape;3001;p173"/>
          <p:cNvGraphicFramePr/>
          <p:nvPr/>
        </p:nvGraphicFramePr>
        <p:xfrm>
          <a:off x="3156050" y="1076325"/>
          <a:ext cx="3438895" cy="5781675"/>
        </p:xfrm>
        <a:graphic>
          <a:graphicData uri="http://schemas.openxmlformats.org/presentationml/2006/ole">
            <mc:AlternateContent>
              <mc:Choice Requires="v">
                <p:oleObj r:id="rId4" imgH="5781675" imgW="3438895" progId="" spid="_x0000_s1">
                  <p:embed/>
                </p:oleObj>
              </mc:Choice>
              <mc:Fallback>
                <p:oleObj r:id="rId5" imgH="5781675" imgW="3438895" progId="">
                  <p:embed/>
                  <p:pic>
                    <p:nvPicPr>
                      <p:cNvPr id="3001" name="Google Shape;3001;p173"/>
                      <p:cNvPicPr preferRelativeResize="0"/>
                      <p:nvPr/>
                    </p:nvPicPr>
                    <p:blipFill rotWithShape="1">
                      <a:blip r:embed="rId6">
                        <a:alphaModFix/>
                      </a:blip>
                      <a:srcRect b="0" l="0" r="0" t="0"/>
                      <a:stretch/>
                    </p:blipFill>
                    <p:spPr>
                      <a:xfrm>
                        <a:off x="3156050" y="1076325"/>
                        <a:ext cx="3438895" cy="5781675"/>
                      </a:xfrm>
                      <a:prstGeom prst="rect">
                        <a:avLst/>
                      </a:prstGeom>
                      <a:noFill/>
                      <a:ln>
                        <a:noFill/>
                      </a:ln>
                    </p:spPr>
                  </p:pic>
                </p:oleObj>
              </mc:Fallback>
            </mc:AlternateContent>
          </a:graphicData>
        </a:graphic>
      </p:graphicFrame>
      <p:sp>
        <p:nvSpPr>
          <p:cNvPr id="3002" name="Google Shape;3002;p173"/>
          <p:cNvSpPr/>
          <p:nvPr/>
        </p:nvSpPr>
        <p:spPr>
          <a:xfrm>
            <a:off x="6820685" y="2824163"/>
            <a:ext cx="1612440" cy="593725"/>
          </a:xfrm>
          <a:custGeom>
            <a:rect b="b" l="l" r="r" t="t"/>
            <a:pathLst>
              <a:path extrusionOk="0" h="120000" w="120000">
                <a:moveTo>
                  <a:pt x="0" y="0"/>
                </a:moveTo>
                <a:lnTo>
                  <a:pt x="120000" y="0"/>
                </a:lnTo>
                <a:lnTo>
                  <a:pt x="120000" y="120000"/>
                </a:lnTo>
                <a:lnTo>
                  <a:pt x="0" y="120000"/>
                </a:lnTo>
                <a:close/>
              </a:path>
              <a:path extrusionOk="0" fill="none" h="120000" w="120000">
                <a:moveTo>
                  <a:pt x="-5239" y="23100"/>
                </a:moveTo>
                <a:lnTo>
                  <a:pt x="-63817" y="23100"/>
                </a:lnTo>
                <a:lnTo>
                  <a:pt x="-123383" y="31764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Object (Entity)</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Flow</a:t>
            </a:r>
            <a:endParaRPr sz="1800">
              <a:solidFill>
                <a:schemeClr val="dk1"/>
              </a:solidFill>
              <a:latin typeface="Times New Roman"/>
              <a:ea typeface="Times New Roman"/>
              <a:cs typeface="Times New Roman"/>
              <a:sym typeface="Times New Roman"/>
            </a:endParaRPr>
          </a:p>
        </p:txBody>
      </p:sp>
      <p:sp>
        <p:nvSpPr>
          <p:cNvPr id="3003" name="Google Shape;3003;p173"/>
          <p:cNvSpPr/>
          <p:nvPr/>
        </p:nvSpPr>
        <p:spPr>
          <a:xfrm>
            <a:off x="1175680" y="3643312"/>
            <a:ext cx="866320" cy="349250"/>
          </a:xfrm>
          <a:custGeom>
            <a:rect b="b" l="l" r="r" t="t"/>
            <a:pathLst>
              <a:path extrusionOk="0" h="120000" w="120000">
                <a:moveTo>
                  <a:pt x="0" y="0"/>
                </a:moveTo>
                <a:lnTo>
                  <a:pt x="120000" y="0"/>
                </a:lnTo>
                <a:lnTo>
                  <a:pt x="120000" y="120000"/>
                </a:lnTo>
                <a:lnTo>
                  <a:pt x="0" y="120000"/>
                </a:lnTo>
                <a:close/>
              </a:path>
              <a:path extrusionOk="0" fill="none" h="120000" w="120000">
                <a:moveTo>
                  <a:pt x="129744" y="39272"/>
                </a:moveTo>
                <a:lnTo>
                  <a:pt x="218273" y="39272"/>
                </a:lnTo>
                <a:lnTo>
                  <a:pt x="308222" y="93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Entity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17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Class Diagram: Car Sale Elements</a:t>
            </a:r>
            <a:endParaRPr/>
          </a:p>
        </p:txBody>
      </p:sp>
      <p:graphicFrame>
        <p:nvGraphicFramePr>
          <p:cNvPr id="3010" name="Google Shape;3010;p174"/>
          <p:cNvGraphicFramePr/>
          <p:nvPr/>
        </p:nvGraphicFramePr>
        <p:xfrm>
          <a:off x="1600713" y="1625600"/>
          <a:ext cx="6121408" cy="4727575"/>
        </p:xfrm>
        <a:graphic>
          <a:graphicData uri="http://schemas.openxmlformats.org/presentationml/2006/ole">
            <mc:AlternateContent>
              <mc:Choice Requires="v">
                <p:oleObj r:id="rId4" imgH="4727575" imgW="6121408" progId="" spid="_x0000_s1">
                  <p:embed/>
                </p:oleObj>
              </mc:Choice>
              <mc:Fallback>
                <p:oleObj r:id="rId5" imgH="4727575" imgW="6121408" progId="">
                  <p:embed/>
                  <p:pic>
                    <p:nvPicPr>
                      <p:cNvPr id="3010" name="Google Shape;3010;p174"/>
                      <p:cNvPicPr preferRelativeResize="0"/>
                      <p:nvPr/>
                    </p:nvPicPr>
                    <p:blipFill rotWithShape="1">
                      <a:blip r:embed="rId6">
                        <a:alphaModFix/>
                      </a:blip>
                      <a:srcRect b="0" l="0" r="0" t="0"/>
                      <a:stretch/>
                    </p:blipFill>
                    <p:spPr>
                      <a:xfrm>
                        <a:off x="1600713" y="1625600"/>
                        <a:ext cx="6121408" cy="4727575"/>
                      </a:xfrm>
                      <a:prstGeom prst="rect">
                        <a:avLst/>
                      </a:prstGeom>
                      <a:noFill/>
                      <a:ln>
                        <a:noFill/>
                      </a:ln>
                    </p:spPr>
                  </p:pic>
                </p:oleObj>
              </mc:Fallback>
            </mc:AlternateContent>
          </a:graphicData>
        </a:graphic>
      </p:graphicFrame>
      <p:sp>
        <p:nvSpPr>
          <p:cNvPr id="3011" name="Google Shape;3011;p174"/>
          <p:cNvSpPr/>
          <p:nvPr/>
        </p:nvSpPr>
        <p:spPr>
          <a:xfrm>
            <a:off x="3157451" y="1409701"/>
            <a:ext cx="3334819" cy="593725"/>
          </a:xfrm>
          <a:custGeom>
            <a:rect b="b" l="l" r="r" t="t"/>
            <a:pathLst>
              <a:path extrusionOk="0" h="120000" w="120000">
                <a:moveTo>
                  <a:pt x="0" y="0"/>
                </a:moveTo>
                <a:lnTo>
                  <a:pt x="120000" y="0"/>
                </a:lnTo>
                <a:lnTo>
                  <a:pt x="120000" y="120000"/>
                </a:lnTo>
                <a:lnTo>
                  <a:pt x="0" y="120000"/>
                </a:lnTo>
                <a:close/>
              </a:path>
              <a:path extrusionOk="0" fill="none" h="120000" w="120000">
                <a:moveTo>
                  <a:pt x="-2533" y="23100"/>
                </a:moveTo>
                <a:lnTo>
                  <a:pt x="-23789" y="23100"/>
                </a:lnTo>
                <a:lnTo>
                  <a:pt x="-45100" y="22363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Worker</a:t>
            </a:r>
            <a:r>
              <a:rPr lang="en-US" sz="1600">
                <a:solidFill>
                  <a:schemeClr val="dk1"/>
                </a:solidFill>
                <a:latin typeface="Arial"/>
                <a:ea typeface="Arial"/>
                <a:cs typeface="Arial"/>
                <a:sym typeface="Arial"/>
              </a:rPr>
              <a:t> defines the behavior and responsibilities of an individual</a:t>
            </a:r>
            <a:endParaRPr/>
          </a:p>
        </p:txBody>
      </p:sp>
      <p:sp>
        <p:nvSpPr>
          <p:cNvPr id="3012" name="Google Shape;3012;p174"/>
          <p:cNvSpPr/>
          <p:nvPr/>
        </p:nvSpPr>
        <p:spPr>
          <a:xfrm>
            <a:off x="6064240" y="5548313"/>
            <a:ext cx="1483445" cy="349250"/>
          </a:xfrm>
          <a:custGeom>
            <a:rect b="b" l="l" r="r" t="t"/>
            <a:pathLst>
              <a:path extrusionOk="0" h="120000" w="120000">
                <a:moveTo>
                  <a:pt x="0" y="0"/>
                </a:moveTo>
                <a:lnTo>
                  <a:pt x="120000" y="0"/>
                </a:lnTo>
                <a:lnTo>
                  <a:pt x="120000" y="120000"/>
                </a:lnTo>
                <a:lnTo>
                  <a:pt x="0" y="120000"/>
                </a:lnTo>
                <a:close/>
              </a:path>
              <a:path extrusionOk="0" fill="none" h="120000" w="120000">
                <a:moveTo>
                  <a:pt x="-5694" y="39272"/>
                </a:moveTo>
                <a:lnTo>
                  <a:pt x="-59884" y="39272"/>
                </a:lnTo>
                <a:lnTo>
                  <a:pt x="-119406" y="-10145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Association</a:t>
            </a:r>
            <a:endParaRPr sz="1800">
              <a:solidFill>
                <a:schemeClr val="dk1"/>
              </a:solidFill>
              <a:latin typeface="Arial"/>
              <a:ea typeface="Arial"/>
              <a:cs typeface="Arial"/>
              <a:sym typeface="Arial"/>
            </a:endParaRPr>
          </a:p>
        </p:txBody>
      </p:sp>
      <p:sp>
        <p:nvSpPr>
          <p:cNvPr id="3013" name="Google Shape;3013;p174"/>
          <p:cNvSpPr/>
          <p:nvPr/>
        </p:nvSpPr>
        <p:spPr>
          <a:xfrm>
            <a:off x="1948122" y="4941888"/>
            <a:ext cx="1414549" cy="349250"/>
          </a:xfrm>
          <a:custGeom>
            <a:rect b="b" l="l" r="r" t="t"/>
            <a:pathLst>
              <a:path extrusionOk="0" h="120000" w="120000">
                <a:moveTo>
                  <a:pt x="0" y="0"/>
                </a:moveTo>
                <a:lnTo>
                  <a:pt x="120000" y="0"/>
                </a:lnTo>
                <a:lnTo>
                  <a:pt x="120000" y="120000"/>
                </a:lnTo>
                <a:lnTo>
                  <a:pt x="0" y="120000"/>
                </a:lnTo>
                <a:close/>
              </a:path>
              <a:path extrusionOk="0" fill="none" h="120000" w="120000">
                <a:moveTo>
                  <a:pt x="125966" y="39272"/>
                </a:moveTo>
                <a:lnTo>
                  <a:pt x="138900" y="39272"/>
                </a:lnTo>
                <a:lnTo>
                  <a:pt x="152333" y="-9108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Multiplicity</a:t>
            </a:r>
            <a:endParaRPr sz="1800">
              <a:solidFill>
                <a:schemeClr val="dk1"/>
              </a:solidFill>
              <a:latin typeface="Arial"/>
              <a:ea typeface="Arial"/>
              <a:cs typeface="Arial"/>
              <a:sym typeface="Arial"/>
            </a:endParaRPr>
          </a:p>
        </p:txBody>
      </p:sp>
      <p:sp>
        <p:nvSpPr>
          <p:cNvPr id="3014" name="Google Shape;3014;p174"/>
          <p:cNvSpPr/>
          <p:nvPr/>
        </p:nvSpPr>
        <p:spPr>
          <a:xfrm>
            <a:off x="5809182" y="4663788"/>
            <a:ext cx="2565245" cy="584775"/>
          </a:xfrm>
          <a:custGeom>
            <a:rect b="b" l="l" r="r" t="t"/>
            <a:pathLst>
              <a:path extrusionOk="0" h="120000" w="120000">
                <a:moveTo>
                  <a:pt x="0" y="0"/>
                </a:moveTo>
                <a:lnTo>
                  <a:pt x="120000" y="0"/>
                </a:lnTo>
                <a:lnTo>
                  <a:pt x="120000" y="120000"/>
                </a:lnTo>
                <a:lnTo>
                  <a:pt x="0" y="120000"/>
                </a:lnTo>
                <a:close/>
              </a:path>
              <a:path extrusionOk="0" fill="none" h="120000" w="120000">
                <a:moveTo>
                  <a:pt x="-3289" y="39272"/>
                </a:moveTo>
                <a:lnTo>
                  <a:pt x="-21461" y="39272"/>
                </a:lnTo>
                <a:lnTo>
                  <a:pt x="-39634" y="-63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Entity</a:t>
            </a:r>
            <a:r>
              <a:rPr lang="en-US" sz="1600">
                <a:solidFill>
                  <a:schemeClr val="dk1"/>
                </a:solidFill>
                <a:latin typeface="Arial"/>
                <a:ea typeface="Arial"/>
                <a:cs typeface="Arial"/>
                <a:sym typeface="Arial"/>
              </a:rPr>
              <a:t> is the process artifact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7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a:t>
            </a:r>
            <a:endParaRPr/>
          </a:p>
        </p:txBody>
      </p:sp>
      <p:sp>
        <p:nvSpPr>
          <p:cNvPr id="3021" name="Google Shape;3021;p175"/>
          <p:cNvSpPr txBox="1"/>
          <p:nvPr>
            <p:ph idx="1" type="body"/>
          </p:nvPr>
        </p:nvSpPr>
        <p:spPr>
          <a:xfrm>
            <a:off x="445620" y="3071813"/>
            <a:ext cx="8179468" cy="325755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Use Case Model</a:t>
            </a:r>
            <a:r>
              <a:rPr lang="en-US"/>
              <a:t> examines the system functionality from the perspective of actors and use cases.</a:t>
            </a:r>
            <a:endParaRPr/>
          </a:p>
          <a:p>
            <a:pPr indent="-182880" lvl="1" marL="457200" rtl="0" algn="l">
              <a:spcBef>
                <a:spcPts val="400"/>
              </a:spcBef>
              <a:spcAft>
                <a:spcPts val="0"/>
              </a:spcAft>
              <a:buSzPts val="1700"/>
              <a:buChar char="•"/>
            </a:pPr>
            <a:r>
              <a:rPr b="1" lang="en-US"/>
              <a:t>Actors:</a:t>
            </a:r>
            <a:r>
              <a:rPr lang="en-US"/>
              <a:t>  an actor is someone (user) or </a:t>
            </a:r>
            <a:r>
              <a:rPr lang="en-US">
                <a:solidFill>
                  <a:srgbClr val="FF0000"/>
                </a:solidFill>
              </a:rPr>
              <a:t>some thing </a:t>
            </a:r>
            <a:r>
              <a:rPr lang="en-US"/>
              <a:t>(other system) that must interact with the system being developed </a:t>
            </a:r>
            <a:endParaRPr/>
          </a:p>
          <a:p>
            <a:pPr indent="-182880" lvl="1" marL="457200" rtl="0" algn="l">
              <a:spcBef>
                <a:spcPts val="400"/>
              </a:spcBef>
              <a:spcAft>
                <a:spcPts val="0"/>
              </a:spcAft>
              <a:buSzPts val="1700"/>
              <a:buChar char="•"/>
            </a:pPr>
            <a:r>
              <a:rPr b="1" lang="en-US"/>
              <a:t>Use Cases: </a:t>
            </a:r>
            <a:r>
              <a:rPr lang="en-US" strike="sngStrike"/>
              <a:t>an</a:t>
            </a:r>
            <a:r>
              <a:rPr lang="en-US"/>
              <a:t> a use case is a pattern of behavior the system exhibits.  Each use case is a sequence of related transactions performed by an actor and the system in a dialog.</a:t>
            </a:r>
            <a:endParaRPr b="1"/>
          </a:p>
        </p:txBody>
      </p:sp>
      <p:sp>
        <p:nvSpPr>
          <p:cNvPr id="3022" name="Google Shape;3022;p175"/>
          <p:cNvSpPr txBox="1"/>
          <p:nvPr/>
        </p:nvSpPr>
        <p:spPr>
          <a:xfrm>
            <a:off x="535038" y="1608138"/>
            <a:ext cx="8194126" cy="13081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lang="en-US" sz="2400">
                <a:solidFill>
                  <a:schemeClr val="dk1"/>
                </a:solidFill>
                <a:latin typeface="Arial"/>
                <a:ea typeface="Arial"/>
                <a:cs typeface="Arial"/>
                <a:sym typeface="Arial"/>
              </a:rPr>
              <a:t>The goal of the requirements workflow is to describe </a:t>
            </a:r>
            <a:r>
              <a:rPr b="1" lang="en-US" sz="2400">
                <a:solidFill>
                  <a:schemeClr val="dk1"/>
                </a:solidFill>
                <a:latin typeface="Arial"/>
                <a:ea typeface="Arial"/>
                <a:cs typeface="Arial"/>
                <a:sym typeface="Arial"/>
              </a:rPr>
              <a:t>what</a:t>
            </a:r>
            <a:r>
              <a:rPr lang="en-US" sz="2400">
                <a:solidFill>
                  <a:schemeClr val="dk1"/>
                </a:solidFill>
                <a:latin typeface="Arial"/>
                <a:ea typeface="Arial"/>
                <a:cs typeface="Arial"/>
                <a:sym typeface="Arial"/>
              </a:rPr>
              <a:t> the system should do by specifying its functionality.  Requirements modeling allows the developers and the customer to agree on that description.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17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Arial"/>
              <a:buNone/>
            </a:pPr>
            <a:r>
              <a:rPr lang="en-US" sz="3000"/>
              <a:t>UML Diagrams for Requirements Modeling</a:t>
            </a:r>
            <a:endParaRPr sz="3000"/>
          </a:p>
        </p:txBody>
      </p:sp>
      <p:sp>
        <p:nvSpPr>
          <p:cNvPr id="3029" name="Google Shape;3029;p176"/>
          <p:cNvSpPr txBox="1"/>
          <p:nvPr>
            <p:ph idx="1" type="body"/>
          </p:nvPr>
        </p:nvSpPr>
        <p:spPr>
          <a:xfrm>
            <a:off x="457347" y="1719263"/>
            <a:ext cx="8229307" cy="47990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Use Case Diagram</a:t>
            </a:r>
            <a:r>
              <a:rPr lang="en-US"/>
              <a:t> shows the relationships among actors and use cases within a system. </a:t>
            </a:r>
            <a:endParaRPr/>
          </a:p>
          <a:p>
            <a:pPr indent="-182880" lvl="1" marL="457200" rtl="0" algn="l">
              <a:spcBef>
                <a:spcPts val="400"/>
              </a:spcBef>
              <a:spcAft>
                <a:spcPts val="0"/>
              </a:spcAft>
              <a:buSzPts val="1700"/>
              <a:buChar char="•"/>
            </a:pPr>
            <a:r>
              <a:rPr lang="en-US"/>
              <a:t>The purpose of this diagram is to define what exists outside the system (actors) and what should be performed by the system (use cases).</a:t>
            </a:r>
            <a:endParaRPr/>
          </a:p>
          <a:p>
            <a:pPr indent="-182880" lvl="0" marL="182880" rtl="0" algn="l">
              <a:spcBef>
                <a:spcPts val="480"/>
              </a:spcBef>
              <a:spcAft>
                <a:spcPts val="0"/>
              </a:spcAft>
              <a:buSzPts val="2040"/>
              <a:buChar char="•"/>
            </a:pPr>
            <a:r>
              <a:rPr b="1" lang="en-US"/>
              <a:t>Activity Diagram</a:t>
            </a:r>
            <a:r>
              <a:rPr lang="en-US"/>
              <a:t> displays transactions being executed by actor and system in their mutual interaction.</a:t>
            </a:r>
            <a:endParaRPr/>
          </a:p>
          <a:p>
            <a:pPr indent="-182880" lvl="1" marL="457200" rtl="0" algn="l">
              <a:spcBef>
                <a:spcPts val="400"/>
              </a:spcBef>
              <a:spcAft>
                <a:spcPts val="0"/>
              </a:spcAft>
              <a:buSzPts val="1700"/>
              <a:buChar char="•"/>
            </a:pPr>
            <a:r>
              <a:rPr lang="en-US"/>
              <a:t>The purpose of this diagram is to elaborate functionality of the system specified in a use case diagram.</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7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 Diagram: Car Sale</a:t>
            </a:r>
            <a:endParaRPr/>
          </a:p>
        </p:txBody>
      </p:sp>
      <p:sp>
        <p:nvSpPr>
          <p:cNvPr id="3036" name="Google Shape;3036;p177"/>
          <p:cNvSpPr/>
          <p:nvPr/>
        </p:nvSpPr>
        <p:spPr>
          <a:xfrm>
            <a:off x="312227" y="3527425"/>
            <a:ext cx="883910" cy="349250"/>
          </a:xfrm>
          <a:custGeom>
            <a:rect b="b" l="l" r="r" t="t"/>
            <a:pathLst>
              <a:path extrusionOk="0" h="120000" w="120000">
                <a:moveTo>
                  <a:pt x="0" y="0"/>
                </a:moveTo>
                <a:lnTo>
                  <a:pt x="120000" y="0"/>
                </a:lnTo>
                <a:lnTo>
                  <a:pt x="120000" y="120000"/>
                </a:lnTo>
                <a:lnTo>
                  <a:pt x="0" y="120000"/>
                </a:lnTo>
                <a:close/>
              </a:path>
              <a:path extrusionOk="0" fill="none" h="120000" w="120000">
                <a:moveTo>
                  <a:pt x="129550" y="39272"/>
                </a:moveTo>
                <a:lnTo>
                  <a:pt x="167761" y="39272"/>
                </a:lnTo>
                <a:lnTo>
                  <a:pt x="206966" y="3758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a:t>
            </a:r>
            <a:endParaRPr sz="1800">
              <a:solidFill>
                <a:schemeClr val="dk1"/>
              </a:solidFill>
              <a:latin typeface="Times New Roman"/>
              <a:ea typeface="Times New Roman"/>
              <a:cs typeface="Times New Roman"/>
              <a:sym typeface="Times New Roman"/>
            </a:endParaRPr>
          </a:p>
        </p:txBody>
      </p:sp>
      <p:sp>
        <p:nvSpPr>
          <p:cNvPr id="3037" name="Google Shape;3037;p177"/>
          <p:cNvSpPr/>
          <p:nvPr/>
        </p:nvSpPr>
        <p:spPr>
          <a:xfrm>
            <a:off x="6528916" y="2324100"/>
            <a:ext cx="1552340" cy="349250"/>
          </a:xfrm>
          <a:custGeom>
            <a:rect b="b" l="l" r="r" t="t"/>
            <a:pathLst>
              <a:path extrusionOk="0" h="120000" w="120000">
                <a:moveTo>
                  <a:pt x="0" y="0"/>
                </a:moveTo>
                <a:lnTo>
                  <a:pt x="120000" y="0"/>
                </a:lnTo>
                <a:lnTo>
                  <a:pt x="120000" y="120000"/>
                </a:lnTo>
                <a:lnTo>
                  <a:pt x="0" y="120000"/>
                </a:lnTo>
                <a:close/>
              </a:path>
              <a:path extrusionOk="0" fill="none" h="120000" w="120000">
                <a:moveTo>
                  <a:pt x="-5438" y="39272"/>
                </a:moveTo>
                <a:lnTo>
                  <a:pt x="-76261" y="39272"/>
                </a:lnTo>
                <a:lnTo>
                  <a:pt x="-149689" y="300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Use Case</a:t>
            </a:r>
            <a:endParaRPr sz="1800">
              <a:solidFill>
                <a:schemeClr val="dk1"/>
              </a:solidFill>
              <a:latin typeface="Times New Roman"/>
              <a:ea typeface="Times New Roman"/>
              <a:cs typeface="Times New Roman"/>
              <a:sym typeface="Times New Roman"/>
            </a:endParaRPr>
          </a:p>
        </p:txBody>
      </p:sp>
      <p:graphicFrame>
        <p:nvGraphicFramePr>
          <p:cNvPr id="3038" name="Google Shape;3038;p177"/>
          <p:cNvGraphicFramePr/>
          <p:nvPr/>
        </p:nvGraphicFramePr>
        <p:xfrm>
          <a:off x="1594850" y="1431926"/>
          <a:ext cx="5825306" cy="4886325"/>
        </p:xfrm>
        <a:graphic>
          <a:graphicData uri="http://schemas.openxmlformats.org/presentationml/2006/ole">
            <mc:AlternateContent>
              <mc:Choice Requires="v">
                <p:oleObj r:id="rId4" imgH="4886325" imgW="5825306" progId="" spid="_x0000_s1">
                  <p:embed/>
                </p:oleObj>
              </mc:Choice>
              <mc:Fallback>
                <p:oleObj r:id="rId5" imgH="4886325" imgW="5825306" progId="">
                  <p:embed/>
                  <p:pic>
                    <p:nvPicPr>
                      <p:cNvPr id="3038" name="Google Shape;3038;p177"/>
                      <p:cNvPicPr preferRelativeResize="0"/>
                      <p:nvPr/>
                    </p:nvPicPr>
                    <p:blipFill rotWithShape="1">
                      <a:blip r:embed="rId6">
                        <a:alphaModFix/>
                      </a:blip>
                      <a:srcRect b="0" l="0" r="0" t="0"/>
                      <a:stretch/>
                    </p:blipFill>
                    <p:spPr>
                      <a:xfrm>
                        <a:off x="1594850" y="1431926"/>
                        <a:ext cx="5825306" cy="4886325"/>
                      </a:xfrm>
                      <a:prstGeom prst="rect">
                        <a:avLst/>
                      </a:prstGeom>
                      <a:noFill/>
                      <a:ln>
                        <a:noFill/>
                      </a:ln>
                    </p:spPr>
                  </p:pic>
                </p:oleObj>
              </mc:Fallback>
            </mc:AlternateContent>
          </a:graphicData>
        </a:graphic>
      </p:graphicFrame>
      <p:sp>
        <p:nvSpPr>
          <p:cNvPr id="3039" name="Google Shape;3039;p177"/>
          <p:cNvSpPr/>
          <p:nvPr/>
        </p:nvSpPr>
        <p:spPr>
          <a:xfrm>
            <a:off x="6888051" y="5291139"/>
            <a:ext cx="1552339" cy="593725"/>
          </a:xfrm>
          <a:custGeom>
            <a:rect b="b" l="l" r="r" t="t"/>
            <a:pathLst>
              <a:path extrusionOk="0" h="120000" w="120000">
                <a:moveTo>
                  <a:pt x="0" y="0"/>
                </a:moveTo>
                <a:lnTo>
                  <a:pt x="120000" y="0"/>
                </a:lnTo>
                <a:lnTo>
                  <a:pt x="120000" y="120000"/>
                </a:lnTo>
                <a:lnTo>
                  <a:pt x="0" y="120000"/>
                </a:lnTo>
                <a:close/>
              </a:path>
              <a:path extrusionOk="0" fill="none" h="120000" w="120000">
                <a:moveTo>
                  <a:pt x="-5438" y="23100"/>
                </a:moveTo>
                <a:lnTo>
                  <a:pt x="-21872" y="23100"/>
                </a:lnTo>
                <a:lnTo>
                  <a:pt x="-38867" y="-612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System Boundary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graphicFrame>
        <p:nvGraphicFramePr>
          <p:cNvPr id="3045" name="Google Shape;3045;p178"/>
          <p:cNvGraphicFramePr/>
          <p:nvPr/>
        </p:nvGraphicFramePr>
        <p:xfrm>
          <a:off x="998248" y="1620838"/>
          <a:ext cx="7396702" cy="4770437"/>
        </p:xfrm>
        <a:graphic>
          <a:graphicData uri="http://schemas.openxmlformats.org/presentationml/2006/ole">
            <mc:AlternateContent>
              <mc:Choice Requires="v">
                <p:oleObj r:id="rId4" imgH="4770437" imgW="7396702" progId="" spid="_x0000_s1">
                  <p:embed/>
                </p:oleObj>
              </mc:Choice>
              <mc:Fallback>
                <p:oleObj r:id="rId5" imgH="4770437" imgW="7396702" progId="">
                  <p:embed/>
                  <p:pic>
                    <p:nvPicPr>
                      <p:cNvPr id="3045" name="Google Shape;3045;p178"/>
                      <p:cNvPicPr preferRelativeResize="0"/>
                      <p:nvPr/>
                    </p:nvPicPr>
                    <p:blipFill rotWithShape="1">
                      <a:blip r:embed="rId6">
                        <a:alphaModFix/>
                      </a:blip>
                      <a:srcRect b="0" l="0" r="0" t="0"/>
                      <a:stretch/>
                    </p:blipFill>
                    <p:spPr>
                      <a:xfrm>
                        <a:off x="998248" y="1620838"/>
                        <a:ext cx="7396702" cy="4770437"/>
                      </a:xfrm>
                      <a:prstGeom prst="rect">
                        <a:avLst/>
                      </a:prstGeom>
                      <a:noFill/>
                      <a:ln>
                        <a:noFill/>
                      </a:ln>
                    </p:spPr>
                  </p:pic>
                </p:oleObj>
              </mc:Fallback>
            </mc:AlternateContent>
          </a:graphicData>
        </a:graphic>
      </p:graphicFrame>
      <p:sp>
        <p:nvSpPr>
          <p:cNvPr id="3046" name="Google Shape;3046;p17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Structuring Use Cases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75" name="Google Shape;275;p1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rPr lang="en-US"/>
              <a:t>The IEEE Computer Society defines software engineering as: </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(1) The application of a systematic, disciplined, quantifiable approach to the development, operation, and maintenance of software; that is, the application of engineering to software. </a:t>
            </a:r>
            <a:endParaRPr/>
          </a:p>
          <a:p>
            <a:pPr indent="-182880" lvl="0" marL="182880" rtl="0" algn="l">
              <a:spcBef>
                <a:spcPts val="480"/>
              </a:spcBef>
              <a:spcAft>
                <a:spcPts val="0"/>
              </a:spcAft>
              <a:buSzPts val="2040"/>
              <a:buChar char="•"/>
            </a:pPr>
            <a:r>
              <a:rPr lang="en-US"/>
              <a:t>(2) The study of approaches as in (1).</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17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Structuring Actors</a:t>
            </a:r>
            <a:endParaRPr/>
          </a:p>
        </p:txBody>
      </p:sp>
      <p:graphicFrame>
        <p:nvGraphicFramePr>
          <p:cNvPr id="3053" name="Google Shape;3053;p179"/>
          <p:cNvGraphicFramePr/>
          <p:nvPr/>
        </p:nvGraphicFramePr>
        <p:xfrm>
          <a:off x="1543545" y="1608138"/>
          <a:ext cx="6375001" cy="4511675"/>
        </p:xfrm>
        <a:graphic>
          <a:graphicData uri="http://schemas.openxmlformats.org/presentationml/2006/ole">
            <mc:AlternateContent>
              <mc:Choice Requires="v">
                <p:oleObj r:id="rId4" imgH="4511675" imgW="6375001" progId="" spid="_x0000_s1">
                  <p:embed/>
                </p:oleObj>
              </mc:Choice>
              <mc:Fallback>
                <p:oleObj r:id="rId5" imgH="4511675" imgW="6375001" progId="">
                  <p:embed/>
                  <p:pic>
                    <p:nvPicPr>
                      <p:cNvPr id="3053" name="Google Shape;3053;p179"/>
                      <p:cNvPicPr preferRelativeResize="0"/>
                      <p:nvPr/>
                    </p:nvPicPr>
                    <p:blipFill rotWithShape="1">
                      <a:blip r:embed="rId6">
                        <a:alphaModFix/>
                      </a:blip>
                      <a:srcRect b="0" l="0" r="0" t="0"/>
                      <a:stretch/>
                    </p:blipFill>
                    <p:spPr>
                      <a:xfrm>
                        <a:off x="1543545" y="1608138"/>
                        <a:ext cx="6375001" cy="4511675"/>
                      </a:xfrm>
                      <a:prstGeom prst="rect">
                        <a:avLst/>
                      </a:prstGeom>
                      <a:noFill/>
                      <a:ln>
                        <a:noFill/>
                      </a:ln>
                    </p:spPr>
                  </p:pic>
                </p:oleObj>
              </mc:Fallback>
            </mc:AlternateContent>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180"/>
          <p:cNvSpPr txBox="1"/>
          <p:nvPr>
            <p:ph type="title"/>
          </p:nvPr>
        </p:nvSpPr>
        <p:spPr>
          <a:xfrm>
            <a:off x="457347" y="122238"/>
            <a:ext cx="7719189" cy="9445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3200"/>
              <a:buFont typeface="Arial"/>
              <a:buNone/>
            </a:pPr>
            <a:r>
              <a:rPr lang="en-US" sz="3200"/>
              <a:t>Elaborate Functionality of Car Ordering  </a:t>
            </a:r>
            <a:endParaRPr/>
          </a:p>
        </p:txBody>
      </p:sp>
      <p:graphicFrame>
        <p:nvGraphicFramePr>
          <p:cNvPr id="3060" name="Google Shape;3060;p180"/>
          <p:cNvGraphicFramePr/>
          <p:nvPr/>
        </p:nvGraphicFramePr>
        <p:xfrm>
          <a:off x="1811797" y="1301750"/>
          <a:ext cx="4466459" cy="5126038"/>
        </p:xfrm>
        <a:graphic>
          <a:graphicData uri="http://schemas.openxmlformats.org/presentationml/2006/ole">
            <mc:AlternateContent>
              <mc:Choice Requires="v">
                <p:oleObj r:id="rId4" imgH="5126038" imgW="4466459" progId="" spid="_x0000_s1">
                  <p:embed/>
                </p:oleObj>
              </mc:Choice>
              <mc:Fallback>
                <p:oleObj r:id="rId5" imgH="5126038" imgW="4466459" progId="">
                  <p:embed/>
                  <p:pic>
                    <p:nvPicPr>
                      <p:cNvPr id="3060" name="Google Shape;3060;p180"/>
                      <p:cNvPicPr preferRelativeResize="0"/>
                      <p:nvPr/>
                    </p:nvPicPr>
                    <p:blipFill rotWithShape="1">
                      <a:blip r:embed="rId6">
                        <a:alphaModFix/>
                      </a:blip>
                      <a:srcRect b="0" l="0" r="0" t="0"/>
                      <a:stretch/>
                    </p:blipFill>
                    <p:spPr>
                      <a:xfrm>
                        <a:off x="1811797" y="1301750"/>
                        <a:ext cx="4466459" cy="5126038"/>
                      </a:xfrm>
                      <a:prstGeom prst="rect">
                        <a:avLst/>
                      </a:prstGeom>
                      <a:noFill/>
                      <a:ln>
                        <a:noFill/>
                      </a:ln>
                    </p:spPr>
                  </p:pic>
                </p:oleObj>
              </mc:Fallback>
            </mc:AlternateContent>
          </a:graphicData>
        </a:graphic>
      </p:graphicFrame>
      <p:sp>
        <p:nvSpPr>
          <p:cNvPr id="3061" name="Google Shape;3061;p180"/>
          <p:cNvSpPr/>
          <p:nvPr/>
        </p:nvSpPr>
        <p:spPr>
          <a:xfrm>
            <a:off x="133394" y="3527425"/>
            <a:ext cx="1531817" cy="584200"/>
          </a:xfrm>
          <a:custGeom>
            <a:rect b="b" l="l" r="r" t="t"/>
            <a:pathLst>
              <a:path extrusionOk="0" h="120000" w="120000">
                <a:moveTo>
                  <a:pt x="0" y="0"/>
                </a:moveTo>
                <a:lnTo>
                  <a:pt x="120000" y="0"/>
                </a:lnTo>
                <a:lnTo>
                  <a:pt x="120000" y="120000"/>
                </a:lnTo>
                <a:lnTo>
                  <a:pt x="0" y="120000"/>
                </a:lnTo>
                <a:close/>
              </a:path>
              <a:path extrusionOk="0" fill="none" h="120000" w="120000">
                <a:moveTo>
                  <a:pt x="129550" y="39272"/>
                </a:moveTo>
                <a:lnTo>
                  <a:pt x="146333" y="39272"/>
                </a:lnTo>
                <a:lnTo>
                  <a:pt x="165955" y="13721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Actor’s responsibility</a:t>
            </a:r>
            <a:endParaRPr sz="1800">
              <a:solidFill>
                <a:schemeClr val="dk1"/>
              </a:solidFill>
              <a:latin typeface="Times New Roman"/>
              <a:ea typeface="Times New Roman"/>
              <a:cs typeface="Times New Roman"/>
              <a:sym typeface="Times New Roman"/>
            </a:endParaRPr>
          </a:p>
        </p:txBody>
      </p:sp>
      <p:sp>
        <p:nvSpPr>
          <p:cNvPr id="3062" name="Google Shape;3062;p180"/>
          <p:cNvSpPr/>
          <p:nvPr/>
        </p:nvSpPr>
        <p:spPr>
          <a:xfrm>
            <a:off x="6644719" y="2036764"/>
            <a:ext cx="1533284" cy="585787"/>
          </a:xfrm>
          <a:custGeom>
            <a:rect b="b" l="l" r="r" t="t"/>
            <a:pathLst>
              <a:path extrusionOk="0" h="120000" w="120000">
                <a:moveTo>
                  <a:pt x="0" y="0"/>
                </a:moveTo>
                <a:lnTo>
                  <a:pt x="120000" y="0"/>
                </a:lnTo>
                <a:lnTo>
                  <a:pt x="120000" y="120000"/>
                </a:lnTo>
                <a:lnTo>
                  <a:pt x="0" y="120000"/>
                </a:lnTo>
                <a:close/>
              </a:path>
              <a:path extrusionOk="0" fill="none" h="120000" w="120000">
                <a:moveTo>
                  <a:pt x="-4534" y="25373"/>
                </a:moveTo>
                <a:lnTo>
                  <a:pt x="-39788" y="28850"/>
                </a:lnTo>
                <a:lnTo>
                  <a:pt x="-81395" y="15632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Actor’s responsibility</a:t>
            </a:r>
            <a:endParaRPr sz="1800">
              <a:solidFill>
                <a:schemeClr val="dk1"/>
              </a:solidFill>
              <a:latin typeface="Times New Roman"/>
              <a:ea typeface="Times New Roman"/>
              <a:cs typeface="Times New Roman"/>
              <a:sym typeface="Times New Roman"/>
            </a:endParaRPr>
          </a:p>
        </p:txBody>
      </p:sp>
      <p:sp>
        <p:nvSpPr>
          <p:cNvPr id="3063" name="Google Shape;3063;p180"/>
          <p:cNvSpPr/>
          <p:nvPr/>
        </p:nvSpPr>
        <p:spPr>
          <a:xfrm>
            <a:off x="5035211" y="5584825"/>
            <a:ext cx="1531817" cy="584200"/>
          </a:xfrm>
          <a:custGeom>
            <a:rect b="b" l="l" r="r" t="t"/>
            <a:pathLst>
              <a:path extrusionOk="0" h="120000" w="120000">
                <a:moveTo>
                  <a:pt x="0" y="0"/>
                </a:moveTo>
                <a:lnTo>
                  <a:pt x="120000" y="0"/>
                </a:lnTo>
                <a:lnTo>
                  <a:pt x="120000" y="120000"/>
                </a:lnTo>
                <a:lnTo>
                  <a:pt x="0" y="120000"/>
                </a:lnTo>
                <a:close/>
              </a:path>
              <a:path extrusionOk="0" fill="none" h="120000" w="120000">
                <a:moveTo>
                  <a:pt x="-10656" y="44483"/>
                </a:moveTo>
                <a:lnTo>
                  <a:pt x="-38567" y="44483"/>
                </a:lnTo>
                <a:lnTo>
                  <a:pt x="-73433" y="-434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System transactions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181"/>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ANALYSIS AND DESIGN</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18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Analysis &amp; Design</a:t>
            </a:r>
            <a:endParaRPr/>
          </a:p>
        </p:txBody>
      </p:sp>
      <p:sp>
        <p:nvSpPr>
          <p:cNvPr id="3076" name="Google Shape;3076;p182"/>
          <p:cNvSpPr txBox="1"/>
          <p:nvPr>
            <p:ph idx="1" type="body"/>
          </p:nvPr>
        </p:nvSpPr>
        <p:spPr>
          <a:xfrm>
            <a:off x="445620" y="2665413"/>
            <a:ext cx="8179468" cy="366395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a:t>Analysis Model</a:t>
            </a:r>
            <a:r>
              <a:rPr lang="en-US"/>
              <a:t> examines requirements from the perspective of objects found in the vocabulary of the problem domain.</a:t>
            </a:r>
            <a:endParaRPr/>
          </a:p>
          <a:p>
            <a:pPr indent="-182880" lvl="0" marL="182880" rtl="0" algn="l">
              <a:lnSpc>
                <a:spcPct val="90000"/>
              </a:lnSpc>
              <a:spcBef>
                <a:spcPts val="480"/>
              </a:spcBef>
              <a:spcAft>
                <a:spcPts val="0"/>
              </a:spcAft>
              <a:buSzPts val="2040"/>
              <a:buChar char="•"/>
            </a:pPr>
            <a:r>
              <a:rPr b="1" lang="en-US"/>
              <a:t>Design Model </a:t>
            </a:r>
            <a:r>
              <a:rPr lang="en-US"/>
              <a:t>will further refine the analysis model in light of the actual implementation environment.  The design model serves as an abstraction of the source code; that is, the design model acts as a '</a:t>
            </a:r>
            <a:r>
              <a:rPr i="1" lang="en-US"/>
              <a:t>blueprint'</a:t>
            </a:r>
            <a:r>
              <a:rPr lang="en-US"/>
              <a:t> of how the source code is structured and written.</a:t>
            </a:r>
            <a:endParaRPr/>
          </a:p>
          <a:p>
            <a:pPr indent="-182880" lvl="0" marL="182880" rtl="0" algn="l">
              <a:lnSpc>
                <a:spcPct val="90000"/>
              </a:lnSpc>
              <a:spcBef>
                <a:spcPts val="480"/>
              </a:spcBef>
              <a:spcAft>
                <a:spcPts val="0"/>
              </a:spcAft>
              <a:buSzPts val="2040"/>
              <a:buChar char="•"/>
            </a:pPr>
            <a:r>
              <a:rPr b="1" lang="en-US"/>
              <a:t>Deployment Model</a:t>
            </a:r>
            <a:r>
              <a:rPr lang="en-US"/>
              <a:t> establishes the hardware topology on which the system is executed.</a:t>
            </a:r>
            <a:endParaRPr/>
          </a:p>
        </p:txBody>
      </p:sp>
      <p:sp>
        <p:nvSpPr>
          <p:cNvPr id="3077" name="Google Shape;3077;p182"/>
          <p:cNvSpPr txBox="1"/>
          <p:nvPr/>
        </p:nvSpPr>
        <p:spPr>
          <a:xfrm>
            <a:off x="521845" y="1679576"/>
            <a:ext cx="81941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goal of the analysis &amp; design workflow is to show </a:t>
            </a:r>
            <a:r>
              <a:rPr b="1" lang="en-US" sz="2400">
                <a:solidFill>
                  <a:schemeClr val="dk1"/>
                </a:solidFill>
                <a:latin typeface="Arial"/>
                <a:ea typeface="Arial"/>
                <a:cs typeface="Arial"/>
                <a:sym typeface="Arial"/>
              </a:rPr>
              <a:t>how</a:t>
            </a:r>
            <a:r>
              <a:rPr lang="en-US" sz="2400">
                <a:solidFill>
                  <a:schemeClr val="dk1"/>
                </a:solidFill>
                <a:latin typeface="Arial"/>
                <a:ea typeface="Arial"/>
                <a:cs typeface="Arial"/>
                <a:sym typeface="Arial"/>
              </a:rPr>
              <a:t> the system will be </a:t>
            </a:r>
            <a:r>
              <a:rPr b="1" lang="en-US" sz="2400">
                <a:solidFill>
                  <a:schemeClr val="dk1"/>
                </a:solidFill>
                <a:latin typeface="Arial"/>
                <a:ea typeface="Arial"/>
                <a:cs typeface="Arial"/>
                <a:sym typeface="Arial"/>
              </a:rPr>
              <a:t>realized</a:t>
            </a:r>
            <a:r>
              <a:rPr lang="en-US" sz="2400">
                <a:solidFill>
                  <a:schemeClr val="dk1"/>
                </a:solidFill>
                <a:latin typeface="Arial"/>
                <a:ea typeface="Arial"/>
                <a:cs typeface="Arial"/>
                <a:sym typeface="Arial"/>
              </a:rPr>
              <a:t> in the implementation phase.</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183"/>
          <p:cNvSpPr txBox="1"/>
          <p:nvPr>
            <p:ph type="title"/>
          </p:nvPr>
        </p:nvSpPr>
        <p:spPr>
          <a:xfrm>
            <a:off x="467544" y="260648"/>
            <a:ext cx="7719189" cy="644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Arial"/>
              <a:buNone/>
            </a:pPr>
            <a:r>
              <a:rPr lang="en-US" sz="3000"/>
              <a:t>UML Diagrams for Analysis &amp; Design</a:t>
            </a:r>
            <a:endParaRPr sz="3000"/>
          </a:p>
        </p:txBody>
      </p:sp>
      <p:sp>
        <p:nvSpPr>
          <p:cNvPr id="3084" name="Google Shape;3084;p183"/>
          <p:cNvSpPr txBox="1"/>
          <p:nvPr>
            <p:ph idx="1" type="body"/>
          </p:nvPr>
        </p:nvSpPr>
        <p:spPr>
          <a:xfrm>
            <a:off x="288774" y="947739"/>
            <a:ext cx="8604566" cy="5570537"/>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Char char="•"/>
            </a:pPr>
            <a:r>
              <a:rPr b="1" lang="en-US" sz="2220"/>
              <a:t>Class Diagram </a:t>
            </a:r>
            <a:r>
              <a:rPr lang="en-US" sz="2220"/>
              <a:t>shows set of classes, interfaces and their relationships</a:t>
            </a:r>
            <a:endParaRPr/>
          </a:p>
          <a:p>
            <a:pPr indent="-182880" lvl="1" marL="457200" rtl="0" algn="l">
              <a:lnSpc>
                <a:spcPct val="90000"/>
              </a:lnSpc>
              <a:spcBef>
                <a:spcPts val="444"/>
              </a:spcBef>
              <a:spcAft>
                <a:spcPts val="0"/>
              </a:spcAft>
              <a:buSzPts val="1887"/>
              <a:buChar char="•"/>
            </a:pPr>
            <a:r>
              <a:rPr lang="en-US" sz="2220"/>
              <a:t>Class diagrams address the static design view of the system.</a:t>
            </a:r>
            <a:endParaRPr/>
          </a:p>
          <a:p>
            <a:pPr indent="-182880" lvl="0" marL="182880" rtl="0" algn="l">
              <a:lnSpc>
                <a:spcPct val="90000"/>
              </a:lnSpc>
              <a:spcBef>
                <a:spcPts val="444"/>
              </a:spcBef>
              <a:spcAft>
                <a:spcPts val="0"/>
              </a:spcAft>
              <a:buSzPts val="1887"/>
              <a:buChar char="•"/>
            </a:pPr>
            <a:r>
              <a:rPr b="1" lang="en-US" sz="2220"/>
              <a:t>Sequence Diagram</a:t>
            </a:r>
            <a:r>
              <a:rPr lang="en-US" sz="2220"/>
              <a:t> is an interaction diagram that emphasizes the time ordering of messages.</a:t>
            </a:r>
            <a:endParaRPr/>
          </a:p>
          <a:p>
            <a:pPr indent="-182880" lvl="0" marL="182880" rtl="0" algn="l">
              <a:lnSpc>
                <a:spcPct val="90000"/>
              </a:lnSpc>
              <a:spcBef>
                <a:spcPts val="444"/>
              </a:spcBef>
              <a:spcAft>
                <a:spcPts val="0"/>
              </a:spcAft>
              <a:buSzPts val="1887"/>
              <a:buChar char="•"/>
            </a:pPr>
            <a:r>
              <a:rPr b="1" lang="en-US" sz="2220"/>
              <a:t>Collaboration Diagram</a:t>
            </a:r>
            <a:r>
              <a:rPr lang="en-US" sz="2220"/>
              <a:t> displays object interactions organized around objects and their links to one another</a:t>
            </a:r>
            <a:endParaRPr/>
          </a:p>
          <a:p>
            <a:pPr indent="-182880" lvl="1" marL="457200" rtl="0" algn="l">
              <a:lnSpc>
                <a:spcPct val="90000"/>
              </a:lnSpc>
              <a:spcBef>
                <a:spcPts val="444"/>
              </a:spcBef>
              <a:spcAft>
                <a:spcPts val="0"/>
              </a:spcAft>
              <a:buSzPts val="1887"/>
              <a:buChar char="•"/>
            </a:pPr>
            <a:r>
              <a:rPr lang="en-US" sz="2220"/>
              <a:t>An interaction diagram that emphasizes the structural organization of objects that send and receive messages.</a:t>
            </a:r>
            <a:endParaRPr/>
          </a:p>
          <a:p>
            <a:pPr indent="-182880" lvl="0" marL="182880" rtl="0" algn="l">
              <a:lnSpc>
                <a:spcPct val="90000"/>
              </a:lnSpc>
              <a:spcBef>
                <a:spcPts val="444"/>
              </a:spcBef>
              <a:spcAft>
                <a:spcPts val="0"/>
              </a:spcAft>
              <a:buSzPts val="1887"/>
              <a:buChar char="•"/>
            </a:pPr>
            <a:r>
              <a:rPr b="1" lang="en-US" sz="2220"/>
              <a:t>Statechart Diagram</a:t>
            </a:r>
            <a:r>
              <a:rPr lang="en-US" sz="2220"/>
              <a:t> shows the life history of a given class and the events that cause a transition from one state to another</a:t>
            </a:r>
            <a:endParaRPr/>
          </a:p>
          <a:p>
            <a:pPr indent="-182880" lvl="0" marL="182880" rtl="0" algn="l">
              <a:lnSpc>
                <a:spcPct val="90000"/>
              </a:lnSpc>
              <a:spcBef>
                <a:spcPts val="444"/>
              </a:spcBef>
              <a:spcAft>
                <a:spcPts val="0"/>
              </a:spcAft>
              <a:buSzPts val="1887"/>
              <a:buChar char="•"/>
            </a:pPr>
            <a:r>
              <a:rPr b="1" lang="en-US" sz="2220"/>
              <a:t>Deployment Diagram</a:t>
            </a:r>
            <a:r>
              <a:rPr lang="en-US" sz="2220"/>
              <a:t> shows the configuration of run-time processing elements</a:t>
            </a:r>
            <a:endParaRPr/>
          </a:p>
          <a:p>
            <a:pPr indent="-182880" lvl="1" marL="457200" rtl="0" algn="l">
              <a:lnSpc>
                <a:spcPct val="90000"/>
              </a:lnSpc>
              <a:spcBef>
                <a:spcPts val="444"/>
              </a:spcBef>
              <a:spcAft>
                <a:spcPts val="0"/>
              </a:spcAft>
              <a:buSzPts val="1887"/>
              <a:buChar char="•"/>
            </a:pPr>
            <a:r>
              <a:rPr lang="en-US" sz="2220"/>
              <a:t>The purpose of this diagram is to model the topology of hardware which the system executes.</a:t>
            </a:r>
            <a:endParaRPr sz="222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18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Cases and Objects</a:t>
            </a:r>
            <a:endParaRPr/>
          </a:p>
        </p:txBody>
      </p:sp>
      <p:sp>
        <p:nvSpPr>
          <p:cNvPr id="3091" name="Google Shape;3091;p184"/>
          <p:cNvSpPr txBox="1"/>
          <p:nvPr/>
        </p:nvSpPr>
        <p:spPr>
          <a:xfrm>
            <a:off x="552628" y="1508125"/>
            <a:ext cx="7097667" cy="163019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lang="en-US" sz="2400">
                <a:solidFill>
                  <a:schemeClr val="dk1"/>
                </a:solidFill>
                <a:latin typeface="Arial"/>
                <a:ea typeface="Arial"/>
                <a:cs typeface="Arial"/>
                <a:sym typeface="Arial"/>
              </a:rPr>
              <a:t>Objects are </a:t>
            </a:r>
            <a:r>
              <a:rPr b="1" lang="en-US" sz="2400">
                <a:solidFill>
                  <a:schemeClr val="dk1"/>
                </a:solidFill>
                <a:latin typeface="Arial"/>
                <a:ea typeface="Arial"/>
                <a:cs typeface="Arial"/>
                <a:sym typeface="Arial"/>
              </a:rPr>
              <a:t>enablers</a:t>
            </a:r>
            <a:r>
              <a:rPr lang="en-US" sz="2400">
                <a:solidFill>
                  <a:schemeClr val="dk1"/>
                </a:solidFill>
                <a:latin typeface="Arial"/>
                <a:ea typeface="Arial"/>
                <a:cs typeface="Arial"/>
                <a:sym typeface="Arial"/>
              </a:rPr>
              <a:t> of the sequence of transactions required by the use case.  Use cases and objects are different views of the same system.  An object can therefore typically participate in several use cases.</a:t>
            </a:r>
            <a:endParaRPr/>
          </a:p>
        </p:txBody>
      </p:sp>
      <p:sp>
        <p:nvSpPr>
          <p:cNvPr id="3092" name="Google Shape;3092;p184"/>
          <p:cNvSpPr/>
          <p:nvPr/>
        </p:nvSpPr>
        <p:spPr>
          <a:xfrm>
            <a:off x="2657595" y="3378200"/>
            <a:ext cx="3875719" cy="20447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3" name="Google Shape;3093;p184"/>
          <p:cNvSpPr/>
          <p:nvPr/>
        </p:nvSpPr>
        <p:spPr>
          <a:xfrm>
            <a:off x="1813263" y="3371850"/>
            <a:ext cx="839934" cy="2592388"/>
          </a:xfrm>
          <a:custGeom>
            <a:rect b="b" l="l" r="r" t="t"/>
            <a:pathLst>
              <a:path extrusionOk="0" h="1633" w="529">
                <a:moveTo>
                  <a:pt x="0" y="1632"/>
                </a:moveTo>
                <a:lnTo>
                  <a:pt x="528" y="1296"/>
                </a:lnTo>
                <a:lnTo>
                  <a:pt x="528" y="0"/>
                </a:lnTo>
                <a:lnTo>
                  <a:pt x="0" y="336"/>
                </a:lnTo>
                <a:lnTo>
                  <a:pt x="0" y="1632"/>
                </a:lnTo>
              </a:path>
            </a:pathLst>
          </a:custGeom>
          <a:no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4" name="Google Shape;3094;p184"/>
          <p:cNvSpPr/>
          <p:nvPr/>
        </p:nvSpPr>
        <p:spPr>
          <a:xfrm>
            <a:off x="1813263" y="5429250"/>
            <a:ext cx="4727380" cy="534988"/>
          </a:xfrm>
          <a:custGeom>
            <a:rect b="b" l="l" r="r" t="t"/>
            <a:pathLst>
              <a:path extrusionOk="0" h="337" w="2977">
                <a:moveTo>
                  <a:pt x="528" y="0"/>
                </a:moveTo>
                <a:lnTo>
                  <a:pt x="0" y="336"/>
                </a:lnTo>
                <a:lnTo>
                  <a:pt x="2448" y="336"/>
                </a:lnTo>
                <a:lnTo>
                  <a:pt x="2976" y="0"/>
                </a:lnTo>
                <a:lnTo>
                  <a:pt x="528" y="0"/>
                </a:lnTo>
              </a:path>
            </a:pathLst>
          </a:custGeom>
          <a:no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5" name="Google Shape;3095;p184"/>
          <p:cNvSpPr/>
          <p:nvPr/>
        </p:nvSpPr>
        <p:spPr>
          <a:xfrm>
            <a:off x="2581370" y="5740400"/>
            <a:ext cx="1360313" cy="139700"/>
          </a:xfrm>
          <a:prstGeom prst="ellipse">
            <a:avLst/>
          </a:prstGeom>
          <a:solidFill>
            <a:schemeClr val="accent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6" name="Google Shape;3096;p184"/>
          <p:cNvSpPr/>
          <p:nvPr/>
        </p:nvSpPr>
        <p:spPr>
          <a:xfrm>
            <a:off x="4105859" y="5588000"/>
            <a:ext cx="1360313" cy="139700"/>
          </a:xfrm>
          <a:prstGeom prst="ellipse">
            <a:avLst/>
          </a:prstGeom>
          <a:solidFill>
            <a:schemeClr val="accent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7" name="Google Shape;3097;p184"/>
          <p:cNvSpPr/>
          <p:nvPr/>
        </p:nvSpPr>
        <p:spPr>
          <a:xfrm>
            <a:off x="3343615" y="4673600"/>
            <a:ext cx="521844" cy="520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98" name="Google Shape;3098;p184"/>
          <p:cNvGrpSpPr/>
          <p:nvPr/>
        </p:nvGrpSpPr>
        <p:grpSpPr>
          <a:xfrm>
            <a:off x="2575507" y="3759200"/>
            <a:ext cx="832605" cy="520700"/>
            <a:chOff x="1728" y="2164"/>
            <a:chExt cx="524" cy="328"/>
          </a:xfrm>
        </p:grpSpPr>
        <p:sp>
          <p:nvSpPr>
            <p:cNvPr id="3099" name="Google Shape;3099;p184"/>
            <p:cNvSpPr/>
            <p:nvPr/>
          </p:nvSpPr>
          <p:spPr>
            <a:xfrm>
              <a:off x="1924" y="2164"/>
              <a:ext cx="328" cy="328"/>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00" name="Google Shape;3100;p184"/>
            <p:cNvCxnSpPr/>
            <p:nvPr/>
          </p:nvCxnSpPr>
          <p:spPr>
            <a:xfrm rot="10800000">
              <a:off x="1728" y="2328"/>
              <a:ext cx="192" cy="0"/>
            </a:xfrm>
            <a:prstGeom prst="straightConnector1">
              <a:avLst/>
            </a:prstGeom>
            <a:noFill/>
            <a:ln cap="flat" cmpd="sng" w="12700">
              <a:solidFill>
                <a:schemeClr val="dk1"/>
              </a:solidFill>
              <a:prstDash val="solid"/>
              <a:round/>
              <a:headEnd len="sm" w="sm" type="none"/>
              <a:tailEnd len="sm" w="sm" type="none"/>
            </a:ln>
          </p:spPr>
        </p:cxnSp>
        <p:cxnSp>
          <p:nvCxnSpPr>
            <p:cNvPr id="3101" name="Google Shape;3101;p184"/>
            <p:cNvCxnSpPr/>
            <p:nvPr/>
          </p:nvCxnSpPr>
          <p:spPr>
            <a:xfrm>
              <a:off x="1728" y="2214"/>
              <a:ext cx="0" cy="228"/>
            </a:xfrm>
            <a:prstGeom prst="straightConnector1">
              <a:avLst/>
            </a:prstGeom>
            <a:noFill/>
            <a:ln cap="flat" cmpd="sng" w="12700">
              <a:solidFill>
                <a:schemeClr val="dk1"/>
              </a:solidFill>
              <a:prstDash val="solid"/>
              <a:round/>
              <a:headEnd len="sm" w="sm" type="none"/>
              <a:tailEnd len="sm" w="sm" type="none"/>
            </a:ln>
          </p:spPr>
        </p:cxnSp>
      </p:grpSp>
      <p:sp>
        <p:nvSpPr>
          <p:cNvPr id="3102" name="Google Shape;3102;p184"/>
          <p:cNvSpPr/>
          <p:nvPr/>
        </p:nvSpPr>
        <p:spPr>
          <a:xfrm>
            <a:off x="4334532" y="3987800"/>
            <a:ext cx="521844" cy="520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103" name="Google Shape;3103;p184"/>
          <p:cNvGrpSpPr/>
          <p:nvPr/>
        </p:nvGrpSpPr>
        <p:grpSpPr>
          <a:xfrm>
            <a:off x="5859021" y="3454400"/>
            <a:ext cx="832605" cy="520700"/>
            <a:chOff x="3796" y="1972"/>
            <a:chExt cx="524" cy="328"/>
          </a:xfrm>
        </p:grpSpPr>
        <p:sp>
          <p:nvSpPr>
            <p:cNvPr id="3104" name="Google Shape;3104;p184"/>
            <p:cNvSpPr/>
            <p:nvPr/>
          </p:nvSpPr>
          <p:spPr>
            <a:xfrm>
              <a:off x="3796" y="1972"/>
              <a:ext cx="328" cy="328"/>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05" name="Google Shape;3105;p184"/>
            <p:cNvCxnSpPr/>
            <p:nvPr/>
          </p:nvCxnSpPr>
          <p:spPr>
            <a:xfrm>
              <a:off x="4128" y="2136"/>
              <a:ext cx="192" cy="0"/>
            </a:xfrm>
            <a:prstGeom prst="straightConnector1">
              <a:avLst/>
            </a:prstGeom>
            <a:noFill/>
            <a:ln cap="flat" cmpd="sng" w="12700">
              <a:solidFill>
                <a:schemeClr val="dk1"/>
              </a:solidFill>
              <a:prstDash val="solid"/>
              <a:round/>
              <a:headEnd len="sm" w="sm" type="none"/>
              <a:tailEnd len="sm" w="sm" type="none"/>
            </a:ln>
          </p:spPr>
        </p:cxnSp>
        <p:cxnSp>
          <p:nvCxnSpPr>
            <p:cNvPr id="3106" name="Google Shape;3106;p184"/>
            <p:cNvCxnSpPr/>
            <p:nvPr/>
          </p:nvCxnSpPr>
          <p:spPr>
            <a:xfrm>
              <a:off x="4320" y="2022"/>
              <a:ext cx="0" cy="228"/>
            </a:xfrm>
            <a:prstGeom prst="straightConnector1">
              <a:avLst/>
            </a:prstGeom>
            <a:noFill/>
            <a:ln cap="flat" cmpd="sng" w="12700">
              <a:solidFill>
                <a:schemeClr val="dk1"/>
              </a:solidFill>
              <a:prstDash val="solid"/>
              <a:round/>
              <a:headEnd len="sm" w="sm" type="none"/>
              <a:tailEnd len="sm" w="sm" type="none"/>
            </a:ln>
          </p:spPr>
        </p:cxnSp>
      </p:grpSp>
      <p:sp>
        <p:nvSpPr>
          <p:cNvPr id="3107" name="Google Shape;3107;p184"/>
          <p:cNvSpPr/>
          <p:nvPr/>
        </p:nvSpPr>
        <p:spPr>
          <a:xfrm>
            <a:off x="5249225" y="4673600"/>
            <a:ext cx="521844" cy="520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08" name="Google Shape;3108;p184"/>
          <p:cNvCxnSpPr/>
          <p:nvPr/>
        </p:nvCxnSpPr>
        <p:spPr>
          <a:xfrm>
            <a:off x="3413976" y="4057650"/>
            <a:ext cx="914693" cy="76200"/>
          </a:xfrm>
          <a:prstGeom prst="straightConnector1">
            <a:avLst/>
          </a:prstGeom>
          <a:noFill/>
          <a:ln cap="flat" cmpd="sng" w="12700">
            <a:solidFill>
              <a:schemeClr val="dk1"/>
            </a:solidFill>
            <a:prstDash val="solid"/>
            <a:round/>
            <a:headEnd len="sm" w="sm" type="none"/>
            <a:tailEnd len="med" w="med" type="stealth"/>
          </a:ln>
        </p:spPr>
      </p:cxnSp>
      <p:cxnSp>
        <p:nvCxnSpPr>
          <p:cNvPr id="3109" name="Google Shape;3109;p184"/>
          <p:cNvCxnSpPr/>
          <p:nvPr/>
        </p:nvCxnSpPr>
        <p:spPr>
          <a:xfrm flipH="1">
            <a:off x="3871322" y="4438650"/>
            <a:ext cx="533571" cy="381000"/>
          </a:xfrm>
          <a:prstGeom prst="straightConnector1">
            <a:avLst/>
          </a:prstGeom>
          <a:noFill/>
          <a:ln cap="flat" cmpd="sng" w="12700">
            <a:solidFill>
              <a:schemeClr val="dk1"/>
            </a:solidFill>
            <a:prstDash val="solid"/>
            <a:round/>
            <a:headEnd len="sm" w="sm" type="none"/>
            <a:tailEnd len="med" w="med" type="stealth"/>
          </a:ln>
        </p:spPr>
      </p:cxnSp>
      <p:cxnSp>
        <p:nvCxnSpPr>
          <p:cNvPr id="3110" name="Google Shape;3110;p184"/>
          <p:cNvCxnSpPr/>
          <p:nvPr/>
        </p:nvCxnSpPr>
        <p:spPr>
          <a:xfrm>
            <a:off x="4786015" y="4438650"/>
            <a:ext cx="533571" cy="304800"/>
          </a:xfrm>
          <a:prstGeom prst="straightConnector1">
            <a:avLst/>
          </a:prstGeom>
          <a:noFill/>
          <a:ln cap="flat" cmpd="sng" w="12700">
            <a:solidFill>
              <a:schemeClr val="dk1"/>
            </a:solidFill>
            <a:prstDash val="solid"/>
            <a:round/>
            <a:headEnd len="sm" w="sm" type="none"/>
            <a:tailEnd len="med" w="med" type="stealth"/>
          </a:ln>
        </p:spPr>
      </p:cxnSp>
      <p:cxnSp>
        <p:nvCxnSpPr>
          <p:cNvPr id="3111" name="Google Shape;3111;p184"/>
          <p:cNvCxnSpPr/>
          <p:nvPr/>
        </p:nvCxnSpPr>
        <p:spPr>
          <a:xfrm flipH="1">
            <a:off x="5624484" y="3981450"/>
            <a:ext cx="381122" cy="685800"/>
          </a:xfrm>
          <a:prstGeom prst="straightConnector1">
            <a:avLst/>
          </a:prstGeom>
          <a:noFill/>
          <a:ln cap="flat" cmpd="sng" w="12700">
            <a:solidFill>
              <a:schemeClr val="dk1"/>
            </a:solidFill>
            <a:prstDash val="solid"/>
            <a:round/>
            <a:headEnd len="sm" w="sm" type="none"/>
            <a:tailEnd len="med" w="med" type="stealth"/>
          </a:ln>
        </p:spPr>
      </p:cxnSp>
      <p:cxnSp>
        <p:nvCxnSpPr>
          <p:cNvPr id="3112" name="Google Shape;3112;p184"/>
          <p:cNvCxnSpPr/>
          <p:nvPr/>
        </p:nvCxnSpPr>
        <p:spPr>
          <a:xfrm flipH="1" rot="10800000">
            <a:off x="1508364" y="4057650"/>
            <a:ext cx="990918" cy="838200"/>
          </a:xfrm>
          <a:prstGeom prst="straightConnector1">
            <a:avLst/>
          </a:prstGeom>
          <a:noFill/>
          <a:ln cap="flat" cmpd="sng" w="12700">
            <a:solidFill>
              <a:schemeClr val="dk1"/>
            </a:solidFill>
            <a:prstDash val="solid"/>
            <a:round/>
            <a:headEnd len="med" w="med" type="stealth"/>
            <a:tailEnd len="med" w="med" type="stealth"/>
          </a:ln>
        </p:spPr>
      </p:cxnSp>
      <p:cxnSp>
        <p:nvCxnSpPr>
          <p:cNvPr id="3113" name="Google Shape;3113;p184"/>
          <p:cNvCxnSpPr/>
          <p:nvPr/>
        </p:nvCxnSpPr>
        <p:spPr>
          <a:xfrm>
            <a:off x="1508365" y="5048250"/>
            <a:ext cx="1143366" cy="685800"/>
          </a:xfrm>
          <a:prstGeom prst="straightConnector1">
            <a:avLst/>
          </a:prstGeom>
          <a:noFill/>
          <a:ln cap="flat" cmpd="sng" w="12700">
            <a:solidFill>
              <a:schemeClr val="dk1"/>
            </a:solidFill>
            <a:prstDash val="solid"/>
            <a:round/>
            <a:headEnd len="med" w="med" type="stealth"/>
            <a:tailEnd len="med" w="med" type="stealth"/>
          </a:ln>
        </p:spPr>
      </p:cxnSp>
      <p:cxnSp>
        <p:nvCxnSpPr>
          <p:cNvPr id="3114" name="Google Shape;3114;p184"/>
          <p:cNvCxnSpPr/>
          <p:nvPr/>
        </p:nvCxnSpPr>
        <p:spPr>
          <a:xfrm rot="10800000">
            <a:off x="6767850" y="3981450"/>
            <a:ext cx="304898" cy="609600"/>
          </a:xfrm>
          <a:prstGeom prst="straightConnector1">
            <a:avLst/>
          </a:prstGeom>
          <a:noFill/>
          <a:ln cap="flat" cmpd="sng" w="12700">
            <a:solidFill>
              <a:schemeClr val="dk1"/>
            </a:solidFill>
            <a:prstDash val="solid"/>
            <a:round/>
            <a:headEnd len="med" w="med" type="stealth"/>
            <a:tailEnd len="med" w="med" type="stealth"/>
          </a:ln>
        </p:spPr>
      </p:cxnSp>
      <p:cxnSp>
        <p:nvCxnSpPr>
          <p:cNvPr id="3115" name="Google Shape;3115;p184"/>
          <p:cNvCxnSpPr/>
          <p:nvPr/>
        </p:nvCxnSpPr>
        <p:spPr>
          <a:xfrm flipH="1">
            <a:off x="5548260" y="5048250"/>
            <a:ext cx="1448264" cy="533400"/>
          </a:xfrm>
          <a:prstGeom prst="straightConnector1">
            <a:avLst/>
          </a:prstGeom>
          <a:noFill/>
          <a:ln cap="flat" cmpd="sng" w="12700">
            <a:solidFill>
              <a:schemeClr val="dk1"/>
            </a:solidFill>
            <a:prstDash val="solid"/>
            <a:round/>
            <a:headEnd len="med" w="med" type="stealth"/>
            <a:tailEnd len="med" w="med" type="stealth"/>
          </a:ln>
        </p:spPr>
      </p:cxnSp>
      <p:graphicFrame>
        <p:nvGraphicFramePr>
          <p:cNvPr id="3116" name="Google Shape;3116;p184"/>
          <p:cNvGraphicFramePr/>
          <p:nvPr/>
        </p:nvGraphicFramePr>
        <p:xfrm>
          <a:off x="706542" y="4419600"/>
          <a:ext cx="708008" cy="1206500"/>
        </p:xfrm>
        <a:graphic>
          <a:graphicData uri="http://schemas.openxmlformats.org/presentationml/2006/ole">
            <mc:AlternateContent>
              <mc:Choice Requires="v">
                <p:oleObj r:id="rId4" imgH="1206500" imgW="708008" progId="" spid="_x0000_s1">
                  <p:embed/>
                </p:oleObj>
              </mc:Choice>
              <mc:Fallback>
                <p:oleObj r:id="rId5" imgH="1206500" imgW="708008" progId="">
                  <p:embed/>
                  <p:pic>
                    <p:nvPicPr>
                      <p:cNvPr id="3116" name="Google Shape;3116;p184"/>
                      <p:cNvPicPr preferRelativeResize="0"/>
                      <p:nvPr/>
                    </p:nvPicPr>
                    <p:blipFill rotWithShape="1">
                      <a:blip r:embed="rId6">
                        <a:alphaModFix/>
                      </a:blip>
                      <a:srcRect b="0" l="0" r="0" t="0"/>
                      <a:stretch/>
                    </p:blipFill>
                    <p:spPr>
                      <a:xfrm>
                        <a:off x="706542" y="4419600"/>
                        <a:ext cx="708008" cy="1206500"/>
                      </a:xfrm>
                      <a:prstGeom prst="rect">
                        <a:avLst/>
                      </a:prstGeom>
                      <a:noFill/>
                      <a:ln>
                        <a:noFill/>
                      </a:ln>
                    </p:spPr>
                  </p:pic>
                </p:oleObj>
              </mc:Fallback>
            </mc:AlternateContent>
          </a:graphicData>
        </a:graphic>
      </p:graphicFrame>
      <p:graphicFrame>
        <p:nvGraphicFramePr>
          <p:cNvPr id="3117" name="Google Shape;3117;p184"/>
          <p:cNvGraphicFramePr/>
          <p:nvPr/>
        </p:nvGraphicFramePr>
        <p:xfrm>
          <a:off x="7131382" y="4221163"/>
          <a:ext cx="661100" cy="1282700"/>
        </p:xfrm>
        <a:graphic>
          <a:graphicData uri="http://schemas.openxmlformats.org/presentationml/2006/ole">
            <mc:AlternateContent>
              <mc:Choice Requires="v">
                <p:oleObj r:id="rId7" imgH="1282700" imgW="661100" progId="" spid="_x0000_s2">
                  <p:embed/>
                </p:oleObj>
              </mc:Choice>
              <mc:Fallback>
                <p:oleObj r:id="rId8" imgH="1282700" imgW="661100" progId="">
                  <p:embed/>
                  <p:pic>
                    <p:nvPicPr>
                      <p:cNvPr id="3117" name="Google Shape;3117;p184"/>
                      <p:cNvPicPr preferRelativeResize="0"/>
                      <p:nvPr/>
                    </p:nvPicPr>
                    <p:blipFill rotWithShape="1">
                      <a:blip r:embed="rId9">
                        <a:alphaModFix/>
                      </a:blip>
                      <a:srcRect b="0" l="0" r="0" t="0"/>
                      <a:stretch/>
                    </p:blipFill>
                    <p:spPr>
                      <a:xfrm>
                        <a:off x="7131382" y="4221163"/>
                        <a:ext cx="661100" cy="1282700"/>
                      </a:xfrm>
                      <a:prstGeom prst="rect">
                        <a:avLst/>
                      </a:prstGeom>
                      <a:noFill/>
                      <a:ln>
                        <a:noFill/>
                      </a:ln>
                    </p:spPr>
                  </p:pic>
                </p:oleObj>
              </mc:Fallback>
            </mc:AlternateContent>
          </a:graphicData>
        </a:graphic>
      </p:graphicFrame>
      <p:sp>
        <p:nvSpPr>
          <p:cNvPr id="3118" name="Google Shape;3118;p184"/>
          <p:cNvSpPr/>
          <p:nvPr/>
        </p:nvSpPr>
        <p:spPr>
          <a:xfrm>
            <a:off x="2795385" y="4937125"/>
            <a:ext cx="562888" cy="831850"/>
          </a:xfrm>
          <a:custGeom>
            <a:rect b="b" l="l" r="r" t="t"/>
            <a:pathLst>
              <a:path extrusionOk="0" h="524" w="384">
                <a:moveTo>
                  <a:pt x="384" y="0"/>
                </a:moveTo>
                <a:cubicBezTo>
                  <a:pt x="275" y="39"/>
                  <a:pt x="167" y="79"/>
                  <a:pt x="103" y="166"/>
                </a:cubicBezTo>
                <a:cubicBezTo>
                  <a:pt x="39" y="253"/>
                  <a:pt x="19" y="388"/>
                  <a:pt x="0" y="524"/>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9" name="Google Shape;3119;p184"/>
          <p:cNvSpPr/>
          <p:nvPr/>
        </p:nvSpPr>
        <p:spPr>
          <a:xfrm>
            <a:off x="3865459" y="4937126"/>
            <a:ext cx="957202" cy="669925"/>
          </a:xfrm>
          <a:custGeom>
            <a:rect b="b" l="l" r="r" t="t"/>
            <a:pathLst>
              <a:path extrusionOk="0" h="422" w="653">
                <a:moveTo>
                  <a:pt x="0" y="0"/>
                </a:moveTo>
                <a:cubicBezTo>
                  <a:pt x="195" y="29"/>
                  <a:pt x="390" y="58"/>
                  <a:pt x="499" y="128"/>
                </a:cubicBezTo>
                <a:cubicBezTo>
                  <a:pt x="608" y="198"/>
                  <a:pt x="630" y="310"/>
                  <a:pt x="653" y="422"/>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0" name="Google Shape;3120;p184"/>
          <p:cNvSpPr txBox="1"/>
          <p:nvPr/>
        </p:nvSpPr>
        <p:spPr>
          <a:xfrm>
            <a:off x="3963783" y="2908300"/>
            <a:ext cx="131318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Objects</a:t>
            </a:r>
            <a:endParaRPr/>
          </a:p>
        </p:txBody>
      </p:sp>
      <p:sp>
        <p:nvSpPr>
          <p:cNvPr id="3121" name="Google Shape;3121;p184"/>
          <p:cNvSpPr txBox="1"/>
          <p:nvPr/>
        </p:nvSpPr>
        <p:spPr>
          <a:xfrm>
            <a:off x="3316486" y="5916613"/>
            <a:ext cx="174438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Use Cases</a:t>
            </a:r>
            <a:endParaRPr/>
          </a:p>
        </p:txBody>
      </p:sp>
      <p:sp>
        <p:nvSpPr>
          <p:cNvPr id="3122" name="Google Shape;3122;p184"/>
          <p:cNvSpPr txBox="1"/>
          <p:nvPr/>
        </p:nvSpPr>
        <p:spPr>
          <a:xfrm>
            <a:off x="2897695" y="4384676"/>
            <a:ext cx="7745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Order</a:t>
            </a:r>
            <a:endParaRPr/>
          </a:p>
        </p:txBody>
      </p:sp>
      <p:sp>
        <p:nvSpPr>
          <p:cNvPr id="3123" name="Google Shape;3123;p184"/>
          <p:cNvSpPr/>
          <p:nvPr/>
        </p:nvSpPr>
        <p:spPr>
          <a:xfrm>
            <a:off x="4193093" y="3409950"/>
            <a:ext cx="135588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Warehouse</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Manager</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18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an Object?</a:t>
            </a:r>
            <a:endParaRPr/>
          </a:p>
        </p:txBody>
      </p:sp>
      <p:sp>
        <p:nvSpPr>
          <p:cNvPr id="3130" name="Google Shape;3130;p18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An Object is an identifiable individual entity with:</a:t>
            </a:r>
            <a:endParaRPr/>
          </a:p>
          <a:p>
            <a:pPr indent="-182880" lvl="1" marL="457200" rtl="0" algn="l">
              <a:spcBef>
                <a:spcPts val="480"/>
              </a:spcBef>
              <a:spcAft>
                <a:spcPts val="0"/>
              </a:spcAft>
              <a:buSzPts val="2040"/>
              <a:buChar char="•"/>
            </a:pPr>
            <a:r>
              <a:rPr b="1" lang="en-US" sz="2400"/>
              <a:t>Identity:</a:t>
            </a:r>
            <a:r>
              <a:rPr lang="en-US" sz="2400"/>
              <a:t> a uniqueness which distinguishes it from all other objects</a:t>
            </a:r>
            <a:endParaRPr/>
          </a:p>
          <a:p>
            <a:pPr indent="-182880" lvl="1" marL="457200" rtl="0" algn="l">
              <a:spcBef>
                <a:spcPts val="480"/>
              </a:spcBef>
              <a:spcAft>
                <a:spcPts val="0"/>
              </a:spcAft>
              <a:buSzPts val="2040"/>
              <a:buChar char="•"/>
            </a:pPr>
            <a:r>
              <a:rPr b="1" lang="en-US" sz="2400"/>
              <a:t>Behavior:</a:t>
            </a:r>
            <a:r>
              <a:rPr lang="en-US" sz="2400"/>
              <a:t> services it provides in interactions with other objects</a:t>
            </a:r>
            <a:endParaRPr/>
          </a:p>
          <a:p>
            <a:pPr indent="-182880" lvl="0" marL="182880" rtl="0" algn="l">
              <a:spcBef>
                <a:spcPts val="480"/>
              </a:spcBef>
              <a:spcAft>
                <a:spcPts val="0"/>
              </a:spcAft>
              <a:buSzPts val="2040"/>
              <a:buChar char="•"/>
            </a:pPr>
            <a:r>
              <a:rPr b="1" lang="en-US"/>
              <a:t>Secondary properties:</a:t>
            </a:r>
            <a:endParaRPr/>
          </a:p>
          <a:p>
            <a:pPr indent="-182880" lvl="1" marL="457200" rtl="0" algn="l">
              <a:spcBef>
                <a:spcPts val="480"/>
              </a:spcBef>
              <a:spcAft>
                <a:spcPts val="0"/>
              </a:spcAft>
              <a:buSzPts val="2040"/>
              <a:buChar char="•"/>
            </a:pPr>
            <a:r>
              <a:rPr b="1" lang="en-US" sz="2400"/>
              <a:t>Attributes:</a:t>
            </a:r>
            <a:r>
              <a:rPr lang="en-US" sz="2400"/>
              <a:t> some of which may change with time</a:t>
            </a:r>
            <a:endParaRPr/>
          </a:p>
          <a:p>
            <a:pPr indent="-182880" lvl="1" marL="457200" rtl="0" algn="l">
              <a:spcBef>
                <a:spcPts val="480"/>
              </a:spcBef>
              <a:spcAft>
                <a:spcPts val="0"/>
              </a:spcAft>
              <a:buSzPts val="2040"/>
              <a:buChar char="•"/>
            </a:pPr>
            <a:r>
              <a:rPr b="1" lang="en-US" sz="2400"/>
              <a:t>Lifetime:</a:t>
            </a:r>
            <a:r>
              <a:rPr lang="en-US" sz="2400"/>
              <a:t> from creation of the object to its destruction</a:t>
            </a:r>
            <a:endParaRPr/>
          </a:p>
          <a:p>
            <a:pPr indent="-182880" lvl="1" marL="457200" rtl="0" algn="l">
              <a:spcBef>
                <a:spcPts val="480"/>
              </a:spcBef>
              <a:spcAft>
                <a:spcPts val="0"/>
              </a:spcAft>
              <a:buSzPts val="2040"/>
              <a:buChar char="•"/>
            </a:pPr>
            <a:r>
              <a:rPr b="1" lang="en-US" sz="2400"/>
              <a:t>States:</a:t>
            </a:r>
            <a:r>
              <a:rPr lang="en-US" sz="2400"/>
              <a:t> reflecting different phases in the object’s lifecycle</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18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Views of Object</a:t>
            </a:r>
            <a:endParaRPr/>
          </a:p>
        </p:txBody>
      </p:sp>
      <p:sp>
        <p:nvSpPr>
          <p:cNvPr id="3137" name="Google Shape;3137;p18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External</a:t>
            </a:r>
            <a:endParaRPr/>
          </a:p>
          <a:p>
            <a:pPr indent="-182880" lvl="1" marL="457200" rtl="0" algn="l">
              <a:spcBef>
                <a:spcPts val="480"/>
              </a:spcBef>
              <a:spcAft>
                <a:spcPts val="0"/>
              </a:spcAft>
              <a:buSzPts val="2040"/>
              <a:buChar char="•"/>
            </a:pPr>
            <a:r>
              <a:rPr lang="en-US" sz="2400"/>
              <a:t>Responsibilities of that object</a:t>
            </a:r>
            <a:endParaRPr/>
          </a:p>
          <a:p>
            <a:pPr indent="-182880" lvl="1" marL="457200" rtl="0" algn="l">
              <a:spcBef>
                <a:spcPts val="480"/>
              </a:spcBef>
              <a:spcAft>
                <a:spcPts val="0"/>
              </a:spcAft>
              <a:buSzPts val="2040"/>
              <a:buChar char="•"/>
            </a:pPr>
            <a:r>
              <a:rPr lang="en-US" sz="2400"/>
              <a:t>Services provided</a:t>
            </a:r>
            <a:endParaRPr/>
          </a:p>
          <a:p>
            <a:pPr indent="-182880" lvl="1" marL="457200" rtl="0" algn="l">
              <a:spcBef>
                <a:spcPts val="480"/>
              </a:spcBef>
              <a:spcAft>
                <a:spcPts val="0"/>
              </a:spcAft>
              <a:buSzPts val="2040"/>
              <a:buChar char="•"/>
            </a:pPr>
            <a:r>
              <a:rPr lang="en-US" sz="2400"/>
              <a:t>Visible properties and associations</a:t>
            </a:r>
            <a:endParaRPr/>
          </a:p>
          <a:p>
            <a:pPr indent="-182880" lvl="1" marL="457200" rtl="0" algn="l">
              <a:spcBef>
                <a:spcPts val="480"/>
              </a:spcBef>
              <a:spcAft>
                <a:spcPts val="0"/>
              </a:spcAft>
              <a:buSzPts val="2040"/>
              <a:buChar char="•"/>
            </a:pPr>
            <a:r>
              <a:rPr lang="en-US" sz="2400"/>
              <a:t>Externally visible protocols and interactions</a:t>
            </a:r>
            <a:endParaRPr/>
          </a:p>
          <a:p>
            <a:pPr indent="-182880" lvl="0" marL="182880" rtl="0" algn="l">
              <a:spcBef>
                <a:spcPts val="480"/>
              </a:spcBef>
              <a:spcAft>
                <a:spcPts val="0"/>
              </a:spcAft>
              <a:buSzPts val="2040"/>
              <a:buChar char="•"/>
            </a:pPr>
            <a:r>
              <a:rPr b="1" lang="en-US"/>
              <a:t>Internal</a:t>
            </a:r>
            <a:endParaRPr/>
          </a:p>
          <a:p>
            <a:pPr indent="-182880" lvl="1" marL="457200" rtl="0" algn="l">
              <a:spcBef>
                <a:spcPts val="480"/>
              </a:spcBef>
              <a:spcAft>
                <a:spcPts val="0"/>
              </a:spcAft>
              <a:buSzPts val="2040"/>
              <a:buChar char="•"/>
            </a:pPr>
            <a:r>
              <a:rPr lang="en-US" sz="2400"/>
              <a:t>Data representations</a:t>
            </a:r>
            <a:endParaRPr/>
          </a:p>
          <a:p>
            <a:pPr indent="-182880" lvl="1" marL="457200" rtl="0" algn="l">
              <a:spcBef>
                <a:spcPts val="480"/>
              </a:spcBef>
              <a:spcAft>
                <a:spcPts val="0"/>
              </a:spcAft>
              <a:buSzPts val="2040"/>
              <a:buChar char="•"/>
            </a:pPr>
            <a:r>
              <a:rPr lang="en-US" sz="2400"/>
              <a:t>Implementations of behaviors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18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Relationships Among Objects</a:t>
            </a:r>
            <a:endParaRPr/>
          </a:p>
        </p:txBody>
      </p:sp>
      <p:sp>
        <p:nvSpPr>
          <p:cNvPr id="3144" name="Google Shape;3144;p18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Links</a:t>
            </a:r>
            <a:br>
              <a:rPr b="1" lang="en-US"/>
            </a:br>
            <a:r>
              <a:rPr lang="en-US"/>
              <a:t>A link is a physical or conceptual connection between objects (</a:t>
            </a:r>
            <a:r>
              <a:rPr i="1" lang="en-US"/>
              <a:t>John Smith </a:t>
            </a:r>
            <a:r>
              <a:rPr b="1" i="1" lang="en-US">
                <a:solidFill>
                  <a:schemeClr val="accent2"/>
                </a:solidFill>
              </a:rPr>
              <a:t>works-for</a:t>
            </a:r>
            <a:r>
              <a:rPr b="1" i="1" lang="en-US"/>
              <a:t> </a:t>
            </a:r>
            <a:r>
              <a:rPr i="1" lang="en-US"/>
              <a:t>Simplex company</a:t>
            </a:r>
            <a:r>
              <a:rPr lang="en-US"/>
              <a:t>).  Mathematically, a link is defined as a tuple, that is, an ordered list of objects.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18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Objects and Their Interactions</a:t>
            </a:r>
            <a:endParaRPr/>
          </a:p>
        </p:txBody>
      </p:sp>
      <p:sp>
        <p:nvSpPr>
          <p:cNvPr id="3151" name="Google Shape;3151;p18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A set of interconnected objects constitutes the system</a:t>
            </a:r>
            <a:endParaRPr/>
          </a:p>
          <a:p>
            <a:pPr indent="-182880" lvl="0" marL="182880" rtl="0" algn="l">
              <a:spcBef>
                <a:spcPts val="480"/>
              </a:spcBef>
              <a:spcAft>
                <a:spcPts val="0"/>
              </a:spcAft>
              <a:buSzPts val="2040"/>
              <a:buChar char="•"/>
            </a:pPr>
            <a:r>
              <a:rPr b="1" lang="en-US"/>
              <a:t>Interactions between objects result in:</a:t>
            </a:r>
            <a:endParaRPr/>
          </a:p>
          <a:p>
            <a:pPr indent="-182880" lvl="1" marL="457200" rtl="0" algn="l">
              <a:spcBef>
                <a:spcPts val="480"/>
              </a:spcBef>
              <a:spcAft>
                <a:spcPts val="0"/>
              </a:spcAft>
              <a:buSzPts val="2040"/>
              <a:buChar char="•"/>
            </a:pPr>
            <a:r>
              <a:rPr lang="en-US" sz="2400"/>
              <a:t>Collective behaviors being exercised</a:t>
            </a:r>
            <a:endParaRPr/>
          </a:p>
          <a:p>
            <a:pPr indent="-182880" lvl="1" marL="457200" rtl="0" algn="l">
              <a:spcBef>
                <a:spcPts val="480"/>
              </a:spcBef>
              <a:spcAft>
                <a:spcPts val="0"/>
              </a:spcAft>
              <a:buSzPts val="2040"/>
              <a:buChar char="•"/>
            </a:pPr>
            <a:r>
              <a:rPr lang="en-US" sz="2400"/>
              <a:t>Changes in the logical configurations and states of the objects and system</a:t>
            </a:r>
            <a:endParaRPr/>
          </a:p>
          <a:p>
            <a:pPr indent="-53340" lvl="1" marL="457200" rtl="0" algn="l">
              <a:spcBef>
                <a:spcPts val="480"/>
              </a:spcBef>
              <a:spcAft>
                <a:spcPts val="0"/>
              </a:spcAft>
              <a:buSzPts val="2040"/>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is the Difference between Software Engineering and Computer Science?</a:t>
            </a:r>
            <a:endParaRPr sz="3600"/>
          </a:p>
        </p:txBody>
      </p:sp>
      <p:sp>
        <p:nvSpPr>
          <p:cNvPr id="282" name="Google Shape;282;p1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Computer science is concerned with theory and fundamentals; software engineering is concerned with the practicalities of developing and delivering useful software.</a:t>
            </a:r>
            <a:endParaRPr/>
          </a:p>
          <a:p>
            <a:pPr indent="-182880" lvl="0" marL="182880" rtl="0" algn="l">
              <a:spcBef>
                <a:spcPts val="480"/>
              </a:spcBef>
              <a:spcAft>
                <a:spcPts val="0"/>
              </a:spcAft>
              <a:buSzPts val="2040"/>
              <a:buChar char="•"/>
            </a:pPr>
            <a:r>
              <a:rPr lang="en-US"/>
              <a:t>Computer science theories are still insufficient to act as a complete underpinning for software engineering (unlike e.g. physics and electrical engineering).</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18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Architecture</a:t>
            </a:r>
            <a:endParaRPr/>
          </a:p>
        </p:txBody>
      </p:sp>
      <p:sp>
        <p:nvSpPr>
          <p:cNvPr id="3158" name="Google Shape;3158;p189"/>
          <p:cNvSpPr txBox="1"/>
          <p:nvPr/>
        </p:nvSpPr>
        <p:spPr>
          <a:xfrm>
            <a:off x="255059" y="1444626"/>
            <a:ext cx="8628019" cy="78996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a:t>
            </a:r>
            <a:r>
              <a:rPr b="1" lang="en-US" sz="2400">
                <a:solidFill>
                  <a:schemeClr val="dk1"/>
                </a:solidFill>
                <a:latin typeface="Arial"/>
                <a:ea typeface="Arial"/>
                <a:cs typeface="Arial"/>
                <a:sym typeface="Arial"/>
              </a:rPr>
              <a:t>organizational structure</a:t>
            </a:r>
            <a:r>
              <a:rPr lang="en-US" sz="2400">
                <a:solidFill>
                  <a:schemeClr val="dk1"/>
                </a:solidFill>
                <a:latin typeface="Arial"/>
                <a:ea typeface="Arial"/>
                <a:cs typeface="Arial"/>
                <a:sym typeface="Arial"/>
              </a:rPr>
              <a:t> and associated behavior of a system.</a:t>
            </a:r>
            <a:endParaRPr sz="2400">
              <a:solidFill>
                <a:schemeClr val="dk1"/>
              </a:solidFill>
              <a:latin typeface="Arial"/>
              <a:ea typeface="Arial"/>
              <a:cs typeface="Arial"/>
              <a:sym typeface="Arial"/>
            </a:endParaRPr>
          </a:p>
        </p:txBody>
      </p:sp>
      <p:grpSp>
        <p:nvGrpSpPr>
          <p:cNvPr id="3159" name="Google Shape;3159;p189"/>
          <p:cNvGrpSpPr/>
          <p:nvPr/>
        </p:nvGrpSpPr>
        <p:grpSpPr>
          <a:xfrm>
            <a:off x="3553231" y="3043239"/>
            <a:ext cx="1624167" cy="1671637"/>
            <a:chOff x="2444" y="1488"/>
            <a:chExt cx="1108" cy="1053"/>
          </a:xfrm>
        </p:grpSpPr>
        <p:sp>
          <p:nvSpPr>
            <p:cNvPr id="3160" name="Google Shape;3160;p189"/>
            <p:cNvSpPr/>
            <p:nvPr/>
          </p:nvSpPr>
          <p:spPr>
            <a:xfrm>
              <a:off x="2444" y="1633"/>
              <a:ext cx="859" cy="907"/>
            </a:xfrm>
            <a:prstGeom prst="rect">
              <a:avLst/>
            </a:prstGeom>
            <a:solidFill>
              <a:srgbClr val="00C0C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1" name="Google Shape;3161;p189"/>
            <p:cNvSpPr/>
            <p:nvPr/>
          </p:nvSpPr>
          <p:spPr>
            <a:xfrm>
              <a:off x="3305" y="1492"/>
              <a:ext cx="242" cy="1049"/>
            </a:xfrm>
            <a:custGeom>
              <a:rect b="b" l="l" r="r" t="t"/>
              <a:pathLst>
                <a:path extrusionOk="0" h="1049" w="242">
                  <a:moveTo>
                    <a:pt x="0" y="140"/>
                  </a:moveTo>
                  <a:lnTo>
                    <a:pt x="0" y="1048"/>
                  </a:lnTo>
                  <a:lnTo>
                    <a:pt x="241" y="870"/>
                  </a:lnTo>
                  <a:lnTo>
                    <a:pt x="241" y="0"/>
                  </a:lnTo>
                  <a:lnTo>
                    <a:pt x="0" y="140"/>
                  </a:lnTo>
                </a:path>
              </a:pathLst>
            </a:custGeom>
            <a:solidFill>
              <a:srgbClr val="00606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2" name="Google Shape;3162;p189"/>
            <p:cNvSpPr/>
            <p:nvPr/>
          </p:nvSpPr>
          <p:spPr>
            <a:xfrm>
              <a:off x="2445" y="1488"/>
              <a:ext cx="1107" cy="146"/>
            </a:xfrm>
            <a:custGeom>
              <a:rect b="b" l="l" r="r" t="t"/>
              <a:pathLst>
                <a:path extrusionOk="0" h="146" w="1107">
                  <a:moveTo>
                    <a:pt x="0" y="145"/>
                  </a:moveTo>
                  <a:lnTo>
                    <a:pt x="859" y="145"/>
                  </a:lnTo>
                  <a:lnTo>
                    <a:pt x="1106" y="0"/>
                  </a:lnTo>
                  <a:lnTo>
                    <a:pt x="278" y="0"/>
                  </a:lnTo>
                  <a:lnTo>
                    <a:pt x="0" y="145"/>
                  </a:lnTo>
                </a:path>
              </a:pathLst>
            </a:custGeom>
            <a:solidFill>
              <a:srgbClr val="40FFFF"/>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63" name="Google Shape;3163;p189"/>
          <p:cNvGrpSpPr/>
          <p:nvPr/>
        </p:nvGrpSpPr>
        <p:grpSpPr>
          <a:xfrm>
            <a:off x="1657882" y="3043239"/>
            <a:ext cx="986520" cy="1754187"/>
            <a:chOff x="1151" y="1488"/>
            <a:chExt cx="673" cy="1105"/>
          </a:xfrm>
        </p:grpSpPr>
        <p:sp>
          <p:nvSpPr>
            <p:cNvPr id="3164" name="Google Shape;3164;p189"/>
            <p:cNvSpPr/>
            <p:nvPr/>
          </p:nvSpPr>
          <p:spPr>
            <a:xfrm>
              <a:off x="1155" y="1768"/>
              <a:ext cx="232" cy="820"/>
            </a:xfrm>
            <a:prstGeom prst="rect">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5" name="Google Shape;3165;p189"/>
            <p:cNvSpPr/>
            <p:nvPr/>
          </p:nvSpPr>
          <p:spPr>
            <a:xfrm>
              <a:off x="1391" y="1488"/>
              <a:ext cx="433" cy="1105"/>
            </a:xfrm>
            <a:custGeom>
              <a:rect b="b" l="l" r="r" t="t"/>
              <a:pathLst>
                <a:path extrusionOk="0" h="1105" w="433">
                  <a:moveTo>
                    <a:pt x="0" y="276"/>
                  </a:moveTo>
                  <a:lnTo>
                    <a:pt x="432" y="0"/>
                  </a:lnTo>
                  <a:lnTo>
                    <a:pt x="432" y="793"/>
                  </a:lnTo>
                  <a:lnTo>
                    <a:pt x="411" y="804"/>
                  </a:lnTo>
                  <a:lnTo>
                    <a:pt x="0" y="1104"/>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6" name="Google Shape;3166;p189"/>
            <p:cNvSpPr/>
            <p:nvPr/>
          </p:nvSpPr>
          <p:spPr>
            <a:xfrm>
              <a:off x="1151" y="1488"/>
              <a:ext cx="673" cy="277"/>
            </a:xfrm>
            <a:custGeom>
              <a:rect b="b" l="l" r="r" t="t"/>
              <a:pathLst>
                <a:path extrusionOk="0" h="277" w="673">
                  <a:moveTo>
                    <a:pt x="0" y="276"/>
                  </a:moveTo>
                  <a:lnTo>
                    <a:pt x="432" y="0"/>
                  </a:lnTo>
                  <a:lnTo>
                    <a:pt x="672" y="0"/>
                  </a:lnTo>
                  <a:lnTo>
                    <a:pt x="240" y="276"/>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67" name="Google Shape;3167;p189"/>
          <p:cNvGrpSpPr/>
          <p:nvPr/>
        </p:nvGrpSpPr>
        <p:grpSpPr>
          <a:xfrm>
            <a:off x="6301709" y="3043239"/>
            <a:ext cx="986520" cy="1754187"/>
            <a:chOff x="4319" y="1488"/>
            <a:chExt cx="673" cy="1105"/>
          </a:xfrm>
        </p:grpSpPr>
        <p:sp>
          <p:nvSpPr>
            <p:cNvPr id="3168" name="Google Shape;3168;p189"/>
            <p:cNvSpPr/>
            <p:nvPr/>
          </p:nvSpPr>
          <p:spPr>
            <a:xfrm>
              <a:off x="4323" y="1768"/>
              <a:ext cx="232" cy="820"/>
            </a:xfrm>
            <a:prstGeom prst="rect">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9" name="Google Shape;3169;p189"/>
            <p:cNvSpPr/>
            <p:nvPr/>
          </p:nvSpPr>
          <p:spPr>
            <a:xfrm>
              <a:off x="4559" y="1488"/>
              <a:ext cx="433" cy="1105"/>
            </a:xfrm>
            <a:custGeom>
              <a:rect b="b" l="l" r="r" t="t"/>
              <a:pathLst>
                <a:path extrusionOk="0" h="1105" w="433">
                  <a:moveTo>
                    <a:pt x="0" y="276"/>
                  </a:moveTo>
                  <a:lnTo>
                    <a:pt x="432" y="0"/>
                  </a:lnTo>
                  <a:lnTo>
                    <a:pt x="432" y="793"/>
                  </a:lnTo>
                  <a:lnTo>
                    <a:pt x="411" y="804"/>
                  </a:lnTo>
                  <a:lnTo>
                    <a:pt x="0" y="1104"/>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0" name="Google Shape;3170;p189"/>
            <p:cNvSpPr/>
            <p:nvPr/>
          </p:nvSpPr>
          <p:spPr>
            <a:xfrm>
              <a:off x="4319" y="1488"/>
              <a:ext cx="673" cy="277"/>
            </a:xfrm>
            <a:custGeom>
              <a:rect b="b" l="l" r="r" t="t"/>
              <a:pathLst>
                <a:path extrusionOk="0" h="277" w="673">
                  <a:moveTo>
                    <a:pt x="0" y="276"/>
                  </a:moveTo>
                  <a:lnTo>
                    <a:pt x="432" y="0"/>
                  </a:lnTo>
                  <a:lnTo>
                    <a:pt x="672" y="0"/>
                  </a:lnTo>
                  <a:lnTo>
                    <a:pt x="240" y="276"/>
                  </a:lnTo>
                  <a:lnTo>
                    <a:pt x="0" y="276"/>
                  </a:lnTo>
                </a:path>
              </a:pathLst>
            </a:custGeom>
            <a:solidFill>
              <a:schemeClr val="hlink"/>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71" name="Google Shape;3171;p189"/>
          <p:cNvGrpSpPr/>
          <p:nvPr/>
        </p:nvGrpSpPr>
        <p:grpSpPr>
          <a:xfrm>
            <a:off x="2689844" y="5049839"/>
            <a:ext cx="2921447" cy="1068387"/>
            <a:chOff x="1727" y="2712"/>
            <a:chExt cx="1993" cy="673"/>
          </a:xfrm>
        </p:grpSpPr>
        <p:sp>
          <p:nvSpPr>
            <p:cNvPr id="3172" name="Google Shape;3172;p189"/>
            <p:cNvSpPr/>
            <p:nvPr/>
          </p:nvSpPr>
          <p:spPr>
            <a:xfrm>
              <a:off x="1731" y="3148"/>
              <a:ext cx="1486" cy="2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3" name="Google Shape;3173;p189"/>
            <p:cNvSpPr/>
            <p:nvPr/>
          </p:nvSpPr>
          <p:spPr>
            <a:xfrm>
              <a:off x="1727" y="2712"/>
              <a:ext cx="1993" cy="433"/>
            </a:xfrm>
            <a:custGeom>
              <a:rect b="b" l="l" r="r" t="t"/>
              <a:pathLst>
                <a:path extrusionOk="0" h="433" w="1993">
                  <a:moveTo>
                    <a:pt x="1494" y="432"/>
                  </a:moveTo>
                  <a:lnTo>
                    <a:pt x="1992" y="0"/>
                  </a:lnTo>
                  <a:lnTo>
                    <a:pt x="561" y="0"/>
                  </a:lnTo>
                  <a:lnTo>
                    <a:pt x="541" y="21"/>
                  </a:lnTo>
                  <a:lnTo>
                    <a:pt x="0" y="432"/>
                  </a:lnTo>
                  <a:lnTo>
                    <a:pt x="1494" y="432"/>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4" name="Google Shape;3174;p189"/>
            <p:cNvSpPr/>
            <p:nvPr/>
          </p:nvSpPr>
          <p:spPr>
            <a:xfrm>
              <a:off x="3221" y="2712"/>
              <a:ext cx="499" cy="673"/>
            </a:xfrm>
            <a:custGeom>
              <a:rect b="b" l="l" r="r" t="t"/>
              <a:pathLst>
                <a:path extrusionOk="0" h="673" w="499">
                  <a:moveTo>
                    <a:pt x="0" y="672"/>
                  </a:moveTo>
                  <a:lnTo>
                    <a:pt x="498" y="240"/>
                  </a:lnTo>
                  <a:lnTo>
                    <a:pt x="498" y="0"/>
                  </a:lnTo>
                  <a:lnTo>
                    <a:pt x="0" y="432"/>
                  </a:lnTo>
                  <a:lnTo>
                    <a:pt x="0" y="672"/>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175" name="Google Shape;3175;p189"/>
          <p:cNvSpPr/>
          <p:nvPr/>
        </p:nvSpPr>
        <p:spPr>
          <a:xfrm>
            <a:off x="2789522" y="3582988"/>
            <a:ext cx="410439" cy="4445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6" name="Google Shape;3176;p189"/>
          <p:cNvSpPr/>
          <p:nvPr/>
        </p:nvSpPr>
        <p:spPr>
          <a:xfrm>
            <a:off x="5533601" y="3582988"/>
            <a:ext cx="410439" cy="4445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7" name="Google Shape;3177;p189"/>
          <p:cNvSpPr/>
          <p:nvPr/>
        </p:nvSpPr>
        <p:spPr>
          <a:xfrm>
            <a:off x="3844937" y="35829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8" name="Google Shape;3178;p189"/>
          <p:cNvSpPr/>
          <p:nvPr/>
        </p:nvSpPr>
        <p:spPr>
          <a:xfrm>
            <a:off x="3704215" y="3887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9" name="Google Shape;3179;p189"/>
          <p:cNvSpPr/>
          <p:nvPr/>
        </p:nvSpPr>
        <p:spPr>
          <a:xfrm>
            <a:off x="3915298" y="41925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0" name="Google Shape;3180;p189"/>
          <p:cNvSpPr/>
          <p:nvPr/>
        </p:nvSpPr>
        <p:spPr>
          <a:xfrm>
            <a:off x="4407825" y="38115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1" name="Google Shape;3181;p189"/>
          <p:cNvSpPr/>
          <p:nvPr/>
        </p:nvSpPr>
        <p:spPr>
          <a:xfrm>
            <a:off x="4337464" y="4268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2" name="Google Shape;3182;p189"/>
          <p:cNvSpPr/>
          <p:nvPr/>
        </p:nvSpPr>
        <p:spPr>
          <a:xfrm>
            <a:off x="4267103" y="3506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3" name="Google Shape;3183;p189"/>
          <p:cNvSpPr/>
          <p:nvPr/>
        </p:nvSpPr>
        <p:spPr>
          <a:xfrm>
            <a:off x="3985659" y="38877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4" name="Google Shape;3184;p189"/>
          <p:cNvSpPr/>
          <p:nvPr/>
        </p:nvSpPr>
        <p:spPr>
          <a:xfrm>
            <a:off x="3915298" y="54879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5" name="Google Shape;3185;p189"/>
          <p:cNvSpPr/>
          <p:nvPr/>
        </p:nvSpPr>
        <p:spPr>
          <a:xfrm>
            <a:off x="4337464" y="55641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6" name="Google Shape;3186;p189"/>
          <p:cNvSpPr/>
          <p:nvPr/>
        </p:nvSpPr>
        <p:spPr>
          <a:xfrm>
            <a:off x="3985659" y="5183188"/>
            <a:ext cx="128995" cy="139700"/>
          </a:xfrm>
          <a:prstGeom prst="ellipse">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7" name="Google Shape;3187;p189"/>
          <p:cNvSpPr/>
          <p:nvPr/>
        </p:nvSpPr>
        <p:spPr>
          <a:xfrm>
            <a:off x="3633854" y="3354388"/>
            <a:ext cx="1254771" cy="1206500"/>
          </a:xfrm>
          <a:prstGeom prst="ellipse">
            <a:avLst/>
          </a:prstGeom>
          <a:no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88" name="Google Shape;3188;p189"/>
          <p:cNvCxnSpPr/>
          <p:nvPr/>
        </p:nvCxnSpPr>
        <p:spPr>
          <a:xfrm>
            <a:off x="3979795" y="4338638"/>
            <a:ext cx="0" cy="1143000"/>
          </a:xfrm>
          <a:prstGeom prst="straightConnector1">
            <a:avLst/>
          </a:prstGeom>
          <a:noFill/>
          <a:ln cap="flat" cmpd="sng" w="12700">
            <a:solidFill>
              <a:schemeClr val="dk1"/>
            </a:solidFill>
            <a:prstDash val="dash"/>
            <a:round/>
            <a:headEnd len="sm" w="sm" type="none"/>
            <a:tailEnd len="sm" w="sm" type="none"/>
          </a:ln>
        </p:spPr>
      </p:cxnSp>
      <p:cxnSp>
        <p:nvCxnSpPr>
          <p:cNvPr id="3189" name="Google Shape;3189;p189"/>
          <p:cNvCxnSpPr/>
          <p:nvPr/>
        </p:nvCxnSpPr>
        <p:spPr>
          <a:xfrm>
            <a:off x="4050156" y="4033838"/>
            <a:ext cx="0" cy="1143000"/>
          </a:xfrm>
          <a:prstGeom prst="straightConnector1">
            <a:avLst/>
          </a:prstGeom>
          <a:noFill/>
          <a:ln cap="flat" cmpd="sng" w="12700">
            <a:solidFill>
              <a:schemeClr val="dk1"/>
            </a:solidFill>
            <a:prstDash val="dash"/>
            <a:round/>
            <a:headEnd len="sm" w="sm" type="none"/>
            <a:tailEnd len="sm" w="sm" type="none"/>
          </a:ln>
        </p:spPr>
      </p:cxnSp>
      <p:cxnSp>
        <p:nvCxnSpPr>
          <p:cNvPr id="3190" name="Google Shape;3190;p189"/>
          <p:cNvCxnSpPr/>
          <p:nvPr/>
        </p:nvCxnSpPr>
        <p:spPr>
          <a:xfrm>
            <a:off x="4401961" y="4414838"/>
            <a:ext cx="0" cy="1143000"/>
          </a:xfrm>
          <a:prstGeom prst="straightConnector1">
            <a:avLst/>
          </a:prstGeom>
          <a:noFill/>
          <a:ln cap="flat" cmpd="sng" w="12700">
            <a:solidFill>
              <a:schemeClr val="dk1"/>
            </a:solidFill>
            <a:prstDash val="dash"/>
            <a:round/>
            <a:headEnd len="sm" w="sm" type="none"/>
            <a:tailEnd len="sm" w="sm" type="none"/>
          </a:ln>
        </p:spPr>
      </p:cxnSp>
      <p:sp>
        <p:nvSpPr>
          <p:cNvPr id="3191" name="Google Shape;3191;p189"/>
          <p:cNvSpPr/>
          <p:nvPr/>
        </p:nvSpPr>
        <p:spPr>
          <a:xfrm>
            <a:off x="6723875" y="3424239"/>
            <a:ext cx="212548" cy="458787"/>
          </a:xfrm>
          <a:custGeom>
            <a:rect b="b" l="l" r="r" t="t"/>
            <a:pathLst>
              <a:path extrusionOk="0" h="289" w="145">
                <a:moveTo>
                  <a:pt x="144" y="0"/>
                </a:moveTo>
                <a:lnTo>
                  <a:pt x="0" y="96"/>
                </a:lnTo>
                <a:lnTo>
                  <a:pt x="0" y="288"/>
                </a:lnTo>
                <a:lnTo>
                  <a:pt x="144" y="192"/>
                </a:lnTo>
                <a:lnTo>
                  <a:pt x="144"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2" name="Google Shape;3192;p189"/>
          <p:cNvSpPr/>
          <p:nvPr/>
        </p:nvSpPr>
        <p:spPr>
          <a:xfrm>
            <a:off x="6864597" y="3729039"/>
            <a:ext cx="282909" cy="687387"/>
          </a:xfrm>
          <a:custGeom>
            <a:rect b="b" l="l" r="r" t="t"/>
            <a:pathLst>
              <a:path extrusionOk="0" h="433" w="193">
                <a:moveTo>
                  <a:pt x="192" y="0"/>
                </a:moveTo>
                <a:lnTo>
                  <a:pt x="0" y="144"/>
                </a:lnTo>
                <a:lnTo>
                  <a:pt x="0" y="432"/>
                </a:lnTo>
                <a:lnTo>
                  <a:pt x="192" y="288"/>
                </a:lnTo>
                <a:lnTo>
                  <a:pt x="192"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93" name="Google Shape;3193;p189"/>
          <p:cNvCxnSpPr/>
          <p:nvPr/>
        </p:nvCxnSpPr>
        <p:spPr>
          <a:xfrm flipH="1" rot="10800000">
            <a:off x="6864597" y="3805238"/>
            <a:ext cx="281444" cy="228600"/>
          </a:xfrm>
          <a:prstGeom prst="straightConnector1">
            <a:avLst/>
          </a:prstGeom>
          <a:noFill/>
          <a:ln cap="flat" cmpd="sng" w="12700">
            <a:solidFill>
              <a:schemeClr val="dk1"/>
            </a:solidFill>
            <a:prstDash val="solid"/>
            <a:round/>
            <a:headEnd len="sm" w="sm" type="none"/>
            <a:tailEnd len="sm" w="sm" type="none"/>
          </a:ln>
        </p:spPr>
      </p:cxnSp>
      <p:sp>
        <p:nvSpPr>
          <p:cNvPr id="3194" name="Google Shape;3194;p189"/>
          <p:cNvSpPr/>
          <p:nvPr/>
        </p:nvSpPr>
        <p:spPr>
          <a:xfrm>
            <a:off x="6934958" y="4033839"/>
            <a:ext cx="142187" cy="230187"/>
          </a:xfrm>
          <a:custGeom>
            <a:rect b="b" l="l" r="r" t="t"/>
            <a:pathLst>
              <a:path extrusionOk="0" h="145" w="97">
                <a:moveTo>
                  <a:pt x="0" y="144"/>
                </a:moveTo>
                <a:lnTo>
                  <a:pt x="0" y="72"/>
                </a:lnTo>
                <a:lnTo>
                  <a:pt x="96" y="0"/>
                </a:lnTo>
                <a:lnTo>
                  <a:pt x="96" y="72"/>
                </a:lnTo>
                <a:lnTo>
                  <a:pt x="0" y="144"/>
                </a:lnTo>
              </a:path>
            </a:pathLst>
          </a:custGeom>
          <a:solidFill>
            <a:schemeClr val="lt2"/>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5" name="Google Shape;3195;p189"/>
          <p:cNvSpPr/>
          <p:nvPr/>
        </p:nvSpPr>
        <p:spPr>
          <a:xfrm>
            <a:off x="2080049" y="3271839"/>
            <a:ext cx="282909" cy="687387"/>
          </a:xfrm>
          <a:custGeom>
            <a:rect b="b" l="l" r="r" t="t"/>
            <a:pathLst>
              <a:path extrusionOk="0" h="433" w="193">
                <a:moveTo>
                  <a:pt x="192" y="0"/>
                </a:moveTo>
                <a:lnTo>
                  <a:pt x="0" y="144"/>
                </a:lnTo>
                <a:lnTo>
                  <a:pt x="0" y="432"/>
                </a:lnTo>
                <a:lnTo>
                  <a:pt x="192" y="288"/>
                </a:lnTo>
                <a:lnTo>
                  <a:pt x="192"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6" name="Google Shape;3196;p189"/>
          <p:cNvSpPr/>
          <p:nvPr/>
        </p:nvSpPr>
        <p:spPr>
          <a:xfrm>
            <a:off x="2291132" y="3729039"/>
            <a:ext cx="282909" cy="687387"/>
          </a:xfrm>
          <a:custGeom>
            <a:rect b="b" l="l" r="r" t="t"/>
            <a:pathLst>
              <a:path extrusionOk="0" h="433" w="193">
                <a:moveTo>
                  <a:pt x="192" y="0"/>
                </a:moveTo>
                <a:lnTo>
                  <a:pt x="0" y="144"/>
                </a:lnTo>
                <a:lnTo>
                  <a:pt x="0" y="432"/>
                </a:lnTo>
                <a:lnTo>
                  <a:pt x="192" y="288"/>
                </a:lnTo>
                <a:lnTo>
                  <a:pt x="192" y="0"/>
                </a:lnTo>
              </a:path>
            </a:pathLst>
          </a:custGeom>
          <a:solidFill>
            <a:schemeClr val="lt1"/>
          </a:solidFill>
          <a:ln cap="rnd"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97" name="Google Shape;3197;p189"/>
          <p:cNvCxnSpPr/>
          <p:nvPr/>
        </p:nvCxnSpPr>
        <p:spPr>
          <a:xfrm>
            <a:off x="2220770" y="3424238"/>
            <a:ext cx="0" cy="457200"/>
          </a:xfrm>
          <a:prstGeom prst="straightConnector1">
            <a:avLst/>
          </a:prstGeom>
          <a:noFill/>
          <a:ln cap="flat" cmpd="sng" w="12700">
            <a:solidFill>
              <a:schemeClr val="dk1"/>
            </a:solidFill>
            <a:prstDash val="solid"/>
            <a:round/>
            <a:headEnd len="sm" w="sm" type="none"/>
            <a:tailEnd len="sm" w="sm" type="none"/>
          </a:ln>
        </p:spPr>
      </p:cxnSp>
      <p:cxnSp>
        <p:nvCxnSpPr>
          <p:cNvPr id="3198" name="Google Shape;3198;p189"/>
          <p:cNvCxnSpPr/>
          <p:nvPr/>
        </p:nvCxnSpPr>
        <p:spPr>
          <a:xfrm>
            <a:off x="2361492" y="3957638"/>
            <a:ext cx="0" cy="381000"/>
          </a:xfrm>
          <a:prstGeom prst="straightConnector1">
            <a:avLst/>
          </a:prstGeom>
          <a:noFill/>
          <a:ln cap="flat" cmpd="sng" w="12700">
            <a:solidFill>
              <a:schemeClr val="dk1"/>
            </a:solidFill>
            <a:prstDash val="solid"/>
            <a:round/>
            <a:headEnd len="sm" w="sm" type="none"/>
            <a:tailEnd len="sm" w="sm" type="none"/>
          </a:ln>
        </p:spPr>
      </p:cxnSp>
      <p:cxnSp>
        <p:nvCxnSpPr>
          <p:cNvPr id="3199" name="Google Shape;3199;p189"/>
          <p:cNvCxnSpPr/>
          <p:nvPr/>
        </p:nvCxnSpPr>
        <p:spPr>
          <a:xfrm flipH="1" rot="10800000">
            <a:off x="2080048" y="33480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0" name="Google Shape;3200;p189"/>
          <p:cNvCxnSpPr/>
          <p:nvPr/>
        </p:nvCxnSpPr>
        <p:spPr>
          <a:xfrm flipH="1" rot="10800000">
            <a:off x="2080048" y="34242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1" name="Google Shape;3201;p189"/>
          <p:cNvCxnSpPr/>
          <p:nvPr/>
        </p:nvCxnSpPr>
        <p:spPr>
          <a:xfrm flipH="1" rot="10800000">
            <a:off x="2080048" y="35004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2" name="Google Shape;3202;p189"/>
          <p:cNvCxnSpPr/>
          <p:nvPr/>
        </p:nvCxnSpPr>
        <p:spPr>
          <a:xfrm flipH="1" rot="10800000">
            <a:off x="2080048" y="35766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3" name="Google Shape;3203;p189"/>
          <p:cNvCxnSpPr/>
          <p:nvPr/>
        </p:nvCxnSpPr>
        <p:spPr>
          <a:xfrm>
            <a:off x="2502214" y="3805238"/>
            <a:ext cx="0" cy="381000"/>
          </a:xfrm>
          <a:prstGeom prst="straightConnector1">
            <a:avLst/>
          </a:prstGeom>
          <a:noFill/>
          <a:ln cap="flat" cmpd="sng" w="12700">
            <a:solidFill>
              <a:schemeClr val="dk1"/>
            </a:solidFill>
            <a:prstDash val="solid"/>
            <a:round/>
            <a:headEnd len="sm" w="sm" type="none"/>
            <a:tailEnd len="sm" w="sm" type="none"/>
          </a:ln>
        </p:spPr>
      </p:cxnSp>
      <p:cxnSp>
        <p:nvCxnSpPr>
          <p:cNvPr id="3204" name="Google Shape;3204;p189"/>
          <p:cNvCxnSpPr/>
          <p:nvPr/>
        </p:nvCxnSpPr>
        <p:spPr>
          <a:xfrm flipH="1" rot="10800000">
            <a:off x="2291131" y="38052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5" name="Google Shape;3205;p189"/>
          <p:cNvCxnSpPr/>
          <p:nvPr/>
        </p:nvCxnSpPr>
        <p:spPr>
          <a:xfrm flipH="1" rot="10800000">
            <a:off x="2291131" y="38814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6" name="Google Shape;3206;p189"/>
          <p:cNvCxnSpPr/>
          <p:nvPr/>
        </p:nvCxnSpPr>
        <p:spPr>
          <a:xfrm flipH="1" rot="10800000">
            <a:off x="2291131" y="39576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7" name="Google Shape;3207;p189"/>
          <p:cNvCxnSpPr/>
          <p:nvPr/>
        </p:nvCxnSpPr>
        <p:spPr>
          <a:xfrm flipH="1" rot="10800000">
            <a:off x="2291131" y="4033838"/>
            <a:ext cx="281444" cy="228600"/>
          </a:xfrm>
          <a:prstGeom prst="straightConnector1">
            <a:avLst/>
          </a:prstGeom>
          <a:noFill/>
          <a:ln cap="flat" cmpd="sng" w="12700">
            <a:solidFill>
              <a:schemeClr val="dk1"/>
            </a:solidFill>
            <a:prstDash val="solid"/>
            <a:round/>
            <a:headEnd len="sm" w="sm" type="none"/>
            <a:tailEnd len="sm" w="sm" type="none"/>
          </a:ln>
        </p:spPr>
      </p:cxnSp>
      <p:cxnSp>
        <p:nvCxnSpPr>
          <p:cNvPr id="3208" name="Google Shape;3208;p189"/>
          <p:cNvCxnSpPr/>
          <p:nvPr/>
        </p:nvCxnSpPr>
        <p:spPr>
          <a:xfrm flipH="1" rot="10800000">
            <a:off x="5949904" y="3652838"/>
            <a:ext cx="773971" cy="76200"/>
          </a:xfrm>
          <a:prstGeom prst="straightConnector1">
            <a:avLst/>
          </a:prstGeom>
          <a:noFill/>
          <a:ln cap="flat" cmpd="sng" w="12700">
            <a:solidFill>
              <a:schemeClr val="dk1"/>
            </a:solidFill>
            <a:prstDash val="solid"/>
            <a:round/>
            <a:headEnd len="sm" w="sm" type="none"/>
            <a:tailEnd len="sm" w="sm" type="none"/>
          </a:ln>
        </p:spPr>
      </p:cxnSp>
      <p:cxnSp>
        <p:nvCxnSpPr>
          <p:cNvPr id="3209" name="Google Shape;3209;p189"/>
          <p:cNvCxnSpPr/>
          <p:nvPr/>
        </p:nvCxnSpPr>
        <p:spPr>
          <a:xfrm>
            <a:off x="5949904" y="3881438"/>
            <a:ext cx="914693" cy="304800"/>
          </a:xfrm>
          <a:prstGeom prst="straightConnector1">
            <a:avLst/>
          </a:prstGeom>
          <a:noFill/>
          <a:ln cap="flat" cmpd="sng" w="12700">
            <a:solidFill>
              <a:schemeClr val="dk1"/>
            </a:solidFill>
            <a:prstDash val="solid"/>
            <a:round/>
            <a:headEnd len="sm" w="sm" type="none"/>
            <a:tailEnd len="sm" w="sm" type="none"/>
          </a:ln>
        </p:spPr>
      </p:cxnSp>
      <p:cxnSp>
        <p:nvCxnSpPr>
          <p:cNvPr id="3210" name="Google Shape;3210;p189"/>
          <p:cNvCxnSpPr/>
          <p:nvPr/>
        </p:nvCxnSpPr>
        <p:spPr>
          <a:xfrm rot="10800000">
            <a:off x="4401961" y="3576638"/>
            <a:ext cx="1125776" cy="228600"/>
          </a:xfrm>
          <a:prstGeom prst="straightConnector1">
            <a:avLst/>
          </a:prstGeom>
          <a:noFill/>
          <a:ln cap="flat" cmpd="sng" w="12700">
            <a:solidFill>
              <a:schemeClr val="dk1"/>
            </a:solidFill>
            <a:prstDash val="solid"/>
            <a:round/>
            <a:headEnd len="sm" w="sm" type="none"/>
            <a:tailEnd len="sm" w="sm" type="none"/>
          </a:ln>
        </p:spPr>
      </p:cxnSp>
      <p:cxnSp>
        <p:nvCxnSpPr>
          <p:cNvPr id="3211" name="Google Shape;3211;p189"/>
          <p:cNvCxnSpPr/>
          <p:nvPr/>
        </p:nvCxnSpPr>
        <p:spPr>
          <a:xfrm flipH="1">
            <a:off x="4472322" y="3881438"/>
            <a:ext cx="1055415" cy="457200"/>
          </a:xfrm>
          <a:prstGeom prst="straightConnector1">
            <a:avLst/>
          </a:prstGeom>
          <a:noFill/>
          <a:ln cap="flat" cmpd="sng" w="12700">
            <a:solidFill>
              <a:schemeClr val="dk1"/>
            </a:solidFill>
            <a:prstDash val="solid"/>
            <a:round/>
            <a:headEnd len="sm" w="sm" type="none"/>
            <a:tailEnd len="sm" w="sm" type="none"/>
          </a:ln>
        </p:spPr>
      </p:cxnSp>
      <p:cxnSp>
        <p:nvCxnSpPr>
          <p:cNvPr id="3212" name="Google Shape;3212;p189"/>
          <p:cNvCxnSpPr/>
          <p:nvPr/>
        </p:nvCxnSpPr>
        <p:spPr>
          <a:xfrm>
            <a:off x="2291131" y="3424238"/>
            <a:ext cx="562888" cy="228600"/>
          </a:xfrm>
          <a:prstGeom prst="straightConnector1">
            <a:avLst/>
          </a:prstGeom>
          <a:noFill/>
          <a:ln cap="flat" cmpd="sng" w="12700">
            <a:solidFill>
              <a:schemeClr val="dk1"/>
            </a:solidFill>
            <a:prstDash val="solid"/>
            <a:round/>
            <a:headEnd len="sm" w="sm" type="none"/>
            <a:tailEnd len="sm" w="sm" type="none"/>
          </a:ln>
        </p:spPr>
      </p:cxnSp>
      <p:cxnSp>
        <p:nvCxnSpPr>
          <p:cNvPr id="3213" name="Google Shape;3213;p189"/>
          <p:cNvCxnSpPr/>
          <p:nvPr/>
        </p:nvCxnSpPr>
        <p:spPr>
          <a:xfrm flipH="1" rot="10800000">
            <a:off x="2431853" y="3957638"/>
            <a:ext cx="422166" cy="304800"/>
          </a:xfrm>
          <a:prstGeom prst="straightConnector1">
            <a:avLst/>
          </a:prstGeom>
          <a:noFill/>
          <a:ln cap="flat" cmpd="sng" w="12700">
            <a:solidFill>
              <a:schemeClr val="dk1"/>
            </a:solidFill>
            <a:prstDash val="solid"/>
            <a:round/>
            <a:headEnd len="sm" w="sm" type="none"/>
            <a:tailEnd len="sm" w="sm" type="none"/>
          </a:ln>
        </p:spPr>
      </p:cxnSp>
      <p:cxnSp>
        <p:nvCxnSpPr>
          <p:cNvPr id="3214" name="Google Shape;3214;p189"/>
          <p:cNvCxnSpPr/>
          <p:nvPr/>
        </p:nvCxnSpPr>
        <p:spPr>
          <a:xfrm>
            <a:off x="3205824" y="3805238"/>
            <a:ext cx="492527" cy="152400"/>
          </a:xfrm>
          <a:prstGeom prst="straightConnector1">
            <a:avLst/>
          </a:prstGeom>
          <a:noFill/>
          <a:ln cap="flat" cmpd="sng" w="12700">
            <a:solidFill>
              <a:schemeClr val="dk1"/>
            </a:solidFill>
            <a:prstDash val="solid"/>
            <a:round/>
            <a:headEnd len="sm" w="sm" type="none"/>
            <a:tailEnd len="sm" w="sm" type="none"/>
          </a:ln>
        </p:spPr>
      </p:cxnSp>
      <p:cxnSp>
        <p:nvCxnSpPr>
          <p:cNvPr id="3215" name="Google Shape;3215;p189"/>
          <p:cNvCxnSpPr/>
          <p:nvPr/>
        </p:nvCxnSpPr>
        <p:spPr>
          <a:xfrm>
            <a:off x="5011757" y="5926138"/>
            <a:ext cx="1407220" cy="381000"/>
          </a:xfrm>
          <a:prstGeom prst="straightConnector1">
            <a:avLst/>
          </a:prstGeom>
          <a:noFill/>
          <a:ln cap="flat" cmpd="sng" w="12700">
            <a:solidFill>
              <a:schemeClr val="dk1"/>
            </a:solidFill>
            <a:prstDash val="solid"/>
            <a:round/>
            <a:headEnd len="sm" w="sm" type="none"/>
            <a:tailEnd len="med" w="med" type="stealth"/>
          </a:ln>
        </p:spPr>
      </p:cxnSp>
      <p:cxnSp>
        <p:nvCxnSpPr>
          <p:cNvPr id="3216" name="Google Shape;3216;p189"/>
          <p:cNvCxnSpPr/>
          <p:nvPr/>
        </p:nvCxnSpPr>
        <p:spPr>
          <a:xfrm flipH="1" rot="10800000">
            <a:off x="5504284" y="5011738"/>
            <a:ext cx="1618303" cy="304800"/>
          </a:xfrm>
          <a:prstGeom prst="straightConnector1">
            <a:avLst/>
          </a:prstGeom>
          <a:noFill/>
          <a:ln cap="flat" cmpd="sng" w="12700">
            <a:solidFill>
              <a:schemeClr val="dk1"/>
            </a:solidFill>
            <a:prstDash val="solid"/>
            <a:round/>
            <a:headEnd len="sm" w="sm" type="none"/>
            <a:tailEnd len="med" w="med" type="stealth"/>
          </a:ln>
        </p:spPr>
      </p:cxnSp>
      <p:cxnSp>
        <p:nvCxnSpPr>
          <p:cNvPr id="3217" name="Google Shape;3217;p189"/>
          <p:cNvCxnSpPr/>
          <p:nvPr/>
        </p:nvCxnSpPr>
        <p:spPr>
          <a:xfrm rot="10800000">
            <a:off x="2408399" y="5011738"/>
            <a:ext cx="914693" cy="228600"/>
          </a:xfrm>
          <a:prstGeom prst="straightConnector1">
            <a:avLst/>
          </a:prstGeom>
          <a:noFill/>
          <a:ln cap="flat" cmpd="sng" w="12700">
            <a:solidFill>
              <a:schemeClr val="dk1"/>
            </a:solidFill>
            <a:prstDash val="solid"/>
            <a:round/>
            <a:headEnd len="sm" w="sm" type="none"/>
            <a:tailEnd len="med" w="med" type="stealth"/>
          </a:ln>
        </p:spPr>
      </p:cxnSp>
      <p:cxnSp>
        <p:nvCxnSpPr>
          <p:cNvPr id="3218" name="Google Shape;3218;p189"/>
          <p:cNvCxnSpPr/>
          <p:nvPr/>
        </p:nvCxnSpPr>
        <p:spPr>
          <a:xfrm flipH="1">
            <a:off x="1212262" y="5926138"/>
            <a:ext cx="1477581" cy="304800"/>
          </a:xfrm>
          <a:prstGeom prst="straightConnector1">
            <a:avLst/>
          </a:prstGeom>
          <a:noFill/>
          <a:ln cap="flat" cmpd="sng" w="12700">
            <a:solidFill>
              <a:schemeClr val="dk1"/>
            </a:solidFill>
            <a:prstDash val="solid"/>
            <a:round/>
            <a:headEnd len="sm" w="sm" type="none"/>
            <a:tailEnd len="med" w="med" type="stealth"/>
          </a:ln>
        </p:spPr>
      </p:cxnSp>
      <p:sp>
        <p:nvSpPr>
          <p:cNvPr id="3219" name="Google Shape;3219;p189"/>
          <p:cNvSpPr/>
          <p:nvPr/>
        </p:nvSpPr>
        <p:spPr>
          <a:xfrm>
            <a:off x="6779578" y="2417763"/>
            <a:ext cx="1724831"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User Interface</a:t>
            </a:r>
            <a:endParaRPr/>
          </a:p>
        </p:txBody>
      </p:sp>
      <p:sp>
        <p:nvSpPr>
          <p:cNvPr id="3220" name="Google Shape;3220;p189"/>
          <p:cNvSpPr/>
          <p:nvPr/>
        </p:nvSpPr>
        <p:spPr>
          <a:xfrm>
            <a:off x="3613332" y="2341563"/>
            <a:ext cx="1641475"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Core = Model</a:t>
            </a:r>
            <a:endParaRPr/>
          </a:p>
        </p:txBody>
      </p:sp>
      <p:sp>
        <p:nvSpPr>
          <p:cNvPr id="3221" name="Google Shape;3221;p189"/>
          <p:cNvSpPr/>
          <p:nvPr/>
        </p:nvSpPr>
        <p:spPr>
          <a:xfrm>
            <a:off x="939614" y="2417763"/>
            <a:ext cx="2019784"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DB - Persistence</a:t>
            </a:r>
            <a:endParaRPr/>
          </a:p>
        </p:txBody>
      </p:sp>
      <p:sp>
        <p:nvSpPr>
          <p:cNvPr id="3222" name="Google Shape;3222;p189"/>
          <p:cNvSpPr/>
          <p:nvPr/>
        </p:nvSpPr>
        <p:spPr>
          <a:xfrm>
            <a:off x="3238073" y="6215063"/>
            <a:ext cx="1481175"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Distribution</a:t>
            </a:r>
            <a:endParaRPr/>
          </a:p>
        </p:txBody>
      </p:sp>
      <p:sp>
        <p:nvSpPr>
          <p:cNvPr id="3223" name="Google Shape;3223;p189"/>
          <p:cNvSpPr/>
          <p:nvPr/>
        </p:nvSpPr>
        <p:spPr>
          <a:xfrm>
            <a:off x="5231635" y="4094163"/>
            <a:ext cx="999713" cy="92397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Adapter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object</a:t>
            </a:r>
            <a:endParaRPr/>
          </a:p>
        </p:txBody>
      </p:sp>
      <p:sp>
        <p:nvSpPr>
          <p:cNvPr id="3224" name="Google Shape;3224;p189"/>
          <p:cNvSpPr/>
          <p:nvPr/>
        </p:nvSpPr>
        <p:spPr>
          <a:xfrm>
            <a:off x="2557917" y="4170363"/>
            <a:ext cx="999713" cy="92397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Adapter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object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190"/>
          <p:cNvSpPr/>
          <p:nvPr/>
        </p:nvSpPr>
        <p:spPr>
          <a:xfrm>
            <a:off x="1481979" y="1482725"/>
            <a:ext cx="158312" cy="4883150"/>
          </a:xfrm>
          <a:prstGeom prst="downArrow">
            <a:avLst>
              <a:gd fmla="val 66176" name="adj1"/>
              <a:gd fmla="val 370391"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Time</a:t>
            </a:r>
            <a:endParaRPr b="1" sz="1800">
              <a:solidFill>
                <a:schemeClr val="dk1"/>
              </a:solidFill>
              <a:latin typeface="Arial"/>
              <a:ea typeface="Arial"/>
              <a:cs typeface="Arial"/>
              <a:sym typeface="Arial"/>
            </a:endParaRPr>
          </a:p>
        </p:txBody>
      </p:sp>
      <p:sp>
        <p:nvSpPr>
          <p:cNvPr id="3231" name="Google Shape;3231;p190"/>
          <p:cNvSpPr txBox="1"/>
          <p:nvPr>
            <p:ph type="title"/>
          </p:nvPr>
        </p:nvSpPr>
        <p:spPr>
          <a:xfrm>
            <a:off x="457347" y="122239"/>
            <a:ext cx="7719189" cy="7588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Sequence Diagram: Car Ordering</a:t>
            </a:r>
            <a:endParaRPr/>
          </a:p>
        </p:txBody>
      </p:sp>
      <p:graphicFrame>
        <p:nvGraphicFramePr>
          <p:cNvPr id="3232" name="Google Shape;3232;p190"/>
          <p:cNvGraphicFramePr/>
          <p:nvPr/>
        </p:nvGraphicFramePr>
        <p:xfrm>
          <a:off x="2156273" y="1252538"/>
          <a:ext cx="5989481" cy="5605462"/>
        </p:xfrm>
        <a:graphic>
          <a:graphicData uri="http://schemas.openxmlformats.org/presentationml/2006/ole">
            <mc:AlternateContent>
              <mc:Choice Requires="v">
                <p:oleObj r:id="rId4" imgH="5605462" imgW="5989481" progId="" spid="_x0000_s1">
                  <p:embed/>
                </p:oleObj>
              </mc:Choice>
              <mc:Fallback>
                <p:oleObj r:id="rId5" imgH="5605462" imgW="5989481" progId="">
                  <p:embed/>
                  <p:pic>
                    <p:nvPicPr>
                      <p:cNvPr id="3232" name="Google Shape;3232;p190"/>
                      <p:cNvPicPr preferRelativeResize="0"/>
                      <p:nvPr/>
                    </p:nvPicPr>
                    <p:blipFill rotWithShape="1">
                      <a:blip r:embed="rId6">
                        <a:alphaModFix/>
                      </a:blip>
                      <a:srcRect b="0" l="0" r="0" t="0"/>
                      <a:stretch/>
                    </p:blipFill>
                    <p:spPr>
                      <a:xfrm>
                        <a:off x="2156273" y="1252538"/>
                        <a:ext cx="5989481" cy="5605462"/>
                      </a:xfrm>
                      <a:prstGeom prst="rect">
                        <a:avLst/>
                      </a:prstGeom>
                      <a:noFill/>
                      <a:ln>
                        <a:noFill/>
                      </a:ln>
                    </p:spPr>
                  </p:pic>
                </p:oleObj>
              </mc:Fallback>
            </mc:AlternateContent>
          </a:graphicData>
        </a:graphic>
      </p:graphicFrame>
      <p:sp>
        <p:nvSpPr>
          <p:cNvPr id="3233" name="Google Shape;3233;p190"/>
          <p:cNvSpPr/>
          <p:nvPr/>
        </p:nvSpPr>
        <p:spPr>
          <a:xfrm>
            <a:off x="0" y="2167207"/>
            <a:ext cx="2091775" cy="1323439"/>
          </a:xfrm>
          <a:custGeom>
            <a:rect b="b" l="l" r="r" t="t"/>
            <a:pathLst>
              <a:path extrusionOk="0" h="120000" w="120000">
                <a:moveTo>
                  <a:pt x="0" y="0"/>
                </a:moveTo>
                <a:lnTo>
                  <a:pt x="120000" y="0"/>
                </a:lnTo>
                <a:lnTo>
                  <a:pt x="120000" y="120000"/>
                </a:lnTo>
                <a:lnTo>
                  <a:pt x="0" y="120000"/>
                </a:lnTo>
                <a:close/>
              </a:path>
              <a:path extrusionOk="0" fill="none" h="120000" w="120000">
                <a:moveTo>
                  <a:pt x="124039" y="12667"/>
                </a:moveTo>
                <a:lnTo>
                  <a:pt x="132194" y="12667"/>
                </a:lnTo>
                <a:lnTo>
                  <a:pt x="139595" y="4082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Activation</a:t>
            </a:r>
            <a:r>
              <a:rPr lang="en-US" sz="1600">
                <a:solidFill>
                  <a:schemeClr val="dk1"/>
                </a:solidFill>
                <a:latin typeface="Arial"/>
                <a:ea typeface="Arial"/>
                <a:cs typeface="Arial"/>
                <a:sym typeface="Arial"/>
              </a:rPr>
              <a:t> (focus of control) shows the period during which an activity is performed</a:t>
            </a:r>
            <a:endParaRPr/>
          </a:p>
        </p:txBody>
      </p:sp>
      <p:sp>
        <p:nvSpPr>
          <p:cNvPr id="3234" name="Google Shape;3234;p190"/>
          <p:cNvSpPr/>
          <p:nvPr/>
        </p:nvSpPr>
        <p:spPr>
          <a:xfrm>
            <a:off x="263854" y="3849957"/>
            <a:ext cx="2903858" cy="1323439"/>
          </a:xfrm>
          <a:custGeom>
            <a:rect b="b" l="l" r="r" t="t"/>
            <a:pathLst>
              <a:path extrusionOk="0" h="120000" w="120000">
                <a:moveTo>
                  <a:pt x="0" y="0"/>
                </a:moveTo>
                <a:lnTo>
                  <a:pt x="120000" y="0"/>
                </a:lnTo>
                <a:lnTo>
                  <a:pt x="120000" y="120000"/>
                </a:lnTo>
                <a:lnTo>
                  <a:pt x="0" y="120000"/>
                </a:lnTo>
                <a:close/>
              </a:path>
              <a:path extrusionOk="0" fill="none" h="120000" w="120000">
                <a:moveTo>
                  <a:pt x="122905" y="10333"/>
                </a:moveTo>
                <a:lnTo>
                  <a:pt x="140233" y="10333"/>
                </a:lnTo>
                <a:lnTo>
                  <a:pt x="155500" y="-8023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Asynchronous message</a:t>
            </a:r>
            <a:r>
              <a:rPr lang="en-US" sz="1600">
                <a:solidFill>
                  <a:schemeClr val="dk1"/>
                </a:solidFill>
                <a:latin typeface="Arial"/>
                <a:ea typeface="Arial"/>
                <a:cs typeface="Arial"/>
                <a:sym typeface="Arial"/>
              </a:rPr>
              <a:t>; the sender dispatches the Stimulus and immediately continues with the next step in the execution.</a:t>
            </a:r>
            <a:endParaRPr/>
          </a:p>
        </p:txBody>
      </p:sp>
      <p:sp>
        <p:nvSpPr>
          <p:cNvPr id="3235" name="Google Shape;3235;p190"/>
          <p:cNvSpPr/>
          <p:nvPr/>
        </p:nvSpPr>
        <p:spPr>
          <a:xfrm>
            <a:off x="7736780" y="3851275"/>
            <a:ext cx="1413084" cy="2305050"/>
          </a:xfrm>
          <a:custGeom>
            <a:rect b="b" l="l" r="r" t="t"/>
            <a:pathLst>
              <a:path extrusionOk="0" h="120000" w="120000">
                <a:moveTo>
                  <a:pt x="0" y="0"/>
                </a:moveTo>
                <a:lnTo>
                  <a:pt x="120000" y="0"/>
                </a:lnTo>
                <a:lnTo>
                  <a:pt x="120000" y="120000"/>
                </a:lnTo>
                <a:lnTo>
                  <a:pt x="0" y="120000"/>
                </a:lnTo>
                <a:close/>
              </a:path>
              <a:path extrusionOk="0" fill="none" h="120000" w="120000">
                <a:moveTo>
                  <a:pt x="-5977" y="5950"/>
                </a:moveTo>
                <a:lnTo>
                  <a:pt x="-37717" y="5950"/>
                </a:lnTo>
                <a:lnTo>
                  <a:pt x="-58756" y="114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Synchronous message </a:t>
            </a:r>
            <a:r>
              <a:rPr lang="en-US" sz="1600">
                <a:solidFill>
                  <a:schemeClr val="dk1"/>
                </a:solidFill>
                <a:latin typeface="Arial"/>
                <a:ea typeface="Arial"/>
                <a:cs typeface="Arial"/>
                <a:sym typeface="Arial"/>
              </a:rPr>
              <a:t>(procedure call); the sender waits for the response (return message).</a:t>
            </a:r>
            <a:endParaRPr/>
          </a:p>
        </p:txBody>
      </p:sp>
      <p:sp>
        <p:nvSpPr>
          <p:cNvPr id="3236" name="Google Shape;3236;p190"/>
          <p:cNvSpPr/>
          <p:nvPr/>
        </p:nvSpPr>
        <p:spPr>
          <a:xfrm>
            <a:off x="7329273" y="2351357"/>
            <a:ext cx="1814728" cy="1323439"/>
          </a:xfrm>
          <a:custGeom>
            <a:rect b="b" l="l" r="r" t="t"/>
            <a:pathLst>
              <a:path extrusionOk="0" h="120000" w="120000">
                <a:moveTo>
                  <a:pt x="0" y="0"/>
                </a:moveTo>
                <a:lnTo>
                  <a:pt x="120000" y="0"/>
                </a:lnTo>
                <a:lnTo>
                  <a:pt x="120000" y="120000"/>
                </a:lnTo>
                <a:lnTo>
                  <a:pt x="0" y="120000"/>
                </a:lnTo>
                <a:close/>
              </a:path>
              <a:path extrusionOk="0" fill="none" h="120000" w="120000">
                <a:moveTo>
                  <a:pt x="-4650" y="12667"/>
                </a:moveTo>
                <a:lnTo>
                  <a:pt x="-25589" y="12667"/>
                </a:lnTo>
                <a:lnTo>
                  <a:pt x="-44106" y="13460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While loop</a:t>
            </a:r>
            <a:r>
              <a:rPr lang="en-US" sz="1600">
                <a:solidFill>
                  <a:schemeClr val="dk1"/>
                </a:solidFill>
                <a:latin typeface="Arial"/>
                <a:ea typeface="Arial"/>
                <a:cs typeface="Arial"/>
                <a:sym typeface="Arial"/>
              </a:rPr>
              <a:t>; the message is repeated until the condition is fulfilled</a:t>
            </a:r>
            <a:endParaRPr/>
          </a:p>
        </p:txBody>
      </p:sp>
      <p:sp>
        <p:nvSpPr>
          <p:cNvPr id="3237" name="Google Shape;3237;p190"/>
          <p:cNvSpPr/>
          <p:nvPr/>
        </p:nvSpPr>
        <p:spPr>
          <a:xfrm>
            <a:off x="4038430" y="6202364"/>
            <a:ext cx="2903857" cy="593725"/>
          </a:xfrm>
          <a:custGeom>
            <a:rect b="b" l="l" r="r" t="t"/>
            <a:pathLst>
              <a:path extrusionOk="0" h="120000" w="120000">
                <a:moveTo>
                  <a:pt x="0" y="0"/>
                </a:moveTo>
                <a:lnTo>
                  <a:pt x="120000" y="0"/>
                </a:lnTo>
                <a:lnTo>
                  <a:pt x="120000" y="120000"/>
                </a:lnTo>
                <a:lnTo>
                  <a:pt x="0" y="120000"/>
                </a:lnTo>
                <a:close/>
              </a:path>
              <a:path extrusionOk="0" fill="none" h="120000" w="120000">
                <a:moveTo>
                  <a:pt x="-2905" y="23100"/>
                </a:moveTo>
                <a:lnTo>
                  <a:pt x="-2905" y="23100"/>
                </a:lnTo>
                <a:lnTo>
                  <a:pt x="-31078" y="1507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Return message</a:t>
            </a:r>
            <a:r>
              <a:rPr lang="en-US" sz="1600">
                <a:solidFill>
                  <a:schemeClr val="dk1"/>
                </a:solidFill>
                <a:latin typeface="Arial"/>
                <a:ea typeface="Arial"/>
                <a:cs typeface="Arial"/>
                <a:sym typeface="Arial"/>
              </a:rPr>
              <a:t>; response to the sender</a:t>
            </a:r>
            <a:endParaRPr/>
          </a:p>
        </p:txBody>
      </p:sp>
      <p:sp>
        <p:nvSpPr>
          <p:cNvPr id="3238" name="Google Shape;3238;p190"/>
          <p:cNvSpPr/>
          <p:nvPr/>
        </p:nvSpPr>
        <p:spPr>
          <a:xfrm>
            <a:off x="5244827" y="915988"/>
            <a:ext cx="944010" cy="349250"/>
          </a:xfrm>
          <a:custGeom>
            <a:rect b="b" l="l" r="r" t="t"/>
            <a:pathLst>
              <a:path extrusionOk="0" h="120000" w="120000">
                <a:moveTo>
                  <a:pt x="0" y="0"/>
                </a:moveTo>
                <a:lnTo>
                  <a:pt x="120000" y="0"/>
                </a:lnTo>
                <a:lnTo>
                  <a:pt x="120000" y="120000"/>
                </a:lnTo>
                <a:lnTo>
                  <a:pt x="0" y="120000"/>
                </a:lnTo>
                <a:close/>
              </a:path>
              <a:path extrusionOk="0" fill="none" h="120000" w="120000">
                <a:moveTo>
                  <a:pt x="-8945" y="39272"/>
                </a:moveTo>
                <a:lnTo>
                  <a:pt x="-32233" y="39272"/>
                </a:lnTo>
                <a:lnTo>
                  <a:pt x="-52733" y="29291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Object</a:t>
            </a:r>
            <a:endParaRPr sz="1600">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graphicFrame>
        <p:nvGraphicFramePr>
          <p:cNvPr id="3244" name="Google Shape;3244;p191"/>
          <p:cNvGraphicFramePr/>
          <p:nvPr/>
        </p:nvGraphicFramePr>
        <p:xfrm>
          <a:off x="1586055" y="1577975"/>
          <a:ext cx="5989481" cy="4678363"/>
        </p:xfrm>
        <a:graphic>
          <a:graphicData uri="http://schemas.openxmlformats.org/presentationml/2006/ole">
            <mc:AlternateContent>
              <mc:Choice Requires="v">
                <p:oleObj r:id="rId4" imgH="4678363" imgW="5989481" progId="" spid="_x0000_s1">
                  <p:embed/>
                </p:oleObj>
              </mc:Choice>
              <mc:Fallback>
                <p:oleObj r:id="rId5" imgH="4678363" imgW="5989481" progId="">
                  <p:embed/>
                  <p:pic>
                    <p:nvPicPr>
                      <p:cNvPr id="3244" name="Google Shape;3244;p191"/>
                      <p:cNvPicPr preferRelativeResize="0"/>
                      <p:nvPr/>
                    </p:nvPicPr>
                    <p:blipFill rotWithShape="1">
                      <a:blip r:embed="rId6">
                        <a:alphaModFix/>
                      </a:blip>
                      <a:srcRect b="0" l="0" r="0" t="0"/>
                      <a:stretch/>
                    </p:blipFill>
                    <p:spPr>
                      <a:xfrm>
                        <a:off x="1586055" y="1577975"/>
                        <a:ext cx="5989481" cy="4678363"/>
                      </a:xfrm>
                      <a:prstGeom prst="rect">
                        <a:avLst/>
                      </a:prstGeom>
                      <a:noFill/>
                      <a:ln>
                        <a:noFill/>
                      </a:ln>
                    </p:spPr>
                  </p:pic>
                </p:oleObj>
              </mc:Fallback>
            </mc:AlternateContent>
          </a:graphicData>
        </a:graphic>
      </p:graphicFrame>
      <p:sp>
        <p:nvSpPr>
          <p:cNvPr id="3245" name="Google Shape;3245;p191"/>
          <p:cNvSpPr txBox="1"/>
          <p:nvPr>
            <p:ph type="title"/>
          </p:nvPr>
        </p:nvSpPr>
        <p:spPr>
          <a:xfrm>
            <a:off x="457347" y="122239"/>
            <a:ext cx="7719189" cy="10429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Alternative Scenario</a:t>
            </a:r>
            <a:endParaRPr/>
          </a:p>
        </p:txBody>
      </p:sp>
      <p:sp>
        <p:nvSpPr>
          <p:cNvPr id="3246" name="Google Shape;3246;p191"/>
          <p:cNvSpPr/>
          <p:nvPr/>
        </p:nvSpPr>
        <p:spPr>
          <a:xfrm>
            <a:off x="4098529" y="1182689"/>
            <a:ext cx="2204645" cy="593725"/>
          </a:xfrm>
          <a:custGeom>
            <a:rect b="b" l="l" r="r" t="t"/>
            <a:pathLst>
              <a:path extrusionOk="0" h="120000" w="120000">
                <a:moveTo>
                  <a:pt x="0" y="0"/>
                </a:moveTo>
                <a:lnTo>
                  <a:pt x="120000" y="0"/>
                </a:lnTo>
                <a:lnTo>
                  <a:pt x="120000" y="120000"/>
                </a:lnTo>
                <a:lnTo>
                  <a:pt x="0" y="120000"/>
                </a:lnTo>
                <a:close/>
              </a:path>
              <a:path extrusionOk="0" fill="none" h="120000" w="120000">
                <a:moveTo>
                  <a:pt x="123828" y="23100"/>
                </a:moveTo>
                <a:lnTo>
                  <a:pt x="142978" y="23100"/>
                </a:lnTo>
                <a:lnTo>
                  <a:pt x="159733" y="7892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External Information System</a:t>
            </a:r>
            <a:endParaRPr sz="1600">
              <a:solidFill>
                <a:schemeClr val="dk1"/>
              </a:solidFill>
              <a:latin typeface="Arial"/>
              <a:ea typeface="Arial"/>
              <a:cs typeface="Arial"/>
              <a:sym typeface="Arial"/>
            </a:endParaRPr>
          </a:p>
        </p:txBody>
      </p:sp>
      <p:sp>
        <p:nvSpPr>
          <p:cNvPr id="3247" name="Google Shape;3247;p191"/>
          <p:cNvSpPr/>
          <p:nvPr/>
        </p:nvSpPr>
        <p:spPr>
          <a:xfrm>
            <a:off x="627386" y="4316413"/>
            <a:ext cx="2204645" cy="349250"/>
          </a:xfrm>
          <a:custGeom>
            <a:rect b="b" l="l" r="r" t="t"/>
            <a:pathLst>
              <a:path extrusionOk="0" h="120000" w="120000">
                <a:moveTo>
                  <a:pt x="0" y="0"/>
                </a:moveTo>
                <a:lnTo>
                  <a:pt x="120000" y="0"/>
                </a:lnTo>
                <a:lnTo>
                  <a:pt x="120000" y="120000"/>
                </a:lnTo>
                <a:lnTo>
                  <a:pt x="0" y="120000"/>
                </a:lnTo>
                <a:close/>
              </a:path>
              <a:path extrusionOk="0" fill="none" h="120000" w="120000">
                <a:moveTo>
                  <a:pt x="123828" y="23100"/>
                </a:moveTo>
                <a:lnTo>
                  <a:pt x="129095" y="23100"/>
                </a:lnTo>
                <a:lnTo>
                  <a:pt x="133722" y="-4138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Object Lifeline</a:t>
            </a:r>
            <a:endParaRPr sz="1600">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graphicFrame>
        <p:nvGraphicFramePr>
          <p:cNvPr id="3253" name="Google Shape;3253;p192"/>
          <p:cNvGraphicFramePr/>
          <p:nvPr/>
        </p:nvGraphicFramePr>
        <p:xfrm>
          <a:off x="1382302" y="1354138"/>
          <a:ext cx="6304639" cy="5084762"/>
        </p:xfrm>
        <a:graphic>
          <a:graphicData uri="http://schemas.openxmlformats.org/presentationml/2006/ole">
            <mc:AlternateContent>
              <mc:Choice Requires="v">
                <p:oleObj r:id="rId4" imgH="5084762" imgW="6304639" progId="" spid="_x0000_s1">
                  <p:embed/>
                </p:oleObj>
              </mc:Choice>
              <mc:Fallback>
                <p:oleObj r:id="rId5" imgH="5084762" imgW="6304639" progId="">
                  <p:embed/>
                  <p:pic>
                    <p:nvPicPr>
                      <p:cNvPr id="3253" name="Google Shape;3253;p192"/>
                      <p:cNvPicPr preferRelativeResize="0"/>
                      <p:nvPr/>
                    </p:nvPicPr>
                    <p:blipFill rotWithShape="1">
                      <a:blip r:embed="rId6">
                        <a:alphaModFix/>
                      </a:blip>
                      <a:srcRect b="0" l="0" r="0" t="0"/>
                      <a:stretch/>
                    </p:blipFill>
                    <p:spPr>
                      <a:xfrm>
                        <a:off x="1382302" y="1354138"/>
                        <a:ext cx="6304639" cy="5084762"/>
                      </a:xfrm>
                      <a:prstGeom prst="rect">
                        <a:avLst/>
                      </a:prstGeom>
                      <a:noFill/>
                      <a:ln>
                        <a:noFill/>
                      </a:ln>
                    </p:spPr>
                  </p:pic>
                </p:oleObj>
              </mc:Fallback>
            </mc:AlternateContent>
          </a:graphicData>
        </a:graphic>
      </p:graphicFrame>
      <p:sp>
        <p:nvSpPr>
          <p:cNvPr id="3254" name="Google Shape;3254;p192"/>
          <p:cNvSpPr txBox="1"/>
          <p:nvPr>
            <p:ph type="title"/>
          </p:nvPr>
        </p:nvSpPr>
        <p:spPr>
          <a:xfrm>
            <a:off x="457347" y="122239"/>
            <a:ext cx="7719189" cy="10699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Merging Scenarios</a:t>
            </a:r>
            <a:endParaRPr/>
          </a:p>
        </p:txBody>
      </p:sp>
      <p:sp>
        <p:nvSpPr>
          <p:cNvPr id="3255" name="Google Shape;3255;p192"/>
          <p:cNvSpPr/>
          <p:nvPr/>
        </p:nvSpPr>
        <p:spPr>
          <a:xfrm>
            <a:off x="309296" y="3497263"/>
            <a:ext cx="1583123" cy="349250"/>
          </a:xfrm>
          <a:custGeom>
            <a:rect b="b" l="l" r="r" t="t"/>
            <a:pathLst>
              <a:path extrusionOk="0" h="120000" w="120000">
                <a:moveTo>
                  <a:pt x="0" y="0"/>
                </a:moveTo>
                <a:lnTo>
                  <a:pt x="120000" y="0"/>
                </a:lnTo>
                <a:lnTo>
                  <a:pt x="120000" y="120000"/>
                </a:lnTo>
                <a:lnTo>
                  <a:pt x="0" y="120000"/>
                </a:lnTo>
                <a:close/>
              </a:path>
              <a:path extrusionOk="0" fill="none" h="120000" w="120000">
                <a:moveTo>
                  <a:pt x="125333" y="39272"/>
                </a:moveTo>
                <a:lnTo>
                  <a:pt x="155333" y="39272"/>
                </a:lnTo>
                <a:lnTo>
                  <a:pt x="182444" y="288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Branching</a:t>
            </a:r>
            <a:endParaRPr sz="1600">
              <a:solidFill>
                <a:schemeClr val="dk1"/>
              </a:solidFill>
              <a:latin typeface="Arial"/>
              <a:ea typeface="Arial"/>
              <a:cs typeface="Arial"/>
              <a:sym typeface="Arial"/>
            </a:endParaRPr>
          </a:p>
        </p:txBody>
      </p:sp>
      <p:sp>
        <p:nvSpPr>
          <p:cNvPr id="3256" name="Google Shape;3256;p192"/>
          <p:cNvSpPr/>
          <p:nvPr/>
        </p:nvSpPr>
        <p:spPr>
          <a:xfrm>
            <a:off x="4095597" y="6205539"/>
            <a:ext cx="1583123" cy="593725"/>
          </a:xfrm>
          <a:custGeom>
            <a:rect b="b" l="l" r="r" t="t"/>
            <a:pathLst>
              <a:path extrusionOk="0" h="120000" w="120000">
                <a:moveTo>
                  <a:pt x="0" y="0"/>
                </a:moveTo>
                <a:lnTo>
                  <a:pt x="120000" y="0"/>
                </a:lnTo>
                <a:lnTo>
                  <a:pt x="120000" y="120000"/>
                </a:lnTo>
                <a:lnTo>
                  <a:pt x="0" y="120000"/>
                </a:lnTo>
                <a:close/>
              </a:path>
              <a:path extrusionOk="0" fill="none" h="120000" w="120000">
                <a:moveTo>
                  <a:pt x="-5333" y="23100"/>
                </a:moveTo>
                <a:lnTo>
                  <a:pt x="-51222" y="23100"/>
                </a:lnTo>
                <a:lnTo>
                  <a:pt x="-92666" y="-561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Joining scenarios</a:t>
            </a:r>
            <a:endParaRPr sz="1600">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193"/>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Class?</a:t>
            </a:r>
            <a:endParaRPr/>
          </a:p>
        </p:txBody>
      </p:sp>
      <p:sp>
        <p:nvSpPr>
          <p:cNvPr id="3263" name="Google Shape;3263;p193"/>
          <p:cNvSpPr txBox="1"/>
          <p:nvPr>
            <p:ph idx="1" type="body"/>
          </p:nvPr>
        </p:nvSpPr>
        <p:spPr>
          <a:xfrm>
            <a:off x="457346" y="1340768"/>
            <a:ext cx="8075393" cy="496855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a:t>
            </a:r>
            <a:r>
              <a:rPr b="1" lang="en-US"/>
              <a:t>class</a:t>
            </a:r>
            <a:r>
              <a:rPr lang="en-US"/>
              <a:t> is the descriptor for a set of objects with common </a:t>
            </a:r>
            <a:r>
              <a:rPr b="1" lang="en-US"/>
              <a:t>structure</a:t>
            </a:r>
            <a:r>
              <a:rPr lang="en-US"/>
              <a:t>, </a:t>
            </a:r>
            <a:r>
              <a:rPr b="1" lang="en-US"/>
              <a:t>behavior</a:t>
            </a:r>
            <a:r>
              <a:rPr lang="en-US"/>
              <a:t>, </a:t>
            </a:r>
            <a:r>
              <a:rPr b="1" lang="en-US"/>
              <a:t>relationships </a:t>
            </a:r>
            <a:r>
              <a:rPr lang="en-US"/>
              <a:t>and</a:t>
            </a:r>
            <a:r>
              <a:rPr b="1" lang="en-US"/>
              <a:t> semantics</a:t>
            </a:r>
            <a:r>
              <a:rPr lang="en-US"/>
              <a:t>.</a:t>
            </a:r>
            <a:endParaRPr/>
          </a:p>
          <a:p>
            <a:pPr indent="-182880" lvl="0" marL="182880" rtl="0" algn="l">
              <a:spcBef>
                <a:spcPts val="480"/>
              </a:spcBef>
              <a:spcAft>
                <a:spcPts val="0"/>
              </a:spcAft>
              <a:buSzPts val="2040"/>
              <a:buChar char="•"/>
            </a:pPr>
            <a:r>
              <a:rPr lang="en-US"/>
              <a:t>Classes are found by examining the objects in sequence diagrams.</a:t>
            </a:r>
            <a:endParaRPr/>
          </a:p>
          <a:p>
            <a:pPr indent="-182880" lvl="0" marL="182880" rtl="0" algn="l">
              <a:spcBef>
                <a:spcPts val="480"/>
              </a:spcBef>
              <a:spcAft>
                <a:spcPts val="0"/>
              </a:spcAft>
              <a:buSzPts val="2040"/>
              <a:buChar char="•"/>
            </a:pPr>
            <a:r>
              <a:rPr lang="en-US"/>
              <a:t>Every object is an instance of one class.</a:t>
            </a:r>
            <a:endParaRPr/>
          </a:p>
          <a:p>
            <a:pPr indent="-182880" lvl="0" marL="182880" rtl="0" algn="l">
              <a:spcBef>
                <a:spcPts val="480"/>
              </a:spcBef>
              <a:spcAft>
                <a:spcPts val="0"/>
              </a:spcAft>
              <a:buSzPts val="2040"/>
              <a:buChar char="•"/>
            </a:pPr>
            <a:r>
              <a:rPr lang="en-US"/>
              <a:t>Classes should be named using the vocabulary of the domain.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graphicFrame>
        <p:nvGraphicFramePr>
          <p:cNvPr id="3269" name="Google Shape;3269;p194"/>
          <p:cNvGraphicFramePr/>
          <p:nvPr/>
        </p:nvGraphicFramePr>
        <p:xfrm>
          <a:off x="501322" y="2309813"/>
          <a:ext cx="8166276" cy="3238500"/>
        </p:xfrm>
        <a:graphic>
          <a:graphicData uri="http://schemas.openxmlformats.org/presentationml/2006/ole">
            <mc:AlternateContent>
              <mc:Choice Requires="v">
                <p:oleObj r:id="rId4" imgH="3238500" imgW="8166276" progId="" spid="_x0000_s1">
                  <p:embed/>
                </p:oleObj>
              </mc:Choice>
              <mc:Fallback>
                <p:oleObj r:id="rId5" imgH="3238500" imgW="8166276" progId="">
                  <p:embed/>
                  <p:pic>
                    <p:nvPicPr>
                      <p:cNvPr id="3269" name="Google Shape;3269;p194"/>
                      <p:cNvPicPr preferRelativeResize="0"/>
                      <p:nvPr/>
                    </p:nvPicPr>
                    <p:blipFill rotWithShape="1">
                      <a:blip r:embed="rId6">
                        <a:alphaModFix/>
                      </a:blip>
                      <a:srcRect b="0" l="0" r="0" t="0"/>
                      <a:stretch/>
                    </p:blipFill>
                    <p:spPr>
                      <a:xfrm>
                        <a:off x="501322" y="2309813"/>
                        <a:ext cx="8166276" cy="3238500"/>
                      </a:xfrm>
                      <a:prstGeom prst="rect">
                        <a:avLst/>
                      </a:prstGeom>
                      <a:noFill/>
                      <a:ln>
                        <a:noFill/>
                      </a:ln>
                    </p:spPr>
                  </p:pic>
                </p:oleObj>
              </mc:Fallback>
            </mc:AlternateContent>
          </a:graphicData>
        </a:graphic>
      </p:graphicFrame>
      <p:sp>
        <p:nvSpPr>
          <p:cNvPr id="3270" name="Google Shape;3270;p19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Objects and Classes</a:t>
            </a:r>
            <a:endParaRPr/>
          </a:p>
        </p:txBody>
      </p:sp>
      <p:cxnSp>
        <p:nvCxnSpPr>
          <p:cNvPr id="3271" name="Google Shape;3271;p194"/>
          <p:cNvCxnSpPr/>
          <p:nvPr/>
        </p:nvCxnSpPr>
        <p:spPr>
          <a:xfrm>
            <a:off x="350340" y="3813175"/>
            <a:ext cx="8411073" cy="0"/>
          </a:xfrm>
          <a:prstGeom prst="straightConnector1">
            <a:avLst/>
          </a:prstGeom>
          <a:noFill/>
          <a:ln cap="flat" cmpd="sng" w="38100">
            <a:solidFill>
              <a:schemeClr val="accent1"/>
            </a:solidFill>
            <a:prstDash val="dash"/>
            <a:round/>
            <a:headEnd len="sm" w="sm" type="none"/>
            <a:tailEnd len="sm" w="sm"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195"/>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Operations</a:t>
            </a:r>
            <a:endParaRPr/>
          </a:p>
        </p:txBody>
      </p:sp>
      <p:sp>
        <p:nvSpPr>
          <p:cNvPr id="3278" name="Google Shape;3278;p195"/>
          <p:cNvSpPr txBox="1"/>
          <p:nvPr>
            <p:ph idx="1" type="body"/>
          </p:nvPr>
        </p:nvSpPr>
        <p:spPr>
          <a:xfrm>
            <a:off x="505721" y="1685926"/>
            <a:ext cx="7788084" cy="156527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The </a:t>
            </a:r>
            <a:r>
              <a:rPr b="1" lang="en-US"/>
              <a:t>behavior</a:t>
            </a:r>
            <a:r>
              <a:rPr lang="en-US"/>
              <a:t> of a class is represented by its </a:t>
            </a:r>
            <a:r>
              <a:rPr b="1" lang="en-US"/>
              <a:t>operations</a:t>
            </a:r>
            <a:r>
              <a:rPr lang="en-US"/>
              <a:t>.</a:t>
            </a:r>
            <a:endParaRPr/>
          </a:p>
          <a:p>
            <a:pPr indent="-182880" lvl="0" marL="182880" rtl="0" algn="l">
              <a:lnSpc>
                <a:spcPct val="90000"/>
              </a:lnSpc>
              <a:spcBef>
                <a:spcPts val="480"/>
              </a:spcBef>
              <a:spcAft>
                <a:spcPts val="0"/>
              </a:spcAft>
              <a:buSzPts val="2040"/>
              <a:buChar char="•"/>
            </a:pPr>
            <a:r>
              <a:rPr lang="en-US"/>
              <a:t>Operation may be found by examining interaction diagrams</a:t>
            </a:r>
            <a:endParaRPr/>
          </a:p>
        </p:txBody>
      </p:sp>
      <p:graphicFrame>
        <p:nvGraphicFramePr>
          <p:cNvPr id="3279" name="Google Shape;3279;p195"/>
          <p:cNvGraphicFramePr/>
          <p:nvPr/>
        </p:nvGraphicFramePr>
        <p:xfrm>
          <a:off x="873650" y="2822575"/>
          <a:ext cx="3762849" cy="3805238"/>
        </p:xfrm>
        <a:graphic>
          <a:graphicData uri="http://schemas.openxmlformats.org/presentationml/2006/ole">
            <mc:AlternateContent>
              <mc:Choice Requires="v">
                <p:oleObj r:id="rId4" imgH="3805238" imgW="3762849" progId="" spid="_x0000_s1">
                  <p:embed/>
                </p:oleObj>
              </mc:Choice>
              <mc:Fallback>
                <p:oleObj r:id="rId5" imgH="3805238" imgW="3762849" progId="">
                  <p:embed/>
                  <p:pic>
                    <p:nvPicPr>
                      <p:cNvPr id="3279" name="Google Shape;3279;p195"/>
                      <p:cNvPicPr preferRelativeResize="0"/>
                      <p:nvPr/>
                    </p:nvPicPr>
                    <p:blipFill rotWithShape="1">
                      <a:blip r:embed="rId6">
                        <a:alphaModFix/>
                      </a:blip>
                      <a:srcRect b="0" l="0" r="0" t="0"/>
                      <a:stretch/>
                    </p:blipFill>
                    <p:spPr>
                      <a:xfrm>
                        <a:off x="873650" y="2822575"/>
                        <a:ext cx="3762849" cy="3805238"/>
                      </a:xfrm>
                      <a:prstGeom prst="rect">
                        <a:avLst/>
                      </a:prstGeom>
                      <a:noFill/>
                      <a:ln>
                        <a:noFill/>
                      </a:ln>
                    </p:spPr>
                  </p:pic>
                </p:oleObj>
              </mc:Fallback>
            </mc:AlternateContent>
          </a:graphicData>
        </a:graphic>
      </p:graphicFrame>
      <p:graphicFrame>
        <p:nvGraphicFramePr>
          <p:cNvPr id="3280" name="Google Shape;3280;p195"/>
          <p:cNvGraphicFramePr/>
          <p:nvPr/>
        </p:nvGraphicFramePr>
        <p:xfrm>
          <a:off x="5768138" y="4359276"/>
          <a:ext cx="2506611" cy="1260475"/>
        </p:xfrm>
        <a:graphic>
          <a:graphicData uri="http://schemas.openxmlformats.org/presentationml/2006/ole">
            <mc:AlternateContent>
              <mc:Choice Requires="v">
                <p:oleObj r:id="rId7" imgH="1260475" imgW="2506611" progId="" spid="_x0000_s2">
                  <p:embed/>
                </p:oleObj>
              </mc:Choice>
              <mc:Fallback>
                <p:oleObj r:id="rId8" imgH="1260475" imgW="2506611" progId="">
                  <p:embed/>
                  <p:pic>
                    <p:nvPicPr>
                      <p:cNvPr id="3280" name="Google Shape;3280;p195"/>
                      <p:cNvPicPr preferRelativeResize="0"/>
                      <p:nvPr/>
                    </p:nvPicPr>
                    <p:blipFill rotWithShape="1">
                      <a:blip r:embed="rId9">
                        <a:alphaModFix/>
                      </a:blip>
                      <a:srcRect b="0" l="0" r="0" t="0"/>
                      <a:stretch/>
                    </p:blipFill>
                    <p:spPr>
                      <a:xfrm>
                        <a:off x="5768138" y="4359276"/>
                        <a:ext cx="2506611" cy="1260475"/>
                      </a:xfrm>
                      <a:prstGeom prst="rect">
                        <a:avLst/>
                      </a:prstGeom>
                      <a:noFill/>
                      <a:ln>
                        <a:noFill/>
                      </a:ln>
                    </p:spPr>
                  </p:pic>
                </p:oleObj>
              </mc:Fallback>
            </mc:AlternateContent>
          </a:graphicData>
        </a:graphic>
      </p:graphicFrame>
      <p:sp>
        <p:nvSpPr>
          <p:cNvPr id="3281" name="Google Shape;3281;p195"/>
          <p:cNvSpPr/>
          <p:nvPr/>
        </p:nvSpPr>
        <p:spPr>
          <a:xfrm>
            <a:off x="4508968" y="4968875"/>
            <a:ext cx="732927" cy="465138"/>
          </a:xfrm>
          <a:prstGeom prst="rightArrow">
            <a:avLst>
              <a:gd fmla="val 50000" name="adj1"/>
              <a:gd fmla="val 42662"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196"/>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Attributes</a:t>
            </a:r>
            <a:endParaRPr/>
          </a:p>
        </p:txBody>
      </p:sp>
      <p:sp>
        <p:nvSpPr>
          <p:cNvPr id="3288" name="Google Shape;3288;p196"/>
          <p:cNvSpPr txBox="1"/>
          <p:nvPr>
            <p:ph idx="1" type="body"/>
          </p:nvPr>
        </p:nvSpPr>
        <p:spPr>
          <a:xfrm>
            <a:off x="457347" y="1719264"/>
            <a:ext cx="8229307" cy="131762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Char char="•"/>
            </a:pPr>
            <a:r>
              <a:rPr lang="en-US" sz="2220"/>
              <a:t>The </a:t>
            </a:r>
            <a:r>
              <a:rPr b="1" lang="en-US" sz="2220"/>
              <a:t>structure</a:t>
            </a:r>
            <a:r>
              <a:rPr lang="en-US" sz="2220"/>
              <a:t> of a class is represented by its </a:t>
            </a:r>
            <a:r>
              <a:rPr b="1" lang="en-US" sz="2220"/>
              <a:t>attributes</a:t>
            </a:r>
            <a:r>
              <a:rPr lang="en-US" sz="2220"/>
              <a:t>.</a:t>
            </a:r>
            <a:endParaRPr/>
          </a:p>
          <a:p>
            <a:pPr indent="-182880" lvl="0" marL="182880" rtl="0" algn="l">
              <a:spcBef>
                <a:spcPts val="444"/>
              </a:spcBef>
              <a:spcAft>
                <a:spcPts val="0"/>
              </a:spcAft>
              <a:buSzPts val="1887"/>
              <a:buChar char="•"/>
            </a:pPr>
            <a:r>
              <a:rPr lang="en-US" sz="2220"/>
              <a:t>Attributes may be found by examining class definitions, the problem requirements, and applying domain knowledge.</a:t>
            </a:r>
            <a:endParaRPr sz="2220"/>
          </a:p>
        </p:txBody>
      </p:sp>
      <p:sp>
        <p:nvSpPr>
          <p:cNvPr id="3289" name="Google Shape;3289;p196"/>
          <p:cNvSpPr txBox="1"/>
          <p:nvPr/>
        </p:nvSpPr>
        <p:spPr>
          <a:xfrm>
            <a:off x="806221" y="4006850"/>
            <a:ext cx="376138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 </a:t>
            </a:r>
            <a:r>
              <a:rPr b="1" lang="en-US" sz="2400">
                <a:solidFill>
                  <a:schemeClr val="dk1"/>
                </a:solidFill>
                <a:latin typeface="Arial"/>
                <a:ea typeface="Arial"/>
                <a:cs typeface="Arial"/>
                <a:sym typeface="Arial"/>
              </a:rPr>
              <a:t>customer</a:t>
            </a:r>
            <a:r>
              <a:rPr lang="en-US" sz="2400">
                <a:solidFill>
                  <a:schemeClr val="dk1"/>
                </a:solidFill>
                <a:latin typeface="Arial"/>
                <a:ea typeface="Arial"/>
                <a:cs typeface="Arial"/>
                <a:sym typeface="Arial"/>
              </a:rPr>
              <a:t> has </a:t>
            </a:r>
            <a:r>
              <a:rPr b="1" lang="en-US" sz="2400">
                <a:solidFill>
                  <a:schemeClr val="dk1"/>
                </a:solidFill>
                <a:latin typeface="Arial"/>
                <a:ea typeface="Arial"/>
                <a:cs typeface="Arial"/>
                <a:sym typeface="Arial"/>
              </a:rPr>
              <a:t>chosen</a:t>
            </a:r>
            <a:r>
              <a:rPr lang="en-US" sz="2400">
                <a:solidFill>
                  <a:schemeClr val="dk1"/>
                </a:solidFill>
                <a:latin typeface="Arial"/>
                <a:ea typeface="Arial"/>
                <a:cs typeface="Arial"/>
                <a:sym typeface="Arial"/>
              </a:rPr>
              <a:t> a model of the car and has to pay for it some </a:t>
            </a:r>
            <a:r>
              <a:rPr b="1" lang="en-US" sz="2400">
                <a:solidFill>
                  <a:schemeClr val="dk1"/>
                </a:solidFill>
                <a:latin typeface="Arial"/>
                <a:ea typeface="Arial"/>
                <a:cs typeface="Arial"/>
                <a:sym typeface="Arial"/>
              </a:rPr>
              <a:t>price</a:t>
            </a:r>
            <a:r>
              <a:rPr lang="en-U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3290" name="Google Shape;3290;p196"/>
          <p:cNvSpPr/>
          <p:nvPr/>
        </p:nvSpPr>
        <p:spPr>
          <a:xfrm>
            <a:off x="4875432" y="4398964"/>
            <a:ext cx="732927" cy="465137"/>
          </a:xfrm>
          <a:prstGeom prst="rightArrow">
            <a:avLst>
              <a:gd fmla="val 50000" name="adj1"/>
              <a:gd fmla="val 42662"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3291" name="Google Shape;3291;p196"/>
          <p:cNvGraphicFramePr/>
          <p:nvPr/>
        </p:nvGraphicFramePr>
        <p:xfrm>
          <a:off x="5993879" y="3533775"/>
          <a:ext cx="2697172" cy="2128838"/>
        </p:xfrm>
        <a:graphic>
          <a:graphicData uri="http://schemas.openxmlformats.org/presentationml/2006/ole">
            <mc:AlternateContent>
              <mc:Choice Requires="v">
                <p:oleObj r:id="rId4" imgH="2128838" imgW="2697172" progId="" spid="_x0000_s1">
                  <p:embed/>
                </p:oleObj>
              </mc:Choice>
              <mc:Fallback>
                <p:oleObj r:id="rId5" imgH="2128838" imgW="2697172" progId="">
                  <p:embed/>
                  <p:pic>
                    <p:nvPicPr>
                      <p:cNvPr id="3291" name="Google Shape;3291;p196"/>
                      <p:cNvPicPr preferRelativeResize="0"/>
                      <p:nvPr/>
                    </p:nvPicPr>
                    <p:blipFill rotWithShape="1">
                      <a:blip r:embed="rId6">
                        <a:alphaModFix/>
                      </a:blip>
                      <a:srcRect b="0" l="0" r="0" t="0"/>
                      <a:stretch/>
                    </p:blipFill>
                    <p:spPr>
                      <a:xfrm>
                        <a:off x="5993879" y="3533775"/>
                        <a:ext cx="2697172" cy="2128838"/>
                      </a:xfrm>
                      <a:prstGeom prst="rect">
                        <a:avLst/>
                      </a:prstGeom>
                      <a:noFill/>
                      <a:ln>
                        <a:noFill/>
                      </a:ln>
                    </p:spPr>
                  </p:pic>
                </p:oleObj>
              </mc:Fallback>
            </mc:AlternateContent>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6" name="Shape 3296"/>
        <p:cNvGrpSpPr/>
        <p:nvPr/>
      </p:nvGrpSpPr>
      <p:grpSpPr>
        <a:xfrm>
          <a:off x="0" y="0"/>
          <a:ext cx="0" cy="0"/>
          <a:chOff x="0" y="0"/>
          <a:chExt cx="0" cy="0"/>
        </a:xfrm>
      </p:grpSpPr>
      <p:graphicFrame>
        <p:nvGraphicFramePr>
          <p:cNvPr id="3297" name="Google Shape;3297;p197"/>
          <p:cNvGraphicFramePr/>
          <p:nvPr/>
        </p:nvGraphicFramePr>
        <p:xfrm>
          <a:off x="1616838" y="1754188"/>
          <a:ext cx="5687515" cy="4411662"/>
        </p:xfrm>
        <a:graphic>
          <a:graphicData uri="http://schemas.openxmlformats.org/presentationml/2006/ole">
            <mc:AlternateContent>
              <mc:Choice Requires="v">
                <p:oleObj r:id="rId4" imgH="4411662" imgW="5687515" progId="" spid="_x0000_s1">
                  <p:embed/>
                </p:oleObj>
              </mc:Choice>
              <mc:Fallback>
                <p:oleObj r:id="rId5" imgH="4411662" imgW="5687515" progId="">
                  <p:embed/>
                  <p:pic>
                    <p:nvPicPr>
                      <p:cNvPr id="3297" name="Google Shape;3297;p197"/>
                      <p:cNvPicPr preferRelativeResize="0"/>
                      <p:nvPr/>
                    </p:nvPicPr>
                    <p:blipFill rotWithShape="1">
                      <a:blip r:embed="rId6">
                        <a:alphaModFix/>
                      </a:blip>
                      <a:srcRect b="0" l="0" r="0" t="0"/>
                      <a:stretch/>
                    </p:blipFill>
                    <p:spPr>
                      <a:xfrm>
                        <a:off x="1616838" y="1754188"/>
                        <a:ext cx="5687515" cy="4411662"/>
                      </a:xfrm>
                      <a:prstGeom prst="rect">
                        <a:avLst/>
                      </a:prstGeom>
                      <a:noFill/>
                      <a:ln>
                        <a:noFill/>
                      </a:ln>
                    </p:spPr>
                  </p:pic>
                </p:oleObj>
              </mc:Fallback>
            </mc:AlternateContent>
          </a:graphicData>
        </a:graphic>
      </p:graphicFrame>
      <p:sp>
        <p:nvSpPr>
          <p:cNvPr id="3298" name="Google Shape;3298;p19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Operations and Attributes</a:t>
            </a:r>
            <a:endParaRPr/>
          </a:p>
        </p:txBody>
      </p:sp>
      <p:cxnSp>
        <p:nvCxnSpPr>
          <p:cNvPr id="3299" name="Google Shape;3299;p197"/>
          <p:cNvCxnSpPr/>
          <p:nvPr/>
        </p:nvCxnSpPr>
        <p:spPr>
          <a:xfrm>
            <a:off x="350340" y="3622675"/>
            <a:ext cx="8411073" cy="0"/>
          </a:xfrm>
          <a:prstGeom prst="straightConnector1">
            <a:avLst/>
          </a:prstGeom>
          <a:noFill/>
          <a:ln cap="flat" cmpd="sng" w="38100">
            <a:solidFill>
              <a:schemeClr val="accent1"/>
            </a:solidFill>
            <a:prstDash val="dash"/>
            <a:round/>
            <a:headEnd len="sm" w="sm" type="none"/>
            <a:tailEnd len="sm" w="sm" type="none"/>
          </a:ln>
        </p:spPr>
      </p:cxnSp>
      <p:sp>
        <p:nvSpPr>
          <p:cNvPr id="3300" name="Google Shape;3300;p197"/>
          <p:cNvSpPr/>
          <p:nvPr/>
        </p:nvSpPr>
        <p:spPr>
          <a:xfrm>
            <a:off x="4862240" y="1579564"/>
            <a:ext cx="1775149" cy="593725"/>
          </a:xfrm>
          <a:custGeom>
            <a:rect b="b" l="l" r="r" t="t"/>
            <a:pathLst>
              <a:path extrusionOk="0" h="120000" w="120000">
                <a:moveTo>
                  <a:pt x="0" y="0"/>
                </a:moveTo>
                <a:lnTo>
                  <a:pt x="120000" y="0"/>
                </a:lnTo>
                <a:lnTo>
                  <a:pt x="120000" y="120000"/>
                </a:lnTo>
                <a:lnTo>
                  <a:pt x="0" y="120000"/>
                </a:lnTo>
                <a:close/>
              </a:path>
              <a:path extrusionOk="0" fill="none" h="120000" w="120000">
                <a:moveTo>
                  <a:pt x="-4756" y="23100"/>
                </a:moveTo>
                <a:lnTo>
                  <a:pt x="-42412" y="23100"/>
                </a:lnTo>
                <a:lnTo>
                  <a:pt x="-115739" y="16652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Attributes and their types</a:t>
            </a:r>
            <a:endParaRPr sz="1800">
              <a:solidFill>
                <a:schemeClr val="dk1"/>
              </a:solidFill>
              <a:latin typeface="Times New Roman"/>
              <a:ea typeface="Times New Roman"/>
              <a:cs typeface="Times New Roman"/>
              <a:sym typeface="Times New Roman"/>
            </a:endParaRPr>
          </a:p>
        </p:txBody>
      </p:sp>
      <p:sp>
        <p:nvSpPr>
          <p:cNvPr id="3301" name="Google Shape;3301;p197"/>
          <p:cNvSpPr/>
          <p:nvPr/>
        </p:nvSpPr>
        <p:spPr>
          <a:xfrm>
            <a:off x="6462953" y="3794125"/>
            <a:ext cx="2301391" cy="838200"/>
          </a:xfrm>
          <a:custGeom>
            <a:rect b="b" l="l" r="r" t="t"/>
            <a:pathLst>
              <a:path extrusionOk="0" h="120000" w="120000">
                <a:moveTo>
                  <a:pt x="0" y="0"/>
                </a:moveTo>
                <a:lnTo>
                  <a:pt x="120000" y="0"/>
                </a:lnTo>
                <a:lnTo>
                  <a:pt x="120000" y="120000"/>
                </a:lnTo>
                <a:lnTo>
                  <a:pt x="0" y="120000"/>
                </a:lnTo>
                <a:close/>
              </a:path>
              <a:path extrusionOk="0" fill="none" h="120000" w="120000">
                <a:moveTo>
                  <a:pt x="-3667" y="16361"/>
                </a:moveTo>
                <a:lnTo>
                  <a:pt x="-11772" y="16361"/>
                </a:lnTo>
                <a:lnTo>
                  <a:pt x="-27667" y="-67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Operations, their parameters and return values</a:t>
            </a:r>
            <a:endParaRPr sz="1800">
              <a:solidFill>
                <a:schemeClr val="dk1"/>
              </a:solidFill>
              <a:latin typeface="Times New Roman"/>
              <a:ea typeface="Times New Roman"/>
              <a:cs typeface="Times New Roman"/>
              <a:sym typeface="Times New Roman"/>
            </a:endParaRPr>
          </a:p>
        </p:txBody>
      </p:sp>
      <p:sp>
        <p:nvSpPr>
          <p:cNvPr id="3302" name="Google Shape;3302;p197"/>
          <p:cNvSpPr/>
          <p:nvPr/>
        </p:nvSpPr>
        <p:spPr>
          <a:xfrm>
            <a:off x="4973644" y="5888465"/>
            <a:ext cx="1424811" cy="830997"/>
          </a:xfrm>
          <a:custGeom>
            <a:rect b="b" l="l" r="r" t="t"/>
            <a:pathLst>
              <a:path extrusionOk="0" h="120000" w="120000">
                <a:moveTo>
                  <a:pt x="0" y="0"/>
                </a:moveTo>
                <a:lnTo>
                  <a:pt x="120000" y="0"/>
                </a:lnTo>
                <a:lnTo>
                  <a:pt x="120000" y="120000"/>
                </a:lnTo>
                <a:lnTo>
                  <a:pt x="0" y="120000"/>
                </a:lnTo>
                <a:close/>
              </a:path>
              <a:path extrusionOk="0" fill="none" h="120000" w="120000">
                <a:moveTo>
                  <a:pt x="-5928" y="23100"/>
                </a:moveTo>
                <a:lnTo>
                  <a:pt x="-47900" y="23100"/>
                </a:lnTo>
                <a:lnTo>
                  <a:pt x="-129383" y="-253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Values held by the object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7" name="Shape 3307"/>
        <p:cNvGrpSpPr/>
        <p:nvPr/>
      </p:nvGrpSpPr>
      <p:grpSpPr>
        <a:xfrm>
          <a:off x="0" y="0"/>
          <a:ext cx="0" cy="0"/>
          <a:chOff x="0" y="0"/>
          <a:chExt cx="0" cy="0"/>
        </a:xfrm>
      </p:grpSpPr>
      <p:sp>
        <p:nvSpPr>
          <p:cNvPr id="3308" name="Google Shape;3308;p19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Relationships</a:t>
            </a:r>
            <a:endParaRPr/>
          </a:p>
        </p:txBody>
      </p:sp>
      <p:sp>
        <p:nvSpPr>
          <p:cNvPr id="3309" name="Google Shape;3309;p19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Relationships between classes specify a </a:t>
            </a:r>
            <a:r>
              <a:rPr b="1" lang="en-US"/>
              <a:t>way for communication between objects</a:t>
            </a:r>
            <a:r>
              <a:rPr lang="en-US"/>
              <a:t>.</a:t>
            </a:r>
            <a:endParaRPr/>
          </a:p>
          <a:p>
            <a:pPr indent="-182880" lvl="0" marL="182880" rtl="0" algn="l">
              <a:spcBef>
                <a:spcPts val="480"/>
              </a:spcBef>
              <a:spcAft>
                <a:spcPts val="0"/>
              </a:spcAft>
              <a:buSzPts val="2040"/>
              <a:buChar char="•"/>
            </a:pPr>
            <a:r>
              <a:rPr lang="en-US"/>
              <a:t>Sequence and/or collaboration diagrams are examined to determine what links between objects need to exist to accomplish required behavior.  </a:t>
            </a:r>
            <a:r>
              <a:rPr b="1" lang="en-US"/>
              <a:t>Objects can send messages to each other only if the link between them is established</a:t>
            </a:r>
            <a:r>
              <a:rPr lang="en-US"/>
              <a:t>.</a:t>
            </a:r>
            <a:endParaRPr/>
          </a:p>
          <a:p>
            <a:pPr indent="-182880" lvl="1" marL="457200" rtl="0" algn="l">
              <a:spcBef>
                <a:spcPts val="400"/>
              </a:spcBef>
              <a:spcAft>
                <a:spcPts val="0"/>
              </a:spcAft>
              <a:buSzPts val="1700"/>
              <a:buChar char="•"/>
            </a:pPr>
            <a:r>
              <a:rPr lang="en-US"/>
              <a:t>A </a:t>
            </a:r>
            <a:r>
              <a:rPr b="1" lang="en-US"/>
              <a:t>sequence diagram</a:t>
            </a:r>
            <a:r>
              <a:rPr lang="en-US"/>
              <a:t> emphasizes the time ordering of messages.</a:t>
            </a:r>
            <a:endParaRPr/>
          </a:p>
          <a:p>
            <a:pPr indent="-182880" lvl="1" marL="457200" rtl="0" algn="l">
              <a:spcBef>
                <a:spcPts val="400"/>
              </a:spcBef>
              <a:spcAft>
                <a:spcPts val="0"/>
              </a:spcAft>
              <a:buSzPts val="1700"/>
              <a:buChar char="•"/>
            </a:pPr>
            <a:r>
              <a:rPr lang="en-US"/>
              <a:t>A </a:t>
            </a:r>
            <a:r>
              <a:rPr b="1" lang="en-US"/>
              <a:t>collaboration diagram</a:t>
            </a:r>
            <a:r>
              <a:rPr lang="en-US"/>
              <a:t> emphasizes the structural organization of objects that send and receive messages.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Objectives</a:t>
            </a:r>
            <a:endParaRPr/>
          </a:p>
        </p:txBody>
      </p:sp>
      <p:sp>
        <p:nvSpPr>
          <p:cNvPr id="153" name="Google Shape;153;p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To introduce software engineering and to explain its importance</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 set out the answers to key questions about software engineering</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 introduce ethical and professional issues and to explain why they are of concern to software engineers</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 gain </a:t>
            </a:r>
            <a:r>
              <a:rPr lang="en-US">
                <a:solidFill>
                  <a:srgbClr val="FF0000"/>
                </a:solidFill>
              </a:rPr>
              <a:t>a</a:t>
            </a:r>
            <a:r>
              <a:rPr lang="en-US"/>
              <a:t> basic knowledge to become a successful software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is the Difference between Software Engineering and System Engineering?</a:t>
            </a:r>
            <a:endParaRPr sz="3600"/>
          </a:p>
        </p:txBody>
      </p:sp>
      <p:sp>
        <p:nvSpPr>
          <p:cNvPr id="289" name="Google Shape;289;p2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System engineering is concerned with all aspects of computer-based systems development including hardware, software and process engineering. Software engineering is part of this process </a:t>
            </a:r>
            <a:r>
              <a:rPr lang="en-US">
                <a:solidFill>
                  <a:srgbClr val="292934"/>
                </a:solidFill>
              </a:rPr>
              <a:t>and it is </a:t>
            </a:r>
            <a:r>
              <a:rPr lang="en-US"/>
              <a:t>concerned with developing the software infrastructure, control, applications and databases in the system.</a:t>
            </a:r>
            <a:endParaRPr/>
          </a:p>
          <a:p>
            <a:pPr indent="-182880" lvl="0" marL="182880" rtl="0" algn="l">
              <a:lnSpc>
                <a:spcPct val="90000"/>
              </a:lnSpc>
              <a:spcBef>
                <a:spcPts val="480"/>
              </a:spcBef>
              <a:spcAft>
                <a:spcPts val="0"/>
              </a:spcAft>
              <a:buSzPts val="2040"/>
              <a:buChar char="•"/>
            </a:pPr>
            <a:r>
              <a:rPr lang="en-US"/>
              <a:t>System engineers are involved in system specification, architectural design, integration and deployment.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graphicFrame>
        <p:nvGraphicFramePr>
          <p:cNvPr id="3315" name="Google Shape;3315;p199"/>
          <p:cNvGraphicFramePr/>
          <p:nvPr/>
        </p:nvGraphicFramePr>
        <p:xfrm>
          <a:off x="864855" y="950914"/>
          <a:ext cx="7126984" cy="5730875"/>
        </p:xfrm>
        <a:graphic>
          <a:graphicData uri="http://schemas.openxmlformats.org/presentationml/2006/ole">
            <mc:AlternateContent>
              <mc:Choice Requires="v">
                <p:oleObj r:id="rId4" imgH="5730875" imgW="7126984" progId="" spid="_x0000_s1">
                  <p:embed/>
                </p:oleObj>
              </mc:Choice>
              <mc:Fallback>
                <p:oleObj r:id="rId5" imgH="5730875" imgW="7126984" progId="">
                  <p:embed/>
                  <p:pic>
                    <p:nvPicPr>
                      <p:cNvPr id="3315" name="Google Shape;3315;p199"/>
                      <p:cNvPicPr preferRelativeResize="0"/>
                      <p:nvPr/>
                    </p:nvPicPr>
                    <p:blipFill rotWithShape="1">
                      <a:blip r:embed="rId6">
                        <a:alphaModFix/>
                      </a:blip>
                      <a:srcRect b="0" l="0" r="0" t="0"/>
                      <a:stretch/>
                    </p:blipFill>
                    <p:spPr>
                      <a:xfrm>
                        <a:off x="864855" y="950914"/>
                        <a:ext cx="7126984" cy="5730875"/>
                      </a:xfrm>
                      <a:prstGeom prst="rect">
                        <a:avLst/>
                      </a:prstGeom>
                      <a:noFill/>
                      <a:ln>
                        <a:noFill/>
                      </a:ln>
                    </p:spPr>
                  </p:pic>
                </p:oleObj>
              </mc:Fallback>
            </mc:AlternateContent>
          </a:graphicData>
        </a:graphic>
      </p:graphicFrame>
      <p:sp>
        <p:nvSpPr>
          <p:cNvPr id="3316" name="Google Shape;3316;p199"/>
          <p:cNvSpPr txBox="1"/>
          <p:nvPr>
            <p:ph type="title"/>
          </p:nvPr>
        </p:nvSpPr>
        <p:spPr>
          <a:xfrm>
            <a:off x="457347" y="122238"/>
            <a:ext cx="7719189" cy="74771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Refined Sequence Diagram</a:t>
            </a:r>
            <a:endParaRPr/>
          </a:p>
        </p:txBody>
      </p:sp>
      <p:sp>
        <p:nvSpPr>
          <p:cNvPr id="3317" name="Google Shape;3317;p199"/>
          <p:cNvSpPr/>
          <p:nvPr/>
        </p:nvSpPr>
        <p:spPr>
          <a:xfrm>
            <a:off x="186164" y="3016807"/>
            <a:ext cx="2069786" cy="738664"/>
          </a:xfrm>
          <a:custGeom>
            <a:rect b="b" l="l" r="r" t="t"/>
            <a:pathLst>
              <a:path extrusionOk="0" h="120000" w="120000">
                <a:moveTo>
                  <a:pt x="0" y="0"/>
                </a:moveTo>
                <a:lnTo>
                  <a:pt x="120000" y="0"/>
                </a:lnTo>
                <a:lnTo>
                  <a:pt x="120000" y="120000"/>
                </a:lnTo>
                <a:lnTo>
                  <a:pt x="0" y="120000"/>
                </a:lnTo>
                <a:close/>
              </a:path>
              <a:path extrusionOk="0" fill="none" h="120000" w="120000">
                <a:moveTo>
                  <a:pt x="124078" y="25867"/>
                </a:moveTo>
                <a:lnTo>
                  <a:pt x="131900" y="25867"/>
                </a:lnTo>
                <a:lnTo>
                  <a:pt x="138695" y="-24467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Synchronous message</a:t>
            </a:r>
            <a:r>
              <a:rPr lang="en-US" sz="1400">
                <a:solidFill>
                  <a:schemeClr val="dk1"/>
                </a:solidFill>
                <a:latin typeface="Arial"/>
                <a:ea typeface="Arial"/>
                <a:cs typeface="Arial"/>
                <a:sym typeface="Arial"/>
              </a:rPr>
              <a:t> with arguments</a:t>
            </a:r>
            <a:endParaRPr/>
          </a:p>
        </p:txBody>
      </p:sp>
      <p:sp>
        <p:nvSpPr>
          <p:cNvPr id="3318" name="Google Shape;3318;p199"/>
          <p:cNvSpPr/>
          <p:nvPr/>
        </p:nvSpPr>
        <p:spPr>
          <a:xfrm>
            <a:off x="4360918" y="844550"/>
            <a:ext cx="3015262" cy="317500"/>
          </a:xfrm>
          <a:custGeom>
            <a:rect b="b" l="l" r="r" t="t"/>
            <a:pathLst>
              <a:path extrusionOk="0" h="120000" w="120000">
                <a:moveTo>
                  <a:pt x="0" y="0"/>
                </a:moveTo>
                <a:lnTo>
                  <a:pt x="120000" y="0"/>
                </a:lnTo>
                <a:lnTo>
                  <a:pt x="120000" y="120000"/>
                </a:lnTo>
                <a:lnTo>
                  <a:pt x="0" y="120000"/>
                </a:lnTo>
                <a:close/>
              </a:path>
              <a:path extrusionOk="0" fill="none" h="120000" w="120000">
                <a:moveTo>
                  <a:pt x="-2800" y="25867"/>
                </a:moveTo>
                <a:lnTo>
                  <a:pt x="-25961" y="25867"/>
                </a:lnTo>
                <a:lnTo>
                  <a:pt x="-46088" y="45413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Object creation </a:t>
            </a:r>
            <a:r>
              <a:rPr lang="en-US" sz="1400">
                <a:solidFill>
                  <a:schemeClr val="dk1"/>
                </a:solidFill>
                <a:latin typeface="Arial"/>
                <a:ea typeface="Arial"/>
                <a:cs typeface="Arial"/>
                <a:sym typeface="Arial"/>
              </a:rPr>
              <a:t>(stereotype create)</a:t>
            </a:r>
            <a:endParaRPr/>
          </a:p>
        </p:txBody>
      </p:sp>
      <p:sp>
        <p:nvSpPr>
          <p:cNvPr id="3319" name="Google Shape;3319;p199"/>
          <p:cNvSpPr/>
          <p:nvPr/>
        </p:nvSpPr>
        <p:spPr>
          <a:xfrm>
            <a:off x="274116" y="4930776"/>
            <a:ext cx="2172396" cy="530225"/>
          </a:xfrm>
          <a:custGeom>
            <a:rect b="b" l="l" r="r" t="t"/>
            <a:pathLst>
              <a:path extrusionOk="0" h="120000" w="120000">
                <a:moveTo>
                  <a:pt x="0" y="0"/>
                </a:moveTo>
                <a:lnTo>
                  <a:pt x="120000" y="0"/>
                </a:lnTo>
                <a:lnTo>
                  <a:pt x="120000" y="120000"/>
                </a:lnTo>
                <a:lnTo>
                  <a:pt x="0" y="120000"/>
                </a:lnTo>
                <a:close/>
              </a:path>
              <a:path extrusionOk="0" fill="none" h="120000" w="120000">
                <a:moveTo>
                  <a:pt x="123889" y="25867"/>
                </a:moveTo>
                <a:lnTo>
                  <a:pt x="144617" y="25867"/>
                </a:lnTo>
                <a:lnTo>
                  <a:pt x="162672" y="-251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Object destruction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(asynchronous message)</a:t>
            </a:r>
            <a:endParaRPr/>
          </a:p>
        </p:txBody>
      </p:sp>
      <p:sp>
        <p:nvSpPr>
          <p:cNvPr id="3320" name="Google Shape;3320;p199"/>
          <p:cNvSpPr/>
          <p:nvPr/>
        </p:nvSpPr>
        <p:spPr>
          <a:xfrm>
            <a:off x="7270638" y="4068763"/>
            <a:ext cx="1181479" cy="317500"/>
          </a:xfrm>
          <a:custGeom>
            <a:rect b="b" l="l" r="r" t="t"/>
            <a:pathLst>
              <a:path extrusionOk="0" h="120000" w="120000">
                <a:moveTo>
                  <a:pt x="0" y="0"/>
                </a:moveTo>
                <a:lnTo>
                  <a:pt x="120000" y="0"/>
                </a:lnTo>
                <a:lnTo>
                  <a:pt x="120000" y="120000"/>
                </a:lnTo>
                <a:lnTo>
                  <a:pt x="0" y="120000"/>
                </a:lnTo>
                <a:close/>
              </a:path>
              <a:path extrusionOk="0" fill="none" h="120000" w="120000">
                <a:moveTo>
                  <a:pt x="-7145" y="25867"/>
                </a:moveTo>
                <a:lnTo>
                  <a:pt x="-63277" y="25867"/>
                </a:lnTo>
                <a:lnTo>
                  <a:pt x="-111961" y="-1261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Recursion</a:t>
            </a:r>
            <a:endParaRPr sz="1400">
              <a:solidFill>
                <a:schemeClr val="dk1"/>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graphicFrame>
        <p:nvGraphicFramePr>
          <p:cNvPr id="3326" name="Google Shape;3326;p200"/>
          <p:cNvGraphicFramePr/>
          <p:nvPr/>
        </p:nvGraphicFramePr>
        <p:xfrm>
          <a:off x="1700391" y="1462089"/>
          <a:ext cx="5813579" cy="5006975"/>
        </p:xfrm>
        <a:graphic>
          <a:graphicData uri="http://schemas.openxmlformats.org/presentationml/2006/ole">
            <mc:AlternateContent>
              <mc:Choice Requires="v">
                <p:oleObj r:id="rId4" imgH="5006975" imgW="5813579" progId="" spid="_x0000_s1">
                  <p:embed/>
                </p:oleObj>
              </mc:Choice>
              <mc:Fallback>
                <p:oleObj r:id="rId5" imgH="5006975" imgW="5813579" progId="">
                  <p:embed/>
                  <p:pic>
                    <p:nvPicPr>
                      <p:cNvPr id="3326" name="Google Shape;3326;p200"/>
                      <p:cNvPicPr preferRelativeResize="0"/>
                      <p:nvPr/>
                    </p:nvPicPr>
                    <p:blipFill rotWithShape="1">
                      <a:blip r:embed="rId6">
                        <a:alphaModFix/>
                      </a:blip>
                      <a:srcRect b="0" l="0" r="0" t="0"/>
                      <a:stretch/>
                    </p:blipFill>
                    <p:spPr>
                      <a:xfrm>
                        <a:off x="1700391" y="1462089"/>
                        <a:ext cx="5813579" cy="5006975"/>
                      </a:xfrm>
                      <a:prstGeom prst="rect">
                        <a:avLst/>
                      </a:prstGeom>
                      <a:noFill/>
                      <a:ln>
                        <a:noFill/>
                      </a:ln>
                    </p:spPr>
                  </p:pic>
                </p:oleObj>
              </mc:Fallback>
            </mc:AlternateContent>
          </a:graphicData>
        </a:graphic>
      </p:graphicFrame>
      <p:sp>
        <p:nvSpPr>
          <p:cNvPr id="3327" name="Google Shape;3327;p20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Collaboration Diagram</a:t>
            </a:r>
            <a:endParaRPr/>
          </a:p>
        </p:txBody>
      </p:sp>
      <p:sp>
        <p:nvSpPr>
          <p:cNvPr id="3328" name="Google Shape;3328;p200"/>
          <p:cNvSpPr/>
          <p:nvPr/>
        </p:nvSpPr>
        <p:spPr>
          <a:xfrm>
            <a:off x="7135780" y="2527628"/>
            <a:ext cx="1858703" cy="523220"/>
          </a:xfrm>
          <a:custGeom>
            <a:rect b="b" l="l" r="r" t="t"/>
            <a:pathLst>
              <a:path extrusionOk="0" h="120000" w="120000">
                <a:moveTo>
                  <a:pt x="0" y="0"/>
                </a:moveTo>
                <a:lnTo>
                  <a:pt x="120000" y="0"/>
                </a:lnTo>
                <a:lnTo>
                  <a:pt x="120000" y="120000"/>
                </a:lnTo>
                <a:lnTo>
                  <a:pt x="0" y="120000"/>
                </a:lnTo>
                <a:close/>
              </a:path>
              <a:path extrusionOk="0" fill="none" h="120000" w="120000">
                <a:moveTo>
                  <a:pt x="-4544" y="25867"/>
                </a:moveTo>
                <a:lnTo>
                  <a:pt x="-32839" y="25867"/>
                </a:lnTo>
                <a:lnTo>
                  <a:pt x="-57350" y="-1261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Link </a:t>
            </a:r>
            <a:r>
              <a:rPr lang="en-US" sz="1400">
                <a:solidFill>
                  <a:schemeClr val="dk1"/>
                </a:solidFill>
                <a:latin typeface="Arial"/>
                <a:ea typeface="Arial"/>
                <a:cs typeface="Arial"/>
                <a:sym typeface="Arial"/>
              </a:rPr>
              <a:t>between objects</a:t>
            </a:r>
            <a:endParaRPr/>
          </a:p>
        </p:txBody>
      </p:sp>
      <p:sp>
        <p:nvSpPr>
          <p:cNvPr id="3329" name="Google Shape;3329;p200"/>
          <p:cNvSpPr/>
          <p:nvPr/>
        </p:nvSpPr>
        <p:spPr>
          <a:xfrm>
            <a:off x="6188838" y="980045"/>
            <a:ext cx="2069786" cy="738664"/>
          </a:xfrm>
          <a:custGeom>
            <a:rect b="b" l="l" r="r" t="t"/>
            <a:pathLst>
              <a:path extrusionOk="0" h="120000" w="120000">
                <a:moveTo>
                  <a:pt x="0" y="0"/>
                </a:moveTo>
                <a:lnTo>
                  <a:pt x="120000" y="0"/>
                </a:lnTo>
                <a:lnTo>
                  <a:pt x="120000" y="120000"/>
                </a:lnTo>
                <a:lnTo>
                  <a:pt x="0" y="120000"/>
                </a:lnTo>
                <a:close/>
              </a:path>
              <a:path extrusionOk="0" fill="none" h="120000" w="120000">
                <a:moveTo>
                  <a:pt x="-4078" y="25867"/>
                </a:moveTo>
                <a:lnTo>
                  <a:pt x="-22350" y="25867"/>
                </a:lnTo>
                <a:lnTo>
                  <a:pt x="-38244" y="1142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Synchronous message</a:t>
            </a:r>
            <a:r>
              <a:rPr lang="en-US" sz="1400">
                <a:solidFill>
                  <a:schemeClr val="dk1"/>
                </a:solidFill>
                <a:latin typeface="Arial"/>
                <a:ea typeface="Arial"/>
                <a:cs typeface="Arial"/>
                <a:sym typeface="Arial"/>
              </a:rPr>
              <a:t> with arguments</a:t>
            </a:r>
            <a:endParaRPr/>
          </a:p>
        </p:txBody>
      </p:sp>
      <p:sp>
        <p:nvSpPr>
          <p:cNvPr id="3330" name="Google Shape;3330;p200"/>
          <p:cNvSpPr/>
          <p:nvPr/>
        </p:nvSpPr>
        <p:spPr>
          <a:xfrm>
            <a:off x="815016" y="4254828"/>
            <a:ext cx="2172396" cy="523220"/>
          </a:xfrm>
          <a:custGeom>
            <a:rect b="b" l="l" r="r" t="t"/>
            <a:pathLst>
              <a:path extrusionOk="0" h="120000" w="120000">
                <a:moveTo>
                  <a:pt x="0" y="0"/>
                </a:moveTo>
                <a:lnTo>
                  <a:pt x="120000" y="0"/>
                </a:lnTo>
                <a:lnTo>
                  <a:pt x="120000" y="120000"/>
                </a:lnTo>
                <a:lnTo>
                  <a:pt x="0" y="120000"/>
                </a:lnTo>
                <a:close/>
              </a:path>
              <a:path extrusionOk="0" fill="none" h="120000" w="120000">
                <a:moveTo>
                  <a:pt x="123889" y="43200"/>
                </a:moveTo>
                <a:lnTo>
                  <a:pt x="143239" y="43200"/>
                </a:lnTo>
                <a:lnTo>
                  <a:pt x="160162" y="-2052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Asynchronous message</a:t>
            </a:r>
            <a:endParaRPr/>
          </a:p>
        </p:txBody>
      </p:sp>
      <p:sp>
        <p:nvSpPr>
          <p:cNvPr id="3331" name="Google Shape;3331;p200"/>
          <p:cNvSpPr/>
          <p:nvPr/>
        </p:nvSpPr>
        <p:spPr>
          <a:xfrm>
            <a:off x="404576" y="2747963"/>
            <a:ext cx="1350052" cy="317500"/>
          </a:xfrm>
          <a:custGeom>
            <a:rect b="b" l="l" r="r" t="t"/>
            <a:pathLst>
              <a:path extrusionOk="0" h="120000" w="120000">
                <a:moveTo>
                  <a:pt x="0" y="0"/>
                </a:moveTo>
                <a:lnTo>
                  <a:pt x="120000" y="0"/>
                </a:lnTo>
                <a:lnTo>
                  <a:pt x="120000" y="120000"/>
                </a:lnTo>
                <a:lnTo>
                  <a:pt x="0" y="120000"/>
                </a:lnTo>
                <a:close/>
              </a:path>
              <a:path extrusionOk="0" fill="none" h="120000" w="120000">
                <a:moveTo>
                  <a:pt x="126256" y="43200"/>
                </a:moveTo>
                <a:lnTo>
                  <a:pt x="162739" y="43200"/>
                </a:lnTo>
                <a:lnTo>
                  <a:pt x="194656" y="-332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Return value</a:t>
            </a:r>
            <a:endParaRPr/>
          </a:p>
        </p:txBody>
      </p:sp>
      <p:sp>
        <p:nvSpPr>
          <p:cNvPr id="3332" name="Google Shape;3332;p200"/>
          <p:cNvSpPr/>
          <p:nvPr/>
        </p:nvSpPr>
        <p:spPr>
          <a:xfrm>
            <a:off x="1973040" y="5905828"/>
            <a:ext cx="1407220" cy="523220"/>
          </a:xfrm>
          <a:custGeom>
            <a:rect b="b" l="l" r="r" t="t"/>
            <a:pathLst>
              <a:path extrusionOk="0" h="120000" w="120000">
                <a:moveTo>
                  <a:pt x="0" y="0"/>
                </a:moveTo>
                <a:lnTo>
                  <a:pt x="120000" y="0"/>
                </a:lnTo>
                <a:lnTo>
                  <a:pt x="120000" y="120000"/>
                </a:lnTo>
                <a:lnTo>
                  <a:pt x="0" y="120000"/>
                </a:lnTo>
                <a:close/>
              </a:path>
              <a:path extrusionOk="0" fill="none" h="120000" w="120000">
                <a:moveTo>
                  <a:pt x="126000" y="43200"/>
                </a:moveTo>
                <a:lnTo>
                  <a:pt x="183500" y="43200"/>
                </a:lnTo>
                <a:lnTo>
                  <a:pt x="233000" y="-936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Message order</a:t>
            </a:r>
            <a:endParaRPr/>
          </a:p>
        </p:txBody>
      </p:sp>
      <p:sp>
        <p:nvSpPr>
          <p:cNvPr id="3333" name="Google Shape;3333;p200"/>
          <p:cNvSpPr/>
          <p:nvPr/>
        </p:nvSpPr>
        <p:spPr>
          <a:xfrm>
            <a:off x="1130175" y="5124451"/>
            <a:ext cx="1789808" cy="530225"/>
          </a:xfrm>
          <a:custGeom>
            <a:rect b="b" l="l" r="r" t="t"/>
            <a:pathLst>
              <a:path extrusionOk="0" h="120000" w="120000">
                <a:moveTo>
                  <a:pt x="0" y="0"/>
                </a:moveTo>
                <a:lnTo>
                  <a:pt x="120000" y="0"/>
                </a:lnTo>
                <a:lnTo>
                  <a:pt x="120000" y="120000"/>
                </a:lnTo>
                <a:lnTo>
                  <a:pt x="0" y="120000"/>
                </a:lnTo>
                <a:close/>
              </a:path>
              <a:path extrusionOk="0" fill="none" h="120000" w="120000">
                <a:moveTo>
                  <a:pt x="124717" y="18461"/>
                </a:moveTo>
                <a:lnTo>
                  <a:pt x="153811" y="18461"/>
                </a:lnTo>
                <a:lnTo>
                  <a:pt x="179261" y="-4948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Visibility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(local stereotype)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8" name="Shape 3338"/>
        <p:cNvGrpSpPr/>
        <p:nvPr/>
      </p:nvGrpSpPr>
      <p:grpSpPr>
        <a:xfrm>
          <a:off x="0" y="0"/>
          <a:ext cx="0" cy="0"/>
          <a:chOff x="0" y="0"/>
          <a:chExt cx="0" cy="0"/>
        </a:xfrm>
      </p:grpSpPr>
      <p:sp>
        <p:nvSpPr>
          <p:cNvPr id="3339" name="Google Shape;3339;p20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Types of Relationships</a:t>
            </a:r>
            <a:endParaRPr/>
          </a:p>
        </p:txBody>
      </p:sp>
      <p:sp>
        <p:nvSpPr>
          <p:cNvPr id="3340" name="Google Shape;3340;p20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b="1" lang="en-US" sz="2000"/>
              <a:t>Association</a:t>
            </a:r>
            <a:r>
              <a:rPr lang="en-US" sz="2000"/>
              <a:t>  describes a group of links with common</a:t>
            </a:r>
            <a:br>
              <a:rPr lang="en-US" sz="2000"/>
            </a:br>
            <a:r>
              <a:rPr lang="en-US" sz="2000"/>
              <a:t>structure and common semantics (</a:t>
            </a:r>
            <a:r>
              <a:rPr i="1" lang="en-US" sz="2000"/>
              <a:t>a Person</a:t>
            </a:r>
            <a:r>
              <a:rPr lang="en-US" sz="2000"/>
              <a:t> </a:t>
            </a:r>
            <a:r>
              <a:rPr lang="en-US" sz="2000">
                <a:solidFill>
                  <a:schemeClr val="accent2"/>
                </a:solidFill>
              </a:rPr>
              <a:t>works-for</a:t>
            </a:r>
            <a:r>
              <a:rPr lang="en-US" sz="2000"/>
              <a:t> </a:t>
            </a:r>
            <a:r>
              <a:rPr i="1" lang="en-US" sz="2000"/>
              <a:t>a</a:t>
            </a:r>
            <a:br>
              <a:rPr i="1" lang="en-US" sz="2000"/>
            </a:br>
            <a:r>
              <a:rPr i="1" lang="en-US" sz="2000"/>
              <a:t>Company</a:t>
            </a:r>
            <a:r>
              <a:rPr lang="en-US" sz="2000"/>
              <a:t>).  An association a </a:t>
            </a:r>
            <a:r>
              <a:rPr lang="en-US" sz="2000">
                <a:solidFill>
                  <a:schemeClr val="accent1"/>
                </a:solidFill>
              </a:rPr>
              <a:t>bi-directional</a:t>
            </a:r>
            <a:r>
              <a:rPr lang="en-US" sz="2000"/>
              <a:t> connection between classes that describes a set of potential links in the same way that a class describes a set of potential objects.</a:t>
            </a:r>
            <a:endParaRPr/>
          </a:p>
          <a:p>
            <a:pPr indent="-182880" lvl="0" marL="182880" rtl="0" algn="l">
              <a:spcBef>
                <a:spcPts val="400"/>
              </a:spcBef>
              <a:spcAft>
                <a:spcPts val="0"/>
              </a:spcAft>
              <a:buSzPts val="1700"/>
              <a:buChar char="•"/>
            </a:pPr>
            <a:r>
              <a:rPr b="1" lang="en-US" sz="2000"/>
              <a:t>Aggregation</a:t>
            </a:r>
            <a:r>
              <a:rPr lang="en-US" sz="2000"/>
              <a:t> is the “part-whole” or “a-part-of” relationship</a:t>
            </a:r>
            <a:br>
              <a:rPr lang="en-US" sz="2000"/>
            </a:br>
            <a:r>
              <a:rPr lang="en-US" sz="2000"/>
              <a:t>in which objects representing the </a:t>
            </a:r>
            <a:r>
              <a:rPr lang="en-US" sz="2000">
                <a:solidFill>
                  <a:schemeClr val="accent1"/>
                </a:solidFill>
              </a:rPr>
              <a:t>components</a:t>
            </a:r>
            <a:r>
              <a:rPr lang="en-US" sz="2000"/>
              <a:t> of something</a:t>
            </a:r>
            <a:br>
              <a:rPr lang="en-US" sz="2000"/>
            </a:br>
            <a:r>
              <a:rPr lang="en-US" sz="2000"/>
              <a:t>are associated with an object representing the entire </a:t>
            </a:r>
            <a:r>
              <a:rPr lang="en-US" sz="2000">
                <a:solidFill>
                  <a:schemeClr val="accent1"/>
                </a:solidFill>
              </a:rPr>
              <a:t>assembly</a:t>
            </a:r>
            <a:r>
              <a:rPr lang="en-US" sz="2000"/>
              <a:t>.</a:t>
            </a:r>
            <a:endParaRPr/>
          </a:p>
          <a:p>
            <a:pPr indent="-182880" lvl="0" marL="182880" rtl="0" algn="l">
              <a:spcBef>
                <a:spcPts val="400"/>
              </a:spcBef>
              <a:spcAft>
                <a:spcPts val="0"/>
              </a:spcAft>
              <a:buSzPts val="1700"/>
              <a:buChar char="•"/>
            </a:pPr>
            <a:r>
              <a:rPr b="1" lang="en-US" sz="2000"/>
              <a:t>Dependency</a:t>
            </a:r>
            <a:r>
              <a:rPr lang="en-US" sz="2000"/>
              <a:t> is a weaker form of relationship showing a relationship between a </a:t>
            </a:r>
            <a:r>
              <a:rPr lang="en-US" sz="2000">
                <a:solidFill>
                  <a:schemeClr val="accent1"/>
                </a:solidFill>
              </a:rPr>
              <a:t>client</a:t>
            </a:r>
            <a:r>
              <a:rPr lang="en-US" sz="2000"/>
              <a:t> and </a:t>
            </a:r>
            <a:r>
              <a:rPr lang="en-US" sz="2000">
                <a:solidFill>
                  <a:schemeClr val="accent1"/>
                </a:solidFill>
              </a:rPr>
              <a:t>supplier</a:t>
            </a:r>
            <a:r>
              <a:rPr lang="en-US" sz="2000"/>
              <a:t>.</a:t>
            </a:r>
            <a:endParaRPr/>
          </a:p>
          <a:p>
            <a:pPr indent="-182880" lvl="0" marL="182880" rtl="0" algn="l">
              <a:spcBef>
                <a:spcPts val="400"/>
              </a:spcBef>
              <a:spcAft>
                <a:spcPts val="0"/>
              </a:spcAft>
              <a:buSzPts val="1700"/>
              <a:buChar char="•"/>
            </a:pPr>
            <a:r>
              <a:rPr b="1" lang="en-US" sz="2000"/>
              <a:t>Generalization</a:t>
            </a:r>
            <a:r>
              <a:rPr lang="en-US" sz="2000"/>
              <a:t> is the taxonomic relationship between a more </a:t>
            </a:r>
            <a:r>
              <a:rPr lang="en-US" sz="2000">
                <a:solidFill>
                  <a:schemeClr val="accent1"/>
                </a:solidFill>
              </a:rPr>
              <a:t>general</a:t>
            </a:r>
            <a:r>
              <a:rPr lang="en-US" sz="2000"/>
              <a:t> element (the parent) and a more </a:t>
            </a:r>
            <a:r>
              <a:rPr lang="en-US" sz="2000">
                <a:solidFill>
                  <a:schemeClr val="accent1"/>
                </a:solidFill>
              </a:rPr>
              <a:t>specific</a:t>
            </a:r>
            <a:r>
              <a:rPr lang="en-US" sz="2000"/>
              <a:t> element (the child) that is </a:t>
            </a:r>
            <a:r>
              <a:rPr lang="en-US" sz="2000">
                <a:solidFill>
                  <a:schemeClr val="accent1"/>
                </a:solidFill>
              </a:rPr>
              <a:t>fully consistent</a:t>
            </a:r>
            <a:r>
              <a:rPr lang="en-US" sz="2000"/>
              <a:t> with the first element and that adds additional information.</a:t>
            </a:r>
            <a:endParaRPr sz="20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sp>
        <p:nvSpPr>
          <p:cNvPr id="3346" name="Google Shape;3346;p202"/>
          <p:cNvSpPr txBox="1"/>
          <p:nvPr>
            <p:ph type="title"/>
          </p:nvPr>
        </p:nvSpPr>
        <p:spPr>
          <a:xfrm>
            <a:off x="457347" y="122238"/>
            <a:ext cx="7719189" cy="8810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Links and Associations</a:t>
            </a:r>
            <a:endParaRPr/>
          </a:p>
        </p:txBody>
      </p:sp>
      <p:graphicFrame>
        <p:nvGraphicFramePr>
          <p:cNvPr id="3347" name="Google Shape;3347;p202"/>
          <p:cNvGraphicFramePr/>
          <p:nvPr/>
        </p:nvGraphicFramePr>
        <p:xfrm>
          <a:off x="1534751" y="1077914"/>
          <a:ext cx="6200564" cy="5030787"/>
        </p:xfrm>
        <a:graphic>
          <a:graphicData uri="http://schemas.openxmlformats.org/presentationml/2006/ole">
            <mc:AlternateContent>
              <mc:Choice Requires="v">
                <p:oleObj r:id="rId4" imgH="5030787" imgW="6200564" progId="" spid="_x0000_s1">
                  <p:embed/>
                </p:oleObj>
              </mc:Choice>
              <mc:Fallback>
                <p:oleObj r:id="rId5" imgH="5030787" imgW="6200564" progId="">
                  <p:embed/>
                  <p:pic>
                    <p:nvPicPr>
                      <p:cNvPr id="3347" name="Google Shape;3347;p202"/>
                      <p:cNvPicPr preferRelativeResize="0"/>
                      <p:nvPr/>
                    </p:nvPicPr>
                    <p:blipFill rotWithShape="1">
                      <a:blip r:embed="rId6">
                        <a:alphaModFix/>
                      </a:blip>
                      <a:srcRect b="0" l="0" r="0" t="0"/>
                      <a:stretch/>
                    </p:blipFill>
                    <p:spPr>
                      <a:xfrm>
                        <a:off x="1534751" y="1077914"/>
                        <a:ext cx="6200564" cy="5030787"/>
                      </a:xfrm>
                      <a:prstGeom prst="rect">
                        <a:avLst/>
                      </a:prstGeom>
                      <a:noFill/>
                      <a:ln>
                        <a:noFill/>
                      </a:ln>
                    </p:spPr>
                  </p:pic>
                </p:oleObj>
              </mc:Fallback>
            </mc:AlternateContent>
          </a:graphicData>
        </a:graphic>
      </p:graphicFrame>
      <p:sp>
        <p:nvSpPr>
          <p:cNvPr id="3348" name="Google Shape;3348;p202"/>
          <p:cNvSpPr/>
          <p:nvPr/>
        </p:nvSpPr>
        <p:spPr>
          <a:xfrm>
            <a:off x="294637" y="4143375"/>
            <a:ext cx="1166820" cy="387350"/>
          </a:xfrm>
          <a:prstGeom prst="wedgeRectCallout">
            <a:avLst>
              <a:gd fmla="val 81907" name="adj1"/>
              <a:gd fmla="val -215981"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Reality</a:t>
            </a:r>
            <a:endParaRPr sz="1800">
              <a:solidFill>
                <a:schemeClr val="dk1"/>
              </a:solidFill>
              <a:latin typeface="Arial"/>
              <a:ea typeface="Arial"/>
              <a:cs typeface="Arial"/>
              <a:sym typeface="Arial"/>
            </a:endParaRPr>
          </a:p>
        </p:txBody>
      </p:sp>
      <p:sp>
        <p:nvSpPr>
          <p:cNvPr id="3349" name="Google Shape;3349;p202"/>
          <p:cNvSpPr/>
          <p:nvPr/>
        </p:nvSpPr>
        <p:spPr>
          <a:xfrm>
            <a:off x="7058090" y="4876800"/>
            <a:ext cx="1580191" cy="730250"/>
          </a:xfrm>
          <a:prstGeom prst="wedgeRectCallout">
            <a:avLst>
              <a:gd fmla="val -51394" name="adj1"/>
              <a:gd fmla="val -90870"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Links among objects</a:t>
            </a:r>
            <a:endParaRPr sz="1800">
              <a:solidFill>
                <a:schemeClr val="dk1"/>
              </a:solidFill>
              <a:latin typeface="Arial"/>
              <a:ea typeface="Arial"/>
              <a:cs typeface="Arial"/>
              <a:sym typeface="Arial"/>
            </a:endParaRPr>
          </a:p>
        </p:txBody>
      </p:sp>
      <p:sp>
        <p:nvSpPr>
          <p:cNvPr id="3350" name="Google Shape;3350;p202"/>
          <p:cNvSpPr/>
          <p:nvPr/>
        </p:nvSpPr>
        <p:spPr>
          <a:xfrm>
            <a:off x="3408112" y="4429125"/>
            <a:ext cx="1565533" cy="387350"/>
          </a:xfrm>
          <a:prstGeom prst="wedgeRectCallout">
            <a:avLst>
              <a:gd fmla="val -40074" name="adj1"/>
              <a:gd fmla="val 16680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Association</a:t>
            </a:r>
            <a:endParaRPr sz="1800">
              <a:solidFill>
                <a:schemeClr val="dk1"/>
              </a:solidFill>
              <a:latin typeface="Arial"/>
              <a:ea typeface="Arial"/>
              <a:cs typeface="Arial"/>
              <a:sym typeface="Arial"/>
            </a:endParaRPr>
          </a:p>
        </p:txBody>
      </p:sp>
      <p:sp>
        <p:nvSpPr>
          <p:cNvPr id="3351" name="Google Shape;3351;p202"/>
          <p:cNvSpPr/>
          <p:nvPr/>
        </p:nvSpPr>
        <p:spPr>
          <a:xfrm>
            <a:off x="1200535" y="6300788"/>
            <a:ext cx="1078869" cy="317500"/>
          </a:xfrm>
          <a:custGeom>
            <a:rect b="b" l="l" r="r" t="t"/>
            <a:pathLst>
              <a:path extrusionOk="0" h="120000" w="120000">
                <a:moveTo>
                  <a:pt x="0" y="0"/>
                </a:moveTo>
                <a:lnTo>
                  <a:pt x="120000" y="0"/>
                </a:lnTo>
                <a:lnTo>
                  <a:pt x="120000" y="120000"/>
                </a:lnTo>
                <a:lnTo>
                  <a:pt x="0" y="120000"/>
                </a:lnTo>
                <a:close/>
              </a:path>
              <a:path extrusionOk="0" fill="none" h="120000" w="120000">
                <a:moveTo>
                  <a:pt x="127828" y="40000"/>
                </a:moveTo>
                <a:lnTo>
                  <a:pt x="173966" y="40000"/>
                </a:lnTo>
                <a:lnTo>
                  <a:pt x="213911" y="-5666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Multiplicity</a:t>
            </a:r>
            <a:endParaRPr sz="1400">
              <a:solidFill>
                <a:schemeClr val="dk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6" name="Shape 3356"/>
        <p:cNvGrpSpPr/>
        <p:nvPr/>
      </p:nvGrpSpPr>
      <p:grpSpPr>
        <a:xfrm>
          <a:off x="0" y="0"/>
          <a:ext cx="0" cy="0"/>
          <a:chOff x="0" y="0"/>
          <a:chExt cx="0" cy="0"/>
        </a:xfrm>
      </p:grpSpPr>
      <p:sp>
        <p:nvSpPr>
          <p:cNvPr id="3357" name="Google Shape;3357;p20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Association Classes</a:t>
            </a:r>
            <a:endParaRPr/>
          </a:p>
        </p:txBody>
      </p:sp>
      <p:graphicFrame>
        <p:nvGraphicFramePr>
          <p:cNvPr id="3358" name="Google Shape;3358;p203"/>
          <p:cNvGraphicFramePr/>
          <p:nvPr/>
        </p:nvGraphicFramePr>
        <p:xfrm>
          <a:off x="612728" y="2195513"/>
          <a:ext cx="8037280" cy="3702050"/>
        </p:xfrm>
        <a:graphic>
          <a:graphicData uri="http://schemas.openxmlformats.org/presentationml/2006/ole">
            <mc:AlternateContent>
              <mc:Choice Requires="v">
                <p:oleObj r:id="rId4" imgH="3702050" imgW="8037280" progId="" spid="_x0000_s1">
                  <p:embed/>
                </p:oleObj>
              </mc:Choice>
              <mc:Fallback>
                <p:oleObj r:id="rId5" imgH="3702050" imgW="8037280" progId="">
                  <p:embed/>
                  <p:pic>
                    <p:nvPicPr>
                      <p:cNvPr id="3358" name="Google Shape;3358;p203"/>
                      <p:cNvPicPr preferRelativeResize="0"/>
                      <p:nvPr/>
                    </p:nvPicPr>
                    <p:blipFill rotWithShape="1">
                      <a:blip r:embed="rId6">
                        <a:alphaModFix/>
                      </a:blip>
                      <a:srcRect b="0" l="0" r="0" t="0"/>
                      <a:stretch/>
                    </p:blipFill>
                    <p:spPr>
                      <a:xfrm>
                        <a:off x="612728" y="2195513"/>
                        <a:ext cx="8037280" cy="3702050"/>
                      </a:xfrm>
                      <a:prstGeom prst="rect">
                        <a:avLst/>
                      </a:prstGeom>
                      <a:noFill/>
                      <a:ln>
                        <a:noFill/>
                      </a:ln>
                    </p:spPr>
                  </p:pic>
                </p:oleObj>
              </mc:Fallback>
            </mc:AlternateContent>
          </a:graphicData>
        </a:graphic>
      </p:graphicFrame>
      <p:sp>
        <p:nvSpPr>
          <p:cNvPr id="3359" name="Google Shape;3359;p203"/>
          <p:cNvSpPr/>
          <p:nvPr/>
        </p:nvSpPr>
        <p:spPr>
          <a:xfrm>
            <a:off x="3361205" y="5881689"/>
            <a:ext cx="1587520" cy="530225"/>
          </a:xfrm>
          <a:custGeom>
            <a:rect b="b" l="l" r="r" t="t"/>
            <a:pathLst>
              <a:path extrusionOk="0" h="120000" w="120000">
                <a:moveTo>
                  <a:pt x="0" y="0"/>
                </a:moveTo>
                <a:lnTo>
                  <a:pt x="120000" y="0"/>
                </a:lnTo>
                <a:lnTo>
                  <a:pt x="120000" y="120000"/>
                </a:lnTo>
                <a:lnTo>
                  <a:pt x="0" y="120000"/>
                </a:lnTo>
                <a:close/>
              </a:path>
              <a:path extrusionOk="0" fill="none" h="120000" w="120000">
                <a:moveTo>
                  <a:pt x="-5317" y="18461"/>
                </a:moveTo>
                <a:lnTo>
                  <a:pt x="-37673" y="18461"/>
                </a:lnTo>
                <a:lnTo>
                  <a:pt x="-65594" y="-1197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Association between classes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graphicFrame>
        <p:nvGraphicFramePr>
          <p:cNvPr id="3365" name="Google Shape;3365;p204"/>
          <p:cNvGraphicFramePr/>
          <p:nvPr/>
        </p:nvGraphicFramePr>
        <p:xfrm>
          <a:off x="1958382" y="1841500"/>
          <a:ext cx="5240430" cy="3917950"/>
        </p:xfrm>
        <a:graphic>
          <a:graphicData uri="http://schemas.openxmlformats.org/presentationml/2006/ole">
            <mc:AlternateContent>
              <mc:Choice Requires="v">
                <p:oleObj r:id="rId4" imgH="3917950" imgW="5240430" progId="" spid="_x0000_s1">
                  <p:embed/>
                </p:oleObj>
              </mc:Choice>
              <mc:Fallback>
                <p:oleObj r:id="rId5" imgH="3917950" imgW="5240430" progId="">
                  <p:embed/>
                  <p:pic>
                    <p:nvPicPr>
                      <p:cNvPr id="3365" name="Google Shape;3365;p204"/>
                      <p:cNvPicPr preferRelativeResize="0"/>
                      <p:nvPr/>
                    </p:nvPicPr>
                    <p:blipFill rotWithShape="1">
                      <a:blip r:embed="rId6">
                        <a:alphaModFix/>
                      </a:blip>
                      <a:srcRect b="0" l="0" r="0" t="0"/>
                      <a:stretch/>
                    </p:blipFill>
                    <p:spPr>
                      <a:xfrm>
                        <a:off x="1958382" y="1841500"/>
                        <a:ext cx="5240430" cy="3917950"/>
                      </a:xfrm>
                      <a:prstGeom prst="rect">
                        <a:avLst/>
                      </a:prstGeom>
                      <a:noFill/>
                      <a:ln>
                        <a:noFill/>
                      </a:ln>
                    </p:spPr>
                  </p:pic>
                </p:oleObj>
              </mc:Fallback>
            </mc:AlternateContent>
          </a:graphicData>
        </a:graphic>
      </p:graphicFrame>
      <p:sp>
        <p:nvSpPr>
          <p:cNvPr id="3366" name="Google Shape;3366;p20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Aggregations</a:t>
            </a:r>
            <a:endParaRPr/>
          </a:p>
        </p:txBody>
      </p:sp>
      <p:sp>
        <p:nvSpPr>
          <p:cNvPr id="3367" name="Google Shape;3367;p204"/>
          <p:cNvSpPr/>
          <p:nvPr/>
        </p:nvSpPr>
        <p:spPr>
          <a:xfrm>
            <a:off x="197891" y="2839463"/>
            <a:ext cx="1890952" cy="1169551"/>
          </a:xfrm>
          <a:custGeom>
            <a:rect b="b" l="l" r="r" t="t"/>
            <a:pathLst>
              <a:path extrusionOk="0" h="120000" w="120000">
                <a:moveTo>
                  <a:pt x="0" y="0"/>
                </a:moveTo>
                <a:lnTo>
                  <a:pt x="120000" y="0"/>
                </a:lnTo>
                <a:lnTo>
                  <a:pt x="120000" y="120000"/>
                </a:lnTo>
                <a:lnTo>
                  <a:pt x="0" y="120000"/>
                </a:lnTo>
                <a:close/>
              </a:path>
              <a:path extrusionOk="0" fill="none" h="120000" w="120000">
                <a:moveTo>
                  <a:pt x="124466" y="14350"/>
                </a:moveTo>
                <a:lnTo>
                  <a:pt x="135350" y="14350"/>
                </a:lnTo>
                <a:lnTo>
                  <a:pt x="144928" y="-558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Shared aggregation;</a:t>
            </a:r>
            <a:r>
              <a:rPr lang="en-US" sz="1400">
                <a:solidFill>
                  <a:schemeClr val="dk1"/>
                </a:solidFill>
                <a:latin typeface="Arial"/>
                <a:ea typeface="Arial"/>
                <a:cs typeface="Arial"/>
                <a:sym typeface="Arial"/>
              </a:rPr>
              <a:t> the part may be contained in other aggregates.</a:t>
            </a:r>
            <a:endParaRPr/>
          </a:p>
        </p:txBody>
      </p:sp>
      <p:sp>
        <p:nvSpPr>
          <p:cNvPr id="3368" name="Google Shape;3368;p204"/>
          <p:cNvSpPr/>
          <p:nvPr/>
        </p:nvSpPr>
        <p:spPr>
          <a:xfrm>
            <a:off x="6691627" y="2403475"/>
            <a:ext cx="2065388" cy="1168400"/>
          </a:xfrm>
          <a:custGeom>
            <a:rect b="b" l="l" r="r" t="t"/>
            <a:pathLst>
              <a:path extrusionOk="0" h="120000" w="120000">
                <a:moveTo>
                  <a:pt x="0" y="0"/>
                </a:moveTo>
                <a:lnTo>
                  <a:pt x="120000" y="0"/>
                </a:lnTo>
                <a:lnTo>
                  <a:pt x="120000" y="120000"/>
                </a:lnTo>
                <a:lnTo>
                  <a:pt x="0" y="120000"/>
                </a:lnTo>
                <a:close/>
              </a:path>
              <a:path extrusionOk="0" fill="none" h="120000" w="120000">
                <a:moveTo>
                  <a:pt x="-4088" y="11738"/>
                </a:moveTo>
                <a:lnTo>
                  <a:pt x="-17288" y="11738"/>
                </a:lnTo>
                <a:lnTo>
                  <a:pt x="-63788" y="3570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Composition;</a:t>
            </a:r>
            <a:r>
              <a:rPr lang="en-US" sz="1400">
                <a:solidFill>
                  <a:schemeClr val="dk1"/>
                </a:solidFill>
                <a:latin typeface="Arial"/>
                <a:ea typeface="Arial"/>
                <a:cs typeface="Arial"/>
                <a:sym typeface="Arial"/>
              </a:rPr>
              <a:t> the part is strongly owned by the composite and may not be part of any other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composite.</a:t>
            </a:r>
            <a:endParaRPr/>
          </a:p>
        </p:txBody>
      </p:sp>
      <p:sp>
        <p:nvSpPr>
          <p:cNvPr id="3369" name="Google Shape;3369;p204"/>
          <p:cNvSpPr/>
          <p:nvPr/>
        </p:nvSpPr>
        <p:spPr>
          <a:xfrm>
            <a:off x="4265636" y="5911850"/>
            <a:ext cx="568752" cy="317500"/>
          </a:xfrm>
          <a:custGeom>
            <a:rect b="b" l="l" r="r" t="t"/>
            <a:pathLst>
              <a:path extrusionOk="0" h="120000" w="120000">
                <a:moveTo>
                  <a:pt x="0" y="0"/>
                </a:moveTo>
                <a:lnTo>
                  <a:pt x="120000" y="0"/>
                </a:lnTo>
                <a:lnTo>
                  <a:pt x="120000" y="120000"/>
                </a:lnTo>
                <a:lnTo>
                  <a:pt x="0" y="120000"/>
                </a:lnTo>
                <a:close/>
              </a:path>
              <a:path extrusionOk="0" fill="none" h="120000" w="120000">
                <a:moveTo>
                  <a:pt x="-14844" y="40950"/>
                </a:moveTo>
                <a:lnTo>
                  <a:pt x="-109483" y="40950"/>
                </a:lnTo>
                <a:lnTo>
                  <a:pt x="-191134" y="-1620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Part</a:t>
            </a:r>
            <a:endParaRPr/>
          </a:p>
        </p:txBody>
      </p:sp>
      <p:sp>
        <p:nvSpPr>
          <p:cNvPr id="3370" name="Google Shape;3370;p204"/>
          <p:cNvSpPr/>
          <p:nvPr/>
        </p:nvSpPr>
        <p:spPr>
          <a:xfrm>
            <a:off x="3740860" y="1343025"/>
            <a:ext cx="1062745" cy="317500"/>
          </a:xfrm>
          <a:custGeom>
            <a:rect b="b" l="l" r="r" t="t"/>
            <a:pathLst>
              <a:path extrusionOk="0" h="120000" w="120000">
                <a:moveTo>
                  <a:pt x="0" y="0"/>
                </a:moveTo>
                <a:lnTo>
                  <a:pt x="120000" y="0"/>
                </a:lnTo>
                <a:lnTo>
                  <a:pt x="120000" y="120000"/>
                </a:lnTo>
                <a:lnTo>
                  <a:pt x="0" y="120000"/>
                </a:lnTo>
                <a:close/>
              </a:path>
              <a:path extrusionOk="0" fill="none" h="120000" w="120000">
                <a:moveTo>
                  <a:pt x="-7944" y="43200"/>
                </a:moveTo>
                <a:lnTo>
                  <a:pt x="-47506" y="43200"/>
                </a:lnTo>
                <a:lnTo>
                  <a:pt x="-81600" y="1668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Aggregate</a:t>
            </a:r>
            <a:endParaRPr/>
          </a:p>
        </p:txBody>
      </p:sp>
      <p:sp>
        <p:nvSpPr>
          <p:cNvPr id="3371" name="Google Shape;3371;p204"/>
          <p:cNvSpPr/>
          <p:nvPr/>
        </p:nvSpPr>
        <p:spPr>
          <a:xfrm>
            <a:off x="6594880" y="1352550"/>
            <a:ext cx="1143366" cy="317500"/>
          </a:xfrm>
          <a:custGeom>
            <a:rect b="b" l="l" r="r" t="t"/>
            <a:pathLst>
              <a:path extrusionOk="0" h="120000" w="120000">
                <a:moveTo>
                  <a:pt x="0" y="0"/>
                </a:moveTo>
                <a:lnTo>
                  <a:pt x="120000" y="0"/>
                </a:lnTo>
                <a:lnTo>
                  <a:pt x="120000" y="120000"/>
                </a:lnTo>
                <a:lnTo>
                  <a:pt x="0" y="120000"/>
                </a:lnTo>
                <a:close/>
              </a:path>
              <a:path extrusionOk="0" fill="none" h="120000" w="120000">
                <a:moveTo>
                  <a:pt x="-7384" y="25867"/>
                </a:moveTo>
                <a:lnTo>
                  <a:pt x="-54461" y="25867"/>
                </a:lnTo>
                <a:lnTo>
                  <a:pt x="-95077" y="16635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Composite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graphicFrame>
        <p:nvGraphicFramePr>
          <p:cNvPr id="3377" name="Google Shape;3377;p205"/>
          <p:cNvGraphicFramePr/>
          <p:nvPr/>
        </p:nvGraphicFramePr>
        <p:xfrm>
          <a:off x="653772" y="2087563"/>
          <a:ext cx="5861952" cy="3716337"/>
        </p:xfrm>
        <a:graphic>
          <a:graphicData uri="http://schemas.openxmlformats.org/presentationml/2006/ole">
            <mc:AlternateContent>
              <mc:Choice Requires="v">
                <p:oleObj r:id="rId4" imgH="3716337" imgW="5861952" progId="" spid="_x0000_s1">
                  <p:embed/>
                </p:oleObj>
              </mc:Choice>
              <mc:Fallback>
                <p:oleObj r:id="rId5" imgH="3716337" imgW="5861952" progId="">
                  <p:embed/>
                  <p:pic>
                    <p:nvPicPr>
                      <p:cNvPr id="3377" name="Google Shape;3377;p205"/>
                      <p:cNvPicPr preferRelativeResize="0"/>
                      <p:nvPr/>
                    </p:nvPicPr>
                    <p:blipFill rotWithShape="1">
                      <a:blip r:embed="rId6">
                        <a:alphaModFix/>
                      </a:blip>
                      <a:srcRect b="0" l="0" r="0" t="0"/>
                      <a:stretch/>
                    </p:blipFill>
                    <p:spPr>
                      <a:xfrm>
                        <a:off x="653772" y="2087563"/>
                        <a:ext cx="5861952" cy="3716337"/>
                      </a:xfrm>
                      <a:prstGeom prst="rect">
                        <a:avLst/>
                      </a:prstGeom>
                      <a:noFill/>
                      <a:ln>
                        <a:noFill/>
                      </a:ln>
                    </p:spPr>
                  </p:pic>
                </p:oleObj>
              </mc:Fallback>
            </mc:AlternateContent>
          </a:graphicData>
        </a:graphic>
      </p:graphicFrame>
      <p:sp>
        <p:nvSpPr>
          <p:cNvPr id="3378" name="Google Shape;3378;p20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Dependency</a:t>
            </a:r>
            <a:endParaRPr/>
          </a:p>
        </p:txBody>
      </p:sp>
      <p:sp>
        <p:nvSpPr>
          <p:cNvPr id="3379" name="Google Shape;3379;p205"/>
          <p:cNvSpPr/>
          <p:nvPr/>
        </p:nvSpPr>
        <p:spPr>
          <a:xfrm>
            <a:off x="5715367" y="5434013"/>
            <a:ext cx="2661992" cy="1168400"/>
          </a:xfrm>
          <a:custGeom>
            <a:rect b="b" l="l" r="r" t="t"/>
            <a:pathLst>
              <a:path extrusionOk="0" h="120000" w="120000">
                <a:moveTo>
                  <a:pt x="0" y="0"/>
                </a:moveTo>
                <a:lnTo>
                  <a:pt x="120000" y="0"/>
                </a:lnTo>
                <a:lnTo>
                  <a:pt x="120000" y="120000"/>
                </a:lnTo>
                <a:lnTo>
                  <a:pt x="0" y="120000"/>
                </a:lnTo>
                <a:close/>
              </a:path>
              <a:path extrusionOk="0" fill="none" h="120000" w="120000">
                <a:moveTo>
                  <a:pt x="-3173" y="11738"/>
                </a:moveTo>
                <a:lnTo>
                  <a:pt x="-5417" y="11738"/>
                </a:lnTo>
                <a:lnTo>
                  <a:pt x="-13417" y="-38966"/>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most common kind of </a:t>
            </a:r>
            <a:r>
              <a:rPr b="1" lang="en-US" sz="1400">
                <a:solidFill>
                  <a:schemeClr val="dk1"/>
                </a:solidFill>
                <a:latin typeface="Arial"/>
                <a:ea typeface="Arial"/>
                <a:cs typeface="Arial"/>
                <a:sym typeface="Arial"/>
              </a:rPr>
              <a:t>dependency relationship</a:t>
            </a:r>
            <a:r>
              <a:rPr lang="en-US" sz="1400">
                <a:solidFill>
                  <a:schemeClr val="dk1"/>
                </a:solidFill>
                <a:latin typeface="Arial"/>
                <a:ea typeface="Arial"/>
                <a:cs typeface="Arial"/>
                <a:sym typeface="Arial"/>
              </a:rPr>
              <a:t> is the connection between a class that only uses another class as a parameter to an operation.</a:t>
            </a:r>
            <a:endParaRPr/>
          </a:p>
        </p:txBody>
      </p:sp>
      <p:sp>
        <p:nvSpPr>
          <p:cNvPr id="3380" name="Google Shape;3380;p205"/>
          <p:cNvSpPr/>
          <p:nvPr/>
        </p:nvSpPr>
        <p:spPr>
          <a:xfrm>
            <a:off x="5579042" y="1128714"/>
            <a:ext cx="2661992" cy="530225"/>
          </a:xfrm>
          <a:custGeom>
            <a:rect b="b" l="l" r="r" t="t"/>
            <a:pathLst>
              <a:path extrusionOk="0" h="120000" w="120000">
                <a:moveTo>
                  <a:pt x="0" y="0"/>
                </a:moveTo>
                <a:lnTo>
                  <a:pt x="120000" y="0"/>
                </a:lnTo>
                <a:lnTo>
                  <a:pt x="120000" y="120000"/>
                </a:lnTo>
                <a:lnTo>
                  <a:pt x="0" y="120000"/>
                </a:lnTo>
                <a:close/>
              </a:path>
              <a:path extrusionOk="0" fill="none" h="120000" w="120000">
                <a:moveTo>
                  <a:pt x="-3173" y="25867"/>
                </a:moveTo>
                <a:lnTo>
                  <a:pt x="-15794" y="25867"/>
                </a:lnTo>
                <a:lnTo>
                  <a:pt x="-61255" y="29389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client class uses the supplier to </a:t>
            </a:r>
            <a:r>
              <a:rPr b="1" lang="en-US" sz="1400">
                <a:solidFill>
                  <a:schemeClr val="dk1"/>
                </a:solidFill>
                <a:latin typeface="Arial"/>
                <a:ea typeface="Arial"/>
                <a:cs typeface="Arial"/>
                <a:sym typeface="Arial"/>
              </a:rPr>
              <a:t>create its instance</a:t>
            </a:r>
            <a:r>
              <a:rPr lang="en-US" sz="1400">
                <a:solidFill>
                  <a:schemeClr val="dk1"/>
                </a:solidFill>
                <a:latin typeface="Arial"/>
                <a:ea typeface="Arial"/>
                <a:cs typeface="Arial"/>
                <a:sym typeface="Arial"/>
              </a:rPr>
              <a:t>.</a:t>
            </a:r>
            <a:endParaRPr/>
          </a:p>
        </p:txBody>
      </p:sp>
      <p:sp>
        <p:nvSpPr>
          <p:cNvPr id="3381" name="Google Shape;3381;p205"/>
          <p:cNvSpPr/>
          <p:nvPr/>
        </p:nvSpPr>
        <p:spPr>
          <a:xfrm>
            <a:off x="2911187" y="3863975"/>
            <a:ext cx="2661992" cy="317500"/>
          </a:xfrm>
          <a:custGeom>
            <a:rect b="b" l="l" r="r" t="t"/>
            <a:pathLst>
              <a:path extrusionOk="0" h="120000" w="120000">
                <a:moveTo>
                  <a:pt x="0" y="0"/>
                </a:moveTo>
                <a:lnTo>
                  <a:pt x="120000" y="0"/>
                </a:lnTo>
                <a:lnTo>
                  <a:pt x="120000" y="120000"/>
                </a:lnTo>
                <a:lnTo>
                  <a:pt x="0" y="120000"/>
                </a:lnTo>
                <a:close/>
              </a:path>
              <a:path extrusionOk="0" fill="none" h="120000" w="120000">
                <a:moveTo>
                  <a:pt x="-3173" y="43200"/>
                </a:moveTo>
                <a:lnTo>
                  <a:pt x="-12623" y="43200"/>
                </a:lnTo>
                <a:lnTo>
                  <a:pt x="-46783" y="264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Association with </a:t>
            </a:r>
            <a:r>
              <a:rPr b="1" lang="en-US" sz="1400">
                <a:solidFill>
                  <a:schemeClr val="dk1"/>
                </a:solidFill>
                <a:latin typeface="Arial"/>
                <a:ea typeface="Arial"/>
                <a:cs typeface="Arial"/>
                <a:sym typeface="Arial"/>
              </a:rPr>
              <a:t>navigation</a:t>
            </a:r>
            <a:endParaRPr/>
          </a:p>
        </p:txBody>
      </p:sp>
      <p:sp>
        <p:nvSpPr>
          <p:cNvPr id="3382" name="Google Shape;3382;p205"/>
          <p:cNvSpPr/>
          <p:nvPr/>
        </p:nvSpPr>
        <p:spPr>
          <a:xfrm>
            <a:off x="3235142" y="5280026"/>
            <a:ext cx="118734" cy="257175"/>
          </a:xfrm>
          <a:custGeom>
            <a:rect b="b" l="l" r="r" t="t"/>
            <a:pathLst>
              <a:path extrusionOk="0" h="162" w="81">
                <a:moveTo>
                  <a:pt x="0" y="0"/>
                </a:moveTo>
                <a:lnTo>
                  <a:pt x="81" y="81"/>
                </a:lnTo>
                <a:lnTo>
                  <a:pt x="8" y="162"/>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20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Roles, Types and Interfaces</a:t>
            </a:r>
            <a:endParaRPr/>
          </a:p>
        </p:txBody>
      </p:sp>
      <p:sp>
        <p:nvSpPr>
          <p:cNvPr id="3389" name="Google Shape;3389;p20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solidFill>
                  <a:schemeClr val="accent1"/>
                </a:solidFill>
              </a:rPr>
              <a:t>Role</a:t>
            </a:r>
            <a:r>
              <a:rPr lang="en-US"/>
              <a:t> is the named specific behavior of an object participating in a particular context (the face it presents to the world at a given moment).</a:t>
            </a:r>
            <a:endParaRPr/>
          </a:p>
          <a:p>
            <a:pPr indent="-182880" lvl="0" marL="182880" rtl="0" algn="l">
              <a:spcBef>
                <a:spcPts val="480"/>
              </a:spcBef>
              <a:spcAft>
                <a:spcPts val="0"/>
              </a:spcAft>
              <a:buSzPts val="2040"/>
              <a:buChar char="•"/>
            </a:pPr>
            <a:r>
              <a:rPr lang="en-US">
                <a:solidFill>
                  <a:schemeClr val="accent2"/>
                </a:solidFill>
              </a:rPr>
              <a:t>Type</a:t>
            </a:r>
            <a:r>
              <a:rPr lang="en-US"/>
              <a:t> specifies a domain of objects together with the operations applicable to the objects (without defining the physical implementation of those objects).</a:t>
            </a:r>
            <a:endParaRPr/>
          </a:p>
          <a:p>
            <a:pPr indent="-182880" lvl="0" marL="182880" rtl="0" algn="l">
              <a:spcBef>
                <a:spcPts val="480"/>
              </a:spcBef>
              <a:spcAft>
                <a:spcPts val="0"/>
              </a:spcAft>
              <a:buSzPts val="2040"/>
              <a:buChar char="•"/>
            </a:pPr>
            <a:r>
              <a:rPr lang="en-US">
                <a:solidFill>
                  <a:schemeClr val="hlink"/>
                </a:solidFill>
              </a:rPr>
              <a:t>Interface</a:t>
            </a:r>
            <a:r>
              <a:rPr lang="en-US"/>
              <a:t> is the named set of externally-visible operations.</a:t>
            </a:r>
            <a:endParaRPr/>
          </a:p>
          <a:p>
            <a:pPr indent="-182880" lvl="0" marL="182880" rtl="0" algn="l">
              <a:spcBef>
                <a:spcPts val="480"/>
              </a:spcBef>
              <a:spcAft>
                <a:spcPts val="0"/>
              </a:spcAft>
              <a:buSzPts val="2040"/>
              <a:buChar char="•"/>
            </a:pPr>
            <a:r>
              <a:rPr lang="en-US"/>
              <a:t>Notions of </a:t>
            </a:r>
            <a:r>
              <a:rPr lang="en-US">
                <a:solidFill>
                  <a:schemeClr val="accent1"/>
                </a:solidFill>
              </a:rPr>
              <a:t>role</a:t>
            </a:r>
            <a:r>
              <a:rPr lang="en-US"/>
              <a:t>, </a:t>
            </a:r>
            <a:r>
              <a:rPr lang="en-US">
                <a:solidFill>
                  <a:schemeClr val="accent2"/>
                </a:solidFill>
              </a:rPr>
              <a:t>type</a:t>
            </a:r>
            <a:r>
              <a:rPr lang="en-US"/>
              <a:t> and </a:t>
            </a:r>
            <a:r>
              <a:rPr lang="en-US">
                <a:solidFill>
                  <a:schemeClr val="hlink"/>
                </a:solidFill>
              </a:rPr>
              <a:t>interface</a:t>
            </a:r>
            <a:r>
              <a:rPr lang="en-US"/>
              <a:t> are interchangeable.</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207"/>
          <p:cNvSpPr txBox="1"/>
          <p:nvPr>
            <p:ph type="title"/>
          </p:nvPr>
        </p:nvSpPr>
        <p:spPr>
          <a:xfrm>
            <a:off x="457347" y="122238"/>
            <a:ext cx="7719189" cy="830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Type and Implementation Class</a:t>
            </a:r>
            <a:endParaRPr/>
          </a:p>
        </p:txBody>
      </p:sp>
      <p:graphicFrame>
        <p:nvGraphicFramePr>
          <p:cNvPr id="3396" name="Google Shape;3396;p207"/>
          <p:cNvGraphicFramePr/>
          <p:nvPr/>
        </p:nvGraphicFramePr>
        <p:xfrm>
          <a:off x="914694" y="1109664"/>
          <a:ext cx="7220799" cy="5557837"/>
        </p:xfrm>
        <a:graphic>
          <a:graphicData uri="http://schemas.openxmlformats.org/presentationml/2006/ole">
            <mc:AlternateContent>
              <mc:Choice Requires="v">
                <p:oleObj r:id="rId4" imgH="5557837" imgW="7220799" progId="" spid="_x0000_s1">
                  <p:embed/>
                </p:oleObj>
              </mc:Choice>
              <mc:Fallback>
                <p:oleObj r:id="rId5" imgH="5557837" imgW="7220799" progId="">
                  <p:embed/>
                  <p:pic>
                    <p:nvPicPr>
                      <p:cNvPr id="3396" name="Google Shape;3396;p207"/>
                      <p:cNvPicPr preferRelativeResize="0"/>
                      <p:nvPr/>
                    </p:nvPicPr>
                    <p:blipFill rotWithShape="1">
                      <a:blip r:embed="rId6">
                        <a:alphaModFix/>
                      </a:blip>
                      <a:srcRect b="0" l="0" r="0" t="0"/>
                      <a:stretch/>
                    </p:blipFill>
                    <p:spPr>
                      <a:xfrm>
                        <a:off x="914694" y="1109664"/>
                        <a:ext cx="7220799" cy="5557837"/>
                      </a:xfrm>
                      <a:prstGeom prst="rect">
                        <a:avLst/>
                      </a:prstGeom>
                      <a:noFill/>
                      <a:ln>
                        <a:noFill/>
                      </a:ln>
                    </p:spPr>
                  </p:pic>
                </p:oleObj>
              </mc:Fallback>
            </mc:AlternateContent>
          </a:graphicData>
        </a:graphic>
      </p:graphicFrame>
      <p:sp>
        <p:nvSpPr>
          <p:cNvPr id="3397" name="Google Shape;3397;p207"/>
          <p:cNvSpPr/>
          <p:nvPr/>
        </p:nvSpPr>
        <p:spPr>
          <a:xfrm>
            <a:off x="5738821" y="2697490"/>
            <a:ext cx="558490" cy="523220"/>
          </a:xfrm>
          <a:custGeom>
            <a:rect b="b" l="l" r="r" t="t"/>
            <a:pathLst>
              <a:path extrusionOk="0" h="120000" w="120000">
                <a:moveTo>
                  <a:pt x="0" y="0"/>
                </a:moveTo>
                <a:lnTo>
                  <a:pt x="120000" y="0"/>
                </a:lnTo>
                <a:lnTo>
                  <a:pt x="120000" y="120000"/>
                </a:lnTo>
                <a:lnTo>
                  <a:pt x="0" y="120000"/>
                </a:lnTo>
                <a:close/>
              </a:path>
              <a:path extrusionOk="0" fill="none" h="120000" w="120000">
                <a:moveTo>
                  <a:pt x="-15116" y="43200"/>
                </a:moveTo>
                <a:lnTo>
                  <a:pt x="-48817" y="43200"/>
                </a:lnTo>
                <a:lnTo>
                  <a:pt x="-170711" y="-236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Role</a:t>
            </a:r>
            <a:endParaRPr/>
          </a:p>
        </p:txBody>
      </p:sp>
      <p:sp>
        <p:nvSpPr>
          <p:cNvPr id="3398" name="Google Shape;3398;p207"/>
          <p:cNvSpPr/>
          <p:nvPr/>
        </p:nvSpPr>
        <p:spPr>
          <a:xfrm>
            <a:off x="3526846" y="2562226"/>
            <a:ext cx="1537682" cy="530225"/>
          </a:xfrm>
          <a:custGeom>
            <a:rect b="b" l="l" r="r" t="t"/>
            <a:pathLst>
              <a:path extrusionOk="0" h="120000" w="120000">
                <a:moveTo>
                  <a:pt x="0" y="0"/>
                </a:moveTo>
                <a:lnTo>
                  <a:pt x="120000" y="0"/>
                </a:lnTo>
                <a:lnTo>
                  <a:pt x="120000" y="120000"/>
                </a:lnTo>
                <a:lnTo>
                  <a:pt x="0" y="120000"/>
                </a:lnTo>
                <a:close/>
              </a:path>
              <a:path extrusionOk="0" fill="none" h="120000" w="120000">
                <a:moveTo>
                  <a:pt x="-5489" y="43200"/>
                </a:moveTo>
                <a:lnTo>
                  <a:pt x="-12928" y="43200"/>
                </a:lnTo>
                <a:lnTo>
                  <a:pt x="-40039" y="1368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Type </a:t>
            </a:r>
            <a:r>
              <a:rPr lang="en-US" sz="1400">
                <a:solidFill>
                  <a:schemeClr val="dk1"/>
                </a:solidFill>
                <a:latin typeface="Arial"/>
                <a:ea typeface="Arial"/>
                <a:cs typeface="Arial"/>
                <a:sym typeface="Arial"/>
              </a:rPr>
              <a:t>specified by the interface</a:t>
            </a:r>
            <a:endParaRPr/>
          </a:p>
        </p:txBody>
      </p:sp>
      <p:sp>
        <p:nvSpPr>
          <p:cNvPr id="3399" name="Google Shape;3399;p207"/>
          <p:cNvSpPr/>
          <p:nvPr/>
        </p:nvSpPr>
        <p:spPr>
          <a:xfrm>
            <a:off x="3418372" y="3549650"/>
            <a:ext cx="3654376" cy="742950"/>
          </a:xfrm>
          <a:custGeom>
            <a:rect b="b" l="l" r="r" t="t"/>
            <a:pathLst>
              <a:path extrusionOk="0" h="120000" w="120000">
                <a:moveTo>
                  <a:pt x="0" y="0"/>
                </a:moveTo>
                <a:lnTo>
                  <a:pt x="120000" y="0"/>
                </a:lnTo>
                <a:lnTo>
                  <a:pt x="120000" y="120000"/>
                </a:lnTo>
                <a:lnTo>
                  <a:pt x="0" y="120000"/>
                </a:lnTo>
                <a:close/>
              </a:path>
              <a:path extrusionOk="0" fill="none" h="120000" w="120000">
                <a:moveTo>
                  <a:pt x="-2311" y="18461"/>
                </a:moveTo>
                <a:lnTo>
                  <a:pt x="-7895" y="18461"/>
                </a:lnTo>
                <a:lnTo>
                  <a:pt x="-28306" y="16436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Implementation class </a:t>
            </a:r>
            <a:r>
              <a:rPr lang="en-US" sz="1400">
                <a:solidFill>
                  <a:schemeClr val="dk1"/>
                </a:solidFill>
                <a:latin typeface="Arial"/>
                <a:ea typeface="Arial"/>
                <a:cs typeface="Arial"/>
                <a:sym typeface="Arial"/>
              </a:rPr>
              <a:t>defines the physical data structure (for attributes and associations) and methods of an object.</a:t>
            </a:r>
            <a:endParaRPr/>
          </a:p>
        </p:txBody>
      </p:sp>
      <p:sp>
        <p:nvSpPr>
          <p:cNvPr id="3400" name="Google Shape;3400;p207"/>
          <p:cNvSpPr/>
          <p:nvPr/>
        </p:nvSpPr>
        <p:spPr>
          <a:xfrm>
            <a:off x="7827663" y="3916363"/>
            <a:ext cx="1080335" cy="317500"/>
          </a:xfrm>
          <a:custGeom>
            <a:rect b="b" l="l" r="r" t="t"/>
            <a:pathLst>
              <a:path extrusionOk="0" h="120000" w="120000">
                <a:moveTo>
                  <a:pt x="0" y="0"/>
                </a:moveTo>
                <a:lnTo>
                  <a:pt x="120000" y="0"/>
                </a:lnTo>
                <a:lnTo>
                  <a:pt x="120000" y="120000"/>
                </a:lnTo>
                <a:lnTo>
                  <a:pt x="0" y="120000"/>
                </a:lnTo>
                <a:close/>
              </a:path>
              <a:path extrusionOk="0" fill="none" h="120000" w="120000">
                <a:moveTo>
                  <a:pt x="-7817" y="25867"/>
                </a:moveTo>
                <a:lnTo>
                  <a:pt x="-34194" y="25867"/>
                </a:lnTo>
                <a:lnTo>
                  <a:pt x="-129934" y="49868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Interface</a:t>
            </a:r>
            <a:endParaRPr/>
          </a:p>
        </p:txBody>
      </p:sp>
      <p:sp>
        <p:nvSpPr>
          <p:cNvPr id="3401" name="Google Shape;3401;p207"/>
          <p:cNvSpPr/>
          <p:nvPr/>
        </p:nvSpPr>
        <p:spPr>
          <a:xfrm>
            <a:off x="172971" y="2449840"/>
            <a:ext cx="1068608" cy="523220"/>
          </a:xfrm>
          <a:custGeom>
            <a:rect b="b" l="l" r="r" t="t"/>
            <a:pathLst>
              <a:path extrusionOk="0" h="120000" w="120000">
                <a:moveTo>
                  <a:pt x="0" y="0"/>
                </a:moveTo>
                <a:lnTo>
                  <a:pt x="120000" y="0"/>
                </a:lnTo>
                <a:lnTo>
                  <a:pt x="120000" y="120000"/>
                </a:lnTo>
                <a:lnTo>
                  <a:pt x="0" y="120000"/>
                </a:lnTo>
                <a:close/>
              </a:path>
              <a:path extrusionOk="0" fill="none" h="120000" w="120000">
                <a:moveTo>
                  <a:pt x="127900" y="25867"/>
                </a:moveTo>
                <a:lnTo>
                  <a:pt x="150944" y="25867"/>
                </a:lnTo>
                <a:lnTo>
                  <a:pt x="234733" y="56478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Realization</a:t>
            </a:r>
            <a:endParaRPr/>
          </a:p>
        </p:txBody>
      </p:sp>
      <p:sp>
        <p:nvSpPr>
          <p:cNvPr id="3402" name="Google Shape;3402;p207"/>
          <p:cNvSpPr/>
          <p:nvPr/>
        </p:nvSpPr>
        <p:spPr>
          <a:xfrm>
            <a:off x="2332175" y="2497138"/>
            <a:ext cx="414836" cy="449262"/>
          </a:xfrm>
          <a:prstGeom prst="downArrow">
            <a:avLst>
              <a:gd fmla="val 50000" name="adj1"/>
              <a:gd fmla="val 25000"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07"/>
          <p:cNvSpPr txBox="1"/>
          <p:nvPr/>
        </p:nvSpPr>
        <p:spPr>
          <a:xfrm rot="5400000">
            <a:off x="2340889" y="2592120"/>
            <a:ext cx="397407" cy="20741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4" name="Google Shape;3404;p207"/>
          <p:cNvSpPr/>
          <p:nvPr/>
        </p:nvSpPr>
        <p:spPr>
          <a:xfrm>
            <a:off x="2814441" y="5181600"/>
            <a:ext cx="455881" cy="363538"/>
          </a:xfrm>
          <a:prstGeom prst="rightArrow">
            <a:avLst>
              <a:gd fmla="val 50000" name="adj1"/>
              <a:gd fmla="val 33952"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208"/>
          <p:cNvSpPr txBox="1"/>
          <p:nvPr>
            <p:ph type="title"/>
          </p:nvPr>
        </p:nvSpPr>
        <p:spPr>
          <a:xfrm>
            <a:off x="457347" y="122238"/>
            <a:ext cx="7719189"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Implementation Independence</a:t>
            </a:r>
            <a:endParaRPr/>
          </a:p>
        </p:txBody>
      </p:sp>
      <p:graphicFrame>
        <p:nvGraphicFramePr>
          <p:cNvPr id="3411" name="Google Shape;3411;p208"/>
          <p:cNvGraphicFramePr/>
          <p:nvPr/>
        </p:nvGraphicFramePr>
        <p:xfrm>
          <a:off x="420701" y="1639889"/>
          <a:ext cx="2229564" cy="2930525"/>
        </p:xfrm>
        <a:graphic>
          <a:graphicData uri="http://schemas.openxmlformats.org/presentationml/2006/ole">
            <mc:AlternateContent>
              <mc:Choice Requires="v">
                <p:oleObj r:id="rId4" imgH="2930525" imgW="2229564" progId="" spid="_x0000_s1">
                  <p:embed/>
                </p:oleObj>
              </mc:Choice>
              <mc:Fallback>
                <p:oleObj r:id="rId5" imgH="2930525" imgW="2229564" progId="">
                  <p:embed/>
                  <p:pic>
                    <p:nvPicPr>
                      <p:cNvPr id="3411" name="Google Shape;3411;p208"/>
                      <p:cNvPicPr preferRelativeResize="0"/>
                      <p:nvPr/>
                    </p:nvPicPr>
                    <p:blipFill rotWithShape="1">
                      <a:blip r:embed="rId6">
                        <a:alphaModFix/>
                      </a:blip>
                      <a:srcRect b="0" l="0" r="0" t="0"/>
                      <a:stretch/>
                    </p:blipFill>
                    <p:spPr>
                      <a:xfrm>
                        <a:off x="420701" y="1639889"/>
                        <a:ext cx="2229564" cy="2930525"/>
                      </a:xfrm>
                      <a:prstGeom prst="rect">
                        <a:avLst/>
                      </a:prstGeom>
                      <a:noFill/>
                      <a:ln>
                        <a:noFill/>
                      </a:ln>
                    </p:spPr>
                  </p:pic>
                </p:oleObj>
              </mc:Fallback>
            </mc:AlternateContent>
          </a:graphicData>
        </a:graphic>
      </p:graphicFrame>
      <p:graphicFrame>
        <p:nvGraphicFramePr>
          <p:cNvPr id="3412" name="Google Shape;3412;p208"/>
          <p:cNvGraphicFramePr/>
          <p:nvPr/>
        </p:nvGraphicFramePr>
        <p:xfrm>
          <a:off x="3384658" y="1517651"/>
          <a:ext cx="2203179" cy="2811463"/>
        </p:xfrm>
        <a:graphic>
          <a:graphicData uri="http://schemas.openxmlformats.org/presentationml/2006/ole">
            <mc:AlternateContent>
              <mc:Choice Requires="v">
                <p:oleObj r:id="rId7" imgH="2811463" imgW="2203179" progId="" spid="_x0000_s2">
                  <p:embed/>
                </p:oleObj>
              </mc:Choice>
              <mc:Fallback>
                <p:oleObj r:id="rId8" imgH="2811463" imgW="2203179" progId="">
                  <p:embed/>
                  <p:pic>
                    <p:nvPicPr>
                      <p:cNvPr id="3412" name="Google Shape;3412;p208"/>
                      <p:cNvPicPr preferRelativeResize="0"/>
                      <p:nvPr/>
                    </p:nvPicPr>
                    <p:blipFill rotWithShape="1">
                      <a:blip r:embed="rId9">
                        <a:alphaModFix/>
                      </a:blip>
                      <a:srcRect b="0" l="0" r="0" t="0"/>
                      <a:stretch/>
                    </p:blipFill>
                    <p:spPr>
                      <a:xfrm>
                        <a:off x="3384658" y="1517651"/>
                        <a:ext cx="2203179" cy="2811463"/>
                      </a:xfrm>
                      <a:prstGeom prst="rect">
                        <a:avLst/>
                      </a:prstGeom>
                      <a:noFill/>
                      <a:ln>
                        <a:noFill/>
                      </a:ln>
                    </p:spPr>
                  </p:pic>
                </p:oleObj>
              </mc:Fallback>
            </mc:AlternateContent>
          </a:graphicData>
        </a:graphic>
      </p:graphicFrame>
      <p:graphicFrame>
        <p:nvGraphicFramePr>
          <p:cNvPr id="3413" name="Google Shape;3413;p208"/>
          <p:cNvGraphicFramePr/>
          <p:nvPr/>
        </p:nvGraphicFramePr>
        <p:xfrm>
          <a:off x="4642361" y="4256088"/>
          <a:ext cx="4044292" cy="1617662"/>
        </p:xfrm>
        <a:graphic>
          <a:graphicData uri="http://schemas.openxmlformats.org/presentationml/2006/ole">
            <mc:AlternateContent>
              <mc:Choice Requires="v">
                <p:oleObj r:id="rId10" imgH="1617662" imgW="4044292" progId="" spid="_x0000_s3">
                  <p:embed/>
                </p:oleObj>
              </mc:Choice>
              <mc:Fallback>
                <p:oleObj r:id="rId11" imgH="1617662" imgW="4044292" progId="">
                  <p:embed/>
                  <p:pic>
                    <p:nvPicPr>
                      <p:cNvPr id="3413" name="Google Shape;3413;p208"/>
                      <p:cNvPicPr preferRelativeResize="0"/>
                      <p:nvPr/>
                    </p:nvPicPr>
                    <p:blipFill rotWithShape="1">
                      <a:blip r:embed="rId12">
                        <a:alphaModFix/>
                      </a:blip>
                      <a:srcRect b="0" l="0" r="0" t="0"/>
                      <a:stretch/>
                    </p:blipFill>
                    <p:spPr>
                      <a:xfrm>
                        <a:off x="4642361" y="4256088"/>
                        <a:ext cx="4044292" cy="1617662"/>
                      </a:xfrm>
                      <a:prstGeom prst="rect">
                        <a:avLst/>
                      </a:prstGeom>
                      <a:noFill/>
                      <a:ln>
                        <a:noFill/>
                      </a:ln>
                    </p:spPr>
                  </p:pic>
                </p:oleObj>
              </mc:Fallback>
            </mc:AlternateContent>
          </a:graphicData>
        </a:graphic>
      </p:graphicFrame>
      <p:sp>
        <p:nvSpPr>
          <p:cNvPr id="3414" name="Google Shape;3414;p208"/>
          <p:cNvSpPr/>
          <p:nvPr/>
        </p:nvSpPr>
        <p:spPr>
          <a:xfrm>
            <a:off x="1987698" y="5621338"/>
            <a:ext cx="2017016" cy="982662"/>
          </a:xfrm>
          <a:prstGeom prst="wedgeRectCallout">
            <a:avLst>
              <a:gd fmla="val 73981" name="adj1"/>
              <a:gd fmla="val -63083"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Interface for </a:t>
            </a:r>
            <a:r>
              <a:rPr b="1" i="1" lang="en-US" sz="1800">
                <a:solidFill>
                  <a:schemeClr val="dk1"/>
                </a:solidFill>
                <a:latin typeface="Arial"/>
                <a:ea typeface="Arial"/>
                <a:cs typeface="Arial"/>
                <a:sym typeface="Arial"/>
              </a:rPr>
              <a:t>Order</a:t>
            </a:r>
            <a:r>
              <a:rPr b="1" lang="en-US" sz="1800">
                <a:solidFill>
                  <a:schemeClr val="dk1"/>
                </a:solidFill>
                <a:latin typeface="Arial"/>
                <a:ea typeface="Arial"/>
                <a:cs typeface="Arial"/>
                <a:sym typeface="Arial"/>
              </a:rPr>
              <a:t> remains the same!</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15" name="Google Shape;3415;p208"/>
          <p:cNvSpPr/>
          <p:nvPr/>
        </p:nvSpPr>
        <p:spPr>
          <a:xfrm>
            <a:off x="2833497" y="3146425"/>
            <a:ext cx="586342" cy="527050"/>
          </a:xfrm>
          <a:prstGeom prst="rightArrow">
            <a:avLst>
              <a:gd fmla="val 50000" name="adj1"/>
              <a:gd fmla="val 30120"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6" name="Google Shape;3416;p208"/>
          <p:cNvSpPr/>
          <p:nvPr/>
        </p:nvSpPr>
        <p:spPr>
          <a:xfrm rot="5400000">
            <a:off x="5752804" y="3220381"/>
            <a:ext cx="744538" cy="672827"/>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7" name="Google Shape;3417;p208"/>
          <p:cNvSpPr/>
          <p:nvPr/>
        </p:nvSpPr>
        <p:spPr>
          <a:xfrm>
            <a:off x="901501" y="3317875"/>
            <a:ext cx="1202001" cy="1301750"/>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D022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Software Process?</a:t>
            </a:r>
            <a:endParaRPr/>
          </a:p>
        </p:txBody>
      </p:sp>
      <p:sp>
        <p:nvSpPr>
          <p:cNvPr id="296" name="Google Shape;296;p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A set of activities whose goal is the development or evolution of software.</a:t>
            </a:r>
            <a:endParaRPr/>
          </a:p>
          <a:p>
            <a:pPr indent="-182880" lvl="0" marL="182880" rtl="0" algn="l">
              <a:lnSpc>
                <a:spcPct val="90000"/>
              </a:lnSpc>
              <a:spcBef>
                <a:spcPts val="480"/>
              </a:spcBef>
              <a:spcAft>
                <a:spcPts val="0"/>
              </a:spcAft>
              <a:buSzPts val="2040"/>
              <a:buChar char="•"/>
            </a:pPr>
            <a:r>
              <a:rPr lang="en-US"/>
              <a:t>Generic activities in all software processes are:</a:t>
            </a:r>
            <a:endParaRPr/>
          </a:p>
          <a:p>
            <a:pPr indent="-182880" lvl="1" marL="457200" rtl="0" algn="l">
              <a:lnSpc>
                <a:spcPct val="90000"/>
              </a:lnSpc>
              <a:spcBef>
                <a:spcPts val="400"/>
              </a:spcBef>
              <a:spcAft>
                <a:spcPts val="0"/>
              </a:spcAft>
              <a:buSzPts val="1700"/>
              <a:buChar char="•"/>
            </a:pPr>
            <a:r>
              <a:rPr lang="en-US"/>
              <a:t>Specification - what the system should do and its development constraints</a:t>
            </a:r>
            <a:endParaRPr/>
          </a:p>
          <a:p>
            <a:pPr indent="-182880" lvl="1" marL="457200" rtl="0" algn="l">
              <a:lnSpc>
                <a:spcPct val="90000"/>
              </a:lnSpc>
              <a:spcBef>
                <a:spcPts val="400"/>
              </a:spcBef>
              <a:spcAft>
                <a:spcPts val="0"/>
              </a:spcAft>
              <a:buSzPts val="1700"/>
              <a:buChar char="•"/>
            </a:pPr>
            <a:r>
              <a:rPr lang="en-US"/>
              <a:t>Development - production of the software system</a:t>
            </a:r>
            <a:endParaRPr/>
          </a:p>
          <a:p>
            <a:pPr indent="-182880" lvl="1" marL="457200" rtl="0" algn="l">
              <a:lnSpc>
                <a:spcPct val="90000"/>
              </a:lnSpc>
              <a:spcBef>
                <a:spcPts val="400"/>
              </a:spcBef>
              <a:spcAft>
                <a:spcPts val="0"/>
              </a:spcAft>
              <a:buSzPts val="1700"/>
              <a:buChar char="•"/>
            </a:pPr>
            <a:r>
              <a:rPr lang="en-US"/>
              <a:t>Validation - checking that the software is what the customer wants</a:t>
            </a:r>
            <a:endParaRPr/>
          </a:p>
          <a:p>
            <a:pPr indent="-182880" lvl="1" marL="457200" rtl="0" algn="l">
              <a:lnSpc>
                <a:spcPct val="90000"/>
              </a:lnSpc>
              <a:spcBef>
                <a:spcPts val="400"/>
              </a:spcBef>
              <a:spcAft>
                <a:spcPts val="0"/>
              </a:spcAft>
              <a:buSzPts val="1700"/>
              <a:buChar char="•"/>
            </a:pPr>
            <a:r>
              <a:rPr lang="en-US"/>
              <a:t>Evolution - changing the software in response to changing demands.</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graphicFrame>
        <p:nvGraphicFramePr>
          <p:cNvPr id="3423" name="Google Shape;3423;p209"/>
          <p:cNvGraphicFramePr/>
          <p:nvPr/>
        </p:nvGraphicFramePr>
        <p:xfrm>
          <a:off x="1668142" y="1425575"/>
          <a:ext cx="5847294" cy="4732338"/>
        </p:xfrm>
        <a:graphic>
          <a:graphicData uri="http://schemas.openxmlformats.org/presentationml/2006/ole">
            <mc:AlternateContent>
              <mc:Choice Requires="v">
                <p:oleObj r:id="rId4" imgH="4732338" imgW="5847294" progId="" spid="_x0000_s1">
                  <p:embed/>
                </p:oleObj>
              </mc:Choice>
              <mc:Fallback>
                <p:oleObj r:id="rId5" imgH="4732338" imgW="5847294" progId="">
                  <p:embed/>
                  <p:pic>
                    <p:nvPicPr>
                      <p:cNvPr id="3423" name="Google Shape;3423;p209"/>
                      <p:cNvPicPr preferRelativeResize="0"/>
                      <p:nvPr/>
                    </p:nvPicPr>
                    <p:blipFill rotWithShape="1">
                      <a:blip r:embed="rId6">
                        <a:alphaModFix/>
                      </a:blip>
                      <a:srcRect b="0" l="0" r="0" t="0"/>
                      <a:stretch/>
                    </p:blipFill>
                    <p:spPr>
                      <a:xfrm>
                        <a:off x="1668142" y="1425575"/>
                        <a:ext cx="5847294" cy="4732338"/>
                      </a:xfrm>
                      <a:prstGeom prst="rect">
                        <a:avLst/>
                      </a:prstGeom>
                      <a:noFill/>
                      <a:ln>
                        <a:noFill/>
                      </a:ln>
                    </p:spPr>
                  </p:pic>
                </p:oleObj>
              </mc:Fallback>
            </mc:AlternateContent>
          </a:graphicData>
        </a:graphic>
      </p:graphicFrame>
      <p:sp>
        <p:nvSpPr>
          <p:cNvPr id="3424" name="Google Shape;3424;p20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Generalization/Specialization</a:t>
            </a:r>
            <a:endParaRPr/>
          </a:p>
        </p:txBody>
      </p:sp>
      <p:sp>
        <p:nvSpPr>
          <p:cNvPr id="3425" name="Google Shape;3425;p209"/>
          <p:cNvSpPr/>
          <p:nvPr/>
        </p:nvSpPr>
        <p:spPr>
          <a:xfrm>
            <a:off x="537969" y="5476875"/>
            <a:ext cx="2191452" cy="730250"/>
          </a:xfrm>
          <a:prstGeom prst="wedgeRectCallout">
            <a:avLst>
              <a:gd fmla="val 40569" name="adj1"/>
              <a:gd fmla="val -88912"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Inheritance: </a:t>
            </a:r>
            <a:r>
              <a:rPr lang="en-US" sz="1800">
                <a:solidFill>
                  <a:schemeClr val="dk1"/>
                </a:solidFill>
                <a:latin typeface="Arial"/>
                <a:ea typeface="Arial"/>
                <a:cs typeface="Arial"/>
                <a:sym typeface="Arial"/>
              </a:rPr>
              <a:t>re-use of implementation</a:t>
            </a:r>
            <a:endParaRPr/>
          </a:p>
        </p:txBody>
      </p:sp>
      <p:sp>
        <p:nvSpPr>
          <p:cNvPr id="3426" name="Google Shape;3426;p209"/>
          <p:cNvSpPr/>
          <p:nvPr/>
        </p:nvSpPr>
        <p:spPr>
          <a:xfrm>
            <a:off x="6026129" y="1348115"/>
            <a:ext cx="1062744" cy="523220"/>
          </a:xfrm>
          <a:custGeom>
            <a:rect b="b" l="l" r="r" t="t"/>
            <a:pathLst>
              <a:path extrusionOk="0" h="120000" w="120000">
                <a:moveTo>
                  <a:pt x="0" y="0"/>
                </a:moveTo>
                <a:lnTo>
                  <a:pt x="120000" y="0"/>
                </a:lnTo>
                <a:lnTo>
                  <a:pt x="120000" y="120000"/>
                </a:lnTo>
                <a:lnTo>
                  <a:pt x="0" y="120000"/>
                </a:lnTo>
                <a:close/>
              </a:path>
              <a:path extrusionOk="0" fill="none" h="120000" w="120000">
                <a:moveTo>
                  <a:pt x="-7944" y="25867"/>
                </a:moveTo>
                <a:lnTo>
                  <a:pt x="-36412" y="25867"/>
                </a:lnTo>
                <a:lnTo>
                  <a:pt x="-60911" y="17963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Superclass</a:t>
            </a:r>
            <a:endParaRPr/>
          </a:p>
        </p:txBody>
      </p:sp>
      <p:sp>
        <p:nvSpPr>
          <p:cNvPr id="3427" name="Google Shape;3427;p209"/>
          <p:cNvSpPr/>
          <p:nvPr/>
        </p:nvSpPr>
        <p:spPr>
          <a:xfrm>
            <a:off x="260922" y="1434754"/>
            <a:ext cx="1889487" cy="1384995"/>
          </a:xfrm>
          <a:custGeom>
            <a:rect b="b" l="l" r="r" t="t"/>
            <a:pathLst>
              <a:path extrusionOk="0" h="120000" w="120000">
                <a:moveTo>
                  <a:pt x="0" y="0"/>
                </a:moveTo>
                <a:lnTo>
                  <a:pt x="120000" y="0"/>
                </a:lnTo>
                <a:lnTo>
                  <a:pt x="120000" y="120000"/>
                </a:lnTo>
                <a:lnTo>
                  <a:pt x="0" y="120000"/>
                </a:lnTo>
                <a:close/>
              </a:path>
              <a:path extrusionOk="0" fill="none" h="120000" w="120000">
                <a:moveTo>
                  <a:pt x="124466" y="14350"/>
                </a:moveTo>
                <a:lnTo>
                  <a:pt x="168412" y="14350"/>
                </a:lnTo>
                <a:lnTo>
                  <a:pt x="212350" y="2186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Subclass. </a:t>
            </a:r>
            <a:r>
              <a:rPr lang="en-US" sz="1400">
                <a:solidFill>
                  <a:schemeClr val="dk1"/>
                </a:solidFill>
                <a:latin typeface="Arial"/>
                <a:ea typeface="Arial"/>
                <a:cs typeface="Arial"/>
                <a:sym typeface="Arial"/>
              </a:rPr>
              <a:t>Each subclass can define its own implementation of attributes and services.</a:t>
            </a:r>
            <a:endParaRPr/>
          </a:p>
        </p:txBody>
      </p:sp>
      <p:sp>
        <p:nvSpPr>
          <p:cNvPr id="3428" name="Google Shape;3428;p209"/>
          <p:cNvSpPr/>
          <p:nvPr/>
        </p:nvSpPr>
        <p:spPr>
          <a:xfrm>
            <a:off x="6763453" y="4570413"/>
            <a:ext cx="1586055" cy="317500"/>
          </a:xfrm>
          <a:custGeom>
            <a:rect b="b" l="l" r="r" t="t"/>
            <a:pathLst>
              <a:path extrusionOk="0" h="120000" w="120000">
                <a:moveTo>
                  <a:pt x="0" y="0"/>
                </a:moveTo>
                <a:lnTo>
                  <a:pt x="120000" y="0"/>
                </a:lnTo>
                <a:lnTo>
                  <a:pt x="120000" y="120000"/>
                </a:lnTo>
                <a:lnTo>
                  <a:pt x="0" y="120000"/>
                </a:lnTo>
                <a:close/>
              </a:path>
              <a:path extrusionOk="0" fill="none" h="120000" w="120000">
                <a:moveTo>
                  <a:pt x="-5322" y="43200"/>
                </a:moveTo>
                <a:lnTo>
                  <a:pt x="-49022" y="43200"/>
                </a:lnTo>
                <a:lnTo>
                  <a:pt x="-86728" y="-50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Generalization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21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Visibility</a:t>
            </a:r>
            <a:endParaRPr/>
          </a:p>
        </p:txBody>
      </p:sp>
      <p:sp>
        <p:nvSpPr>
          <p:cNvPr id="3435" name="Google Shape;3435;p210"/>
          <p:cNvSpPr txBox="1"/>
          <p:nvPr>
            <p:ph idx="1" type="body"/>
          </p:nvPr>
        </p:nvSpPr>
        <p:spPr>
          <a:xfrm>
            <a:off x="457347" y="1719264"/>
            <a:ext cx="8229307" cy="20145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Public</a:t>
            </a:r>
            <a:r>
              <a:rPr lang="en-US"/>
              <a:t> declaration is accessible to all clients.</a:t>
            </a:r>
            <a:endParaRPr/>
          </a:p>
          <a:p>
            <a:pPr indent="-182880" lvl="0" marL="182880" rtl="0" algn="l">
              <a:spcBef>
                <a:spcPts val="480"/>
              </a:spcBef>
              <a:spcAft>
                <a:spcPts val="0"/>
              </a:spcAft>
              <a:buSzPts val="2040"/>
              <a:buChar char="•"/>
            </a:pPr>
            <a:r>
              <a:rPr b="1" lang="en-US"/>
              <a:t>Protected</a:t>
            </a:r>
            <a:r>
              <a:rPr lang="en-US"/>
              <a:t> declaration is accessible only to the class itself and its subclasses.</a:t>
            </a:r>
            <a:endParaRPr/>
          </a:p>
          <a:p>
            <a:pPr indent="-182880" lvl="0" marL="182880" rtl="0" algn="l">
              <a:spcBef>
                <a:spcPts val="480"/>
              </a:spcBef>
              <a:spcAft>
                <a:spcPts val="0"/>
              </a:spcAft>
              <a:buSzPts val="2040"/>
              <a:buChar char="•"/>
            </a:pPr>
            <a:r>
              <a:rPr b="1" lang="en-US"/>
              <a:t>Private</a:t>
            </a:r>
            <a:r>
              <a:rPr lang="en-US"/>
              <a:t> declaration is accessible only to the class itself.</a:t>
            </a:r>
            <a:endParaRPr/>
          </a:p>
          <a:p>
            <a:pPr indent="-53339" lvl="0" marL="182880" rtl="0" algn="l">
              <a:spcBef>
                <a:spcPts val="480"/>
              </a:spcBef>
              <a:spcAft>
                <a:spcPts val="0"/>
              </a:spcAft>
              <a:buSzPts val="2040"/>
              <a:buNone/>
            </a:pPr>
            <a:r>
              <a:t/>
            </a:r>
            <a:endParaRPr/>
          </a:p>
        </p:txBody>
      </p:sp>
      <p:graphicFrame>
        <p:nvGraphicFramePr>
          <p:cNvPr id="3436" name="Google Shape;3436;p210"/>
          <p:cNvGraphicFramePr/>
          <p:nvPr/>
        </p:nvGraphicFramePr>
        <p:xfrm>
          <a:off x="1253306" y="3854451"/>
          <a:ext cx="6358877" cy="2003425"/>
        </p:xfrm>
        <a:graphic>
          <a:graphicData uri="http://schemas.openxmlformats.org/presentationml/2006/ole">
            <mc:AlternateContent>
              <mc:Choice Requires="v">
                <p:oleObj r:id="rId4" imgH="2003425" imgW="6358877" progId="" spid="_x0000_s1">
                  <p:embed/>
                </p:oleObj>
              </mc:Choice>
              <mc:Fallback>
                <p:oleObj r:id="rId5" imgH="2003425" imgW="6358877" progId="">
                  <p:embed/>
                  <p:pic>
                    <p:nvPicPr>
                      <p:cNvPr id="3436" name="Google Shape;3436;p210"/>
                      <p:cNvPicPr preferRelativeResize="0"/>
                      <p:nvPr/>
                    </p:nvPicPr>
                    <p:blipFill rotWithShape="1">
                      <a:blip r:embed="rId6">
                        <a:alphaModFix/>
                      </a:blip>
                      <a:srcRect b="0" l="0" r="0" t="0"/>
                      <a:stretch/>
                    </p:blipFill>
                    <p:spPr>
                      <a:xfrm>
                        <a:off x="1253306" y="3854451"/>
                        <a:ext cx="6358877" cy="2003425"/>
                      </a:xfrm>
                      <a:prstGeom prst="rect">
                        <a:avLst/>
                      </a:prstGeom>
                      <a:noFill/>
                      <a:ln>
                        <a:noFill/>
                      </a:ln>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2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Class Diagram</a:t>
            </a:r>
            <a:endParaRPr/>
          </a:p>
        </p:txBody>
      </p:sp>
      <p:graphicFrame>
        <p:nvGraphicFramePr>
          <p:cNvPr id="3443" name="Google Shape;3443;p211"/>
          <p:cNvGraphicFramePr/>
          <p:nvPr/>
        </p:nvGraphicFramePr>
        <p:xfrm>
          <a:off x="1757561" y="217488"/>
          <a:ext cx="5630346" cy="6426200"/>
        </p:xfrm>
        <a:graphic>
          <a:graphicData uri="http://schemas.openxmlformats.org/presentationml/2006/ole">
            <mc:AlternateContent>
              <mc:Choice Requires="v">
                <p:oleObj r:id="rId4" imgH="6426200" imgW="5630346" progId="" spid="_x0000_s1">
                  <p:embed/>
                </p:oleObj>
              </mc:Choice>
              <mc:Fallback>
                <p:oleObj r:id="rId5" imgH="6426200" imgW="5630346" progId="">
                  <p:embed/>
                  <p:pic>
                    <p:nvPicPr>
                      <p:cNvPr id="3443" name="Google Shape;3443;p211"/>
                      <p:cNvPicPr preferRelativeResize="0"/>
                      <p:nvPr/>
                    </p:nvPicPr>
                    <p:blipFill rotWithShape="1">
                      <a:blip r:embed="rId6">
                        <a:alphaModFix/>
                      </a:blip>
                      <a:srcRect b="0" l="0" r="0" t="0"/>
                      <a:stretch/>
                    </p:blipFill>
                    <p:spPr>
                      <a:xfrm>
                        <a:off x="1757561" y="217488"/>
                        <a:ext cx="5630346" cy="6426200"/>
                      </a:xfrm>
                      <a:prstGeom prst="rect">
                        <a:avLst/>
                      </a:prstGeom>
                      <a:noFill/>
                      <a:ln>
                        <a:noFill/>
                      </a:ln>
                    </p:spPr>
                  </p:pic>
                </p:oleObj>
              </mc:Fallback>
            </mc:AlternateContent>
          </a:graphicData>
        </a:graphic>
      </p:graphicFrame>
      <p:sp>
        <p:nvSpPr>
          <p:cNvPr id="3444" name="Google Shape;3444;p211"/>
          <p:cNvSpPr/>
          <p:nvPr/>
        </p:nvSpPr>
        <p:spPr>
          <a:xfrm>
            <a:off x="246264" y="5476876"/>
            <a:ext cx="3021126" cy="1014413"/>
          </a:xfrm>
          <a:prstGeom prst="wedgeRectCallout">
            <a:avLst>
              <a:gd fmla="val 35977" name="adj1"/>
              <a:gd fmla="val -8411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a:t>
            </a:r>
            <a:r>
              <a:rPr b="1" lang="en-US" sz="1800">
                <a:solidFill>
                  <a:schemeClr val="dk1"/>
                </a:solidFill>
                <a:latin typeface="Arial"/>
                <a:ea typeface="Arial"/>
                <a:cs typeface="Arial"/>
                <a:sym typeface="Arial"/>
              </a:rPr>
              <a:t>class diagram</a:t>
            </a:r>
            <a:r>
              <a:rPr lang="en-US" sz="1800">
                <a:solidFill>
                  <a:schemeClr val="dk1"/>
                </a:solidFill>
                <a:latin typeface="Arial"/>
                <a:ea typeface="Arial"/>
                <a:cs typeface="Arial"/>
                <a:sym typeface="Arial"/>
              </a:rPr>
              <a:t> is a graphic view of the static structural model.</a:t>
            </a:r>
            <a:endParaRPr/>
          </a:p>
        </p:txBody>
      </p:sp>
      <p:sp>
        <p:nvSpPr>
          <p:cNvPr id="3445" name="Google Shape;3445;p211"/>
          <p:cNvSpPr/>
          <p:nvPr/>
        </p:nvSpPr>
        <p:spPr>
          <a:xfrm>
            <a:off x="7119656" y="1703388"/>
            <a:ext cx="1848442" cy="742950"/>
          </a:xfrm>
          <a:custGeom>
            <a:rect b="b" l="l" r="r" t="t"/>
            <a:pathLst>
              <a:path extrusionOk="0" h="120000" w="120000">
                <a:moveTo>
                  <a:pt x="0" y="0"/>
                </a:moveTo>
                <a:lnTo>
                  <a:pt x="120000" y="0"/>
                </a:lnTo>
                <a:lnTo>
                  <a:pt x="120000" y="120000"/>
                </a:lnTo>
                <a:lnTo>
                  <a:pt x="0" y="120000"/>
                </a:lnTo>
                <a:close/>
              </a:path>
              <a:path extrusionOk="0" fill="none" h="120000" w="120000">
                <a:moveTo>
                  <a:pt x="-4567" y="18461"/>
                </a:moveTo>
                <a:lnTo>
                  <a:pt x="-16367" y="18461"/>
                </a:lnTo>
                <a:lnTo>
                  <a:pt x="-26550" y="-282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Abstract Class: </a:t>
            </a:r>
            <a:r>
              <a:rPr lang="en-US" sz="1400">
                <a:solidFill>
                  <a:schemeClr val="dk1"/>
                </a:solidFill>
                <a:latin typeface="Arial"/>
                <a:ea typeface="Arial"/>
                <a:cs typeface="Arial"/>
                <a:sym typeface="Arial"/>
              </a:rPr>
              <a:t>class that cannot be directly instantiated.</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sp>
        <p:nvSpPr>
          <p:cNvPr id="3451" name="Google Shape;3451;p21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The Dynamic Behavior of an Object</a:t>
            </a:r>
            <a:endParaRPr/>
          </a:p>
        </p:txBody>
      </p:sp>
      <p:sp>
        <p:nvSpPr>
          <p:cNvPr id="3452" name="Google Shape;3452;p21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a:t>
            </a:r>
            <a:r>
              <a:rPr b="1" lang="en-US"/>
              <a:t>state transition</a:t>
            </a:r>
            <a:r>
              <a:rPr lang="en-US"/>
              <a:t> (statechart) diagram shows</a:t>
            </a:r>
            <a:endParaRPr/>
          </a:p>
          <a:p>
            <a:pPr indent="-182880" lvl="1" marL="457200" rtl="0" algn="l">
              <a:spcBef>
                <a:spcPts val="400"/>
              </a:spcBef>
              <a:spcAft>
                <a:spcPts val="0"/>
              </a:spcAft>
              <a:buSzPts val="1700"/>
              <a:buChar char="•"/>
            </a:pPr>
            <a:r>
              <a:rPr lang="en-US"/>
              <a:t>The </a:t>
            </a:r>
            <a:r>
              <a:rPr b="1" lang="en-US"/>
              <a:t>life cycle</a:t>
            </a:r>
            <a:r>
              <a:rPr lang="en-US"/>
              <a:t> of a given object</a:t>
            </a:r>
            <a:endParaRPr/>
          </a:p>
          <a:p>
            <a:pPr indent="-182880" lvl="1" marL="457200" rtl="0" algn="l">
              <a:spcBef>
                <a:spcPts val="400"/>
              </a:spcBef>
              <a:spcAft>
                <a:spcPts val="0"/>
              </a:spcAft>
              <a:buSzPts val="1700"/>
              <a:buChar char="•"/>
            </a:pPr>
            <a:r>
              <a:rPr lang="en-US"/>
              <a:t>The </a:t>
            </a:r>
            <a:r>
              <a:rPr b="1" lang="en-US"/>
              <a:t>events</a:t>
            </a:r>
            <a:r>
              <a:rPr lang="en-US"/>
              <a:t> causing a transition from one state to another</a:t>
            </a:r>
            <a:endParaRPr/>
          </a:p>
          <a:p>
            <a:pPr indent="-182880" lvl="1" marL="457200" rtl="0" algn="l">
              <a:spcBef>
                <a:spcPts val="400"/>
              </a:spcBef>
              <a:spcAft>
                <a:spcPts val="0"/>
              </a:spcAft>
              <a:buSzPts val="1700"/>
              <a:buChar char="•"/>
            </a:pPr>
            <a:r>
              <a:rPr lang="en-US"/>
              <a:t>The </a:t>
            </a:r>
            <a:r>
              <a:rPr b="1" lang="en-US"/>
              <a:t>actions</a:t>
            </a:r>
            <a:r>
              <a:rPr lang="en-US"/>
              <a:t> that result from a state change</a:t>
            </a:r>
            <a:endParaRPr/>
          </a:p>
          <a:p>
            <a:pPr indent="-182880" lvl="0" marL="182880" rtl="0" algn="l">
              <a:spcBef>
                <a:spcPts val="480"/>
              </a:spcBef>
              <a:spcAft>
                <a:spcPts val="0"/>
              </a:spcAft>
              <a:buSzPts val="2040"/>
              <a:buChar char="•"/>
            </a:pPr>
            <a:r>
              <a:rPr lang="en-US"/>
              <a:t>State transition diagrams are created for objects with </a:t>
            </a:r>
            <a:r>
              <a:rPr b="1" lang="en-US"/>
              <a:t>significant</a:t>
            </a:r>
            <a:r>
              <a:rPr lang="en-US"/>
              <a:t> </a:t>
            </a:r>
            <a:r>
              <a:rPr b="1" lang="en-US"/>
              <a:t>dynamic behavior</a:t>
            </a:r>
            <a:endParaRPr/>
          </a:p>
          <a:p>
            <a:pPr indent="-182880" lvl="0" marL="182880" rtl="0" algn="l">
              <a:spcBef>
                <a:spcPts val="480"/>
              </a:spcBef>
              <a:spcAft>
                <a:spcPts val="0"/>
              </a:spcAft>
              <a:buSzPts val="2040"/>
              <a:buChar char="•"/>
            </a:pPr>
            <a:r>
              <a:rPr lang="en-US"/>
              <a:t>Sequence and/or collaboration diagrams are examined to define statechart diagram of a class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7" name="Shape 3457"/>
        <p:cNvGrpSpPr/>
        <p:nvPr/>
      </p:nvGrpSpPr>
      <p:grpSpPr>
        <a:xfrm>
          <a:off x="0" y="0"/>
          <a:ext cx="0" cy="0"/>
          <a:chOff x="0" y="0"/>
          <a:chExt cx="0" cy="0"/>
        </a:xfrm>
      </p:grpSpPr>
      <p:graphicFrame>
        <p:nvGraphicFramePr>
          <p:cNvPr id="3458" name="Google Shape;3458;p213"/>
          <p:cNvGraphicFramePr/>
          <p:nvPr/>
        </p:nvGraphicFramePr>
        <p:xfrm>
          <a:off x="4797742" y="433389"/>
          <a:ext cx="3389055" cy="6338887"/>
        </p:xfrm>
        <a:graphic>
          <a:graphicData uri="http://schemas.openxmlformats.org/presentationml/2006/ole">
            <mc:AlternateContent>
              <mc:Choice Requires="v">
                <p:oleObj r:id="rId4" imgH="6338887" imgW="3389055" progId="" spid="_x0000_s1">
                  <p:embed/>
                </p:oleObj>
              </mc:Choice>
              <mc:Fallback>
                <p:oleObj r:id="rId5" imgH="6338887" imgW="3389055" progId="">
                  <p:embed/>
                  <p:pic>
                    <p:nvPicPr>
                      <p:cNvPr id="3458" name="Google Shape;3458;p213"/>
                      <p:cNvPicPr preferRelativeResize="0"/>
                      <p:nvPr/>
                    </p:nvPicPr>
                    <p:blipFill rotWithShape="1">
                      <a:blip r:embed="rId6">
                        <a:alphaModFix/>
                      </a:blip>
                      <a:srcRect b="0" l="0" r="0" t="0"/>
                      <a:stretch/>
                    </p:blipFill>
                    <p:spPr>
                      <a:xfrm>
                        <a:off x="4797742" y="433389"/>
                        <a:ext cx="3389055" cy="6338887"/>
                      </a:xfrm>
                      <a:prstGeom prst="rect">
                        <a:avLst/>
                      </a:prstGeom>
                      <a:noFill/>
                      <a:ln>
                        <a:noFill/>
                      </a:ln>
                    </p:spPr>
                  </p:pic>
                </p:oleObj>
              </mc:Fallback>
            </mc:AlternateContent>
          </a:graphicData>
        </a:graphic>
      </p:graphicFrame>
      <p:sp>
        <p:nvSpPr>
          <p:cNvPr id="3459" name="Google Shape;3459;p213"/>
          <p:cNvSpPr txBox="1"/>
          <p:nvPr>
            <p:ph type="title"/>
          </p:nvPr>
        </p:nvSpPr>
        <p:spPr>
          <a:xfrm>
            <a:off x="457347" y="122239"/>
            <a:ext cx="7719189" cy="644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500"/>
              <a:buFont typeface="Arial"/>
              <a:buNone/>
            </a:pPr>
            <a:r>
              <a:rPr lang="en-US" sz="3500"/>
              <a:t>Statechart Diagram</a:t>
            </a:r>
            <a:endParaRPr sz="3500"/>
          </a:p>
        </p:txBody>
      </p:sp>
      <p:graphicFrame>
        <p:nvGraphicFramePr>
          <p:cNvPr id="3460" name="Google Shape;3460;p213"/>
          <p:cNvGraphicFramePr/>
          <p:nvPr/>
        </p:nvGraphicFramePr>
        <p:xfrm>
          <a:off x="664032" y="1657351"/>
          <a:ext cx="2484623" cy="4411663"/>
        </p:xfrm>
        <a:graphic>
          <a:graphicData uri="http://schemas.openxmlformats.org/presentationml/2006/ole">
            <mc:AlternateContent>
              <mc:Choice Requires="v">
                <p:oleObj r:id="rId7" imgH="4411663" imgW="2484623" progId="" spid="_x0000_s2">
                  <p:embed/>
                </p:oleObj>
              </mc:Choice>
              <mc:Fallback>
                <p:oleObj r:id="rId8" imgH="4411663" imgW="2484623" progId="">
                  <p:embed/>
                  <p:pic>
                    <p:nvPicPr>
                      <p:cNvPr id="3460" name="Google Shape;3460;p213"/>
                      <p:cNvPicPr preferRelativeResize="0"/>
                      <p:nvPr/>
                    </p:nvPicPr>
                    <p:blipFill rotWithShape="1">
                      <a:blip r:embed="rId9">
                        <a:alphaModFix/>
                      </a:blip>
                      <a:srcRect b="0" l="0" r="0" t="0"/>
                      <a:stretch/>
                    </p:blipFill>
                    <p:spPr>
                      <a:xfrm>
                        <a:off x="664032" y="1657351"/>
                        <a:ext cx="2484623" cy="4411663"/>
                      </a:xfrm>
                      <a:prstGeom prst="rect">
                        <a:avLst/>
                      </a:prstGeom>
                      <a:noFill/>
                      <a:ln>
                        <a:noFill/>
                      </a:ln>
                    </p:spPr>
                  </p:pic>
                </p:oleObj>
              </mc:Fallback>
            </mc:AlternateContent>
          </a:graphicData>
        </a:graphic>
      </p:graphicFrame>
      <p:sp>
        <p:nvSpPr>
          <p:cNvPr id="3461" name="Google Shape;3461;p213"/>
          <p:cNvSpPr/>
          <p:nvPr/>
        </p:nvSpPr>
        <p:spPr>
          <a:xfrm>
            <a:off x="530640" y="1520826"/>
            <a:ext cx="634715" cy="4524375"/>
          </a:xfrm>
          <a:custGeom>
            <a:rect b="b" l="l" r="r" t="t"/>
            <a:pathLst>
              <a:path extrusionOk="0" h="2850" w="433">
                <a:moveTo>
                  <a:pt x="78" y="0"/>
                </a:moveTo>
                <a:cubicBezTo>
                  <a:pt x="2" y="118"/>
                  <a:pt x="19" y="66"/>
                  <a:pt x="0" y="146"/>
                </a:cubicBezTo>
                <a:cubicBezTo>
                  <a:pt x="6" y="244"/>
                  <a:pt x="10" y="342"/>
                  <a:pt x="19" y="439"/>
                </a:cubicBezTo>
                <a:cubicBezTo>
                  <a:pt x="22" y="471"/>
                  <a:pt x="37" y="474"/>
                  <a:pt x="58" y="497"/>
                </a:cubicBezTo>
                <a:cubicBezTo>
                  <a:pt x="111" y="556"/>
                  <a:pt x="150" y="600"/>
                  <a:pt x="175" y="673"/>
                </a:cubicBezTo>
                <a:cubicBezTo>
                  <a:pt x="179" y="751"/>
                  <a:pt x="167" y="901"/>
                  <a:pt x="214" y="986"/>
                </a:cubicBezTo>
                <a:cubicBezTo>
                  <a:pt x="272" y="1090"/>
                  <a:pt x="220" y="963"/>
                  <a:pt x="263" y="1064"/>
                </a:cubicBezTo>
                <a:cubicBezTo>
                  <a:pt x="284" y="1113"/>
                  <a:pt x="283" y="1152"/>
                  <a:pt x="322" y="1191"/>
                </a:cubicBezTo>
                <a:cubicBezTo>
                  <a:pt x="342" y="1278"/>
                  <a:pt x="397" y="1352"/>
                  <a:pt x="429" y="1435"/>
                </a:cubicBezTo>
                <a:cubicBezTo>
                  <a:pt x="426" y="1484"/>
                  <a:pt x="433" y="1534"/>
                  <a:pt x="419" y="1581"/>
                </a:cubicBezTo>
                <a:cubicBezTo>
                  <a:pt x="412" y="1603"/>
                  <a:pt x="386" y="1612"/>
                  <a:pt x="371" y="1630"/>
                </a:cubicBezTo>
                <a:cubicBezTo>
                  <a:pt x="356" y="1648"/>
                  <a:pt x="344" y="1669"/>
                  <a:pt x="331" y="1688"/>
                </a:cubicBezTo>
                <a:cubicBezTo>
                  <a:pt x="312" y="1744"/>
                  <a:pt x="296" y="1797"/>
                  <a:pt x="283" y="1854"/>
                </a:cubicBezTo>
                <a:cubicBezTo>
                  <a:pt x="292" y="1954"/>
                  <a:pt x="307" y="2060"/>
                  <a:pt x="273" y="2157"/>
                </a:cubicBezTo>
                <a:cubicBezTo>
                  <a:pt x="276" y="2225"/>
                  <a:pt x="275" y="2294"/>
                  <a:pt x="283" y="2362"/>
                </a:cubicBezTo>
                <a:cubicBezTo>
                  <a:pt x="285" y="2376"/>
                  <a:pt x="301" y="2387"/>
                  <a:pt x="302" y="2401"/>
                </a:cubicBezTo>
                <a:cubicBezTo>
                  <a:pt x="307" y="2459"/>
                  <a:pt x="266" y="2554"/>
                  <a:pt x="253" y="2616"/>
                </a:cubicBezTo>
                <a:cubicBezTo>
                  <a:pt x="248" y="2671"/>
                  <a:pt x="254" y="2708"/>
                  <a:pt x="234" y="2753"/>
                </a:cubicBezTo>
                <a:cubicBezTo>
                  <a:pt x="228" y="2766"/>
                  <a:pt x="219" y="2778"/>
                  <a:pt x="214" y="2792"/>
                </a:cubicBezTo>
                <a:cubicBezTo>
                  <a:pt x="206" y="2811"/>
                  <a:pt x="195" y="2850"/>
                  <a:pt x="195" y="285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2" name="Google Shape;3462;p213"/>
          <p:cNvSpPr/>
          <p:nvPr/>
        </p:nvSpPr>
        <p:spPr>
          <a:xfrm>
            <a:off x="2833497" y="1535113"/>
            <a:ext cx="322488" cy="4603750"/>
          </a:xfrm>
          <a:custGeom>
            <a:rect b="b" l="l" r="r" t="t"/>
            <a:pathLst>
              <a:path extrusionOk="0" h="2900" w="220">
                <a:moveTo>
                  <a:pt x="127" y="0"/>
                </a:moveTo>
                <a:cubicBezTo>
                  <a:pt x="73" y="41"/>
                  <a:pt x="54" y="95"/>
                  <a:pt x="30" y="156"/>
                </a:cubicBezTo>
                <a:cubicBezTo>
                  <a:pt x="7" y="295"/>
                  <a:pt x="0" y="449"/>
                  <a:pt x="108" y="557"/>
                </a:cubicBezTo>
                <a:cubicBezTo>
                  <a:pt x="131" y="604"/>
                  <a:pt x="155" y="651"/>
                  <a:pt x="186" y="693"/>
                </a:cubicBezTo>
                <a:cubicBezTo>
                  <a:pt x="220" y="825"/>
                  <a:pt x="209" y="1020"/>
                  <a:pt x="127" y="1143"/>
                </a:cubicBezTo>
                <a:cubicBezTo>
                  <a:pt x="103" y="1247"/>
                  <a:pt x="136" y="1124"/>
                  <a:pt x="98" y="1211"/>
                </a:cubicBezTo>
                <a:cubicBezTo>
                  <a:pt x="93" y="1223"/>
                  <a:pt x="93" y="1238"/>
                  <a:pt x="88" y="1250"/>
                </a:cubicBezTo>
                <a:cubicBezTo>
                  <a:pt x="74" y="1282"/>
                  <a:pt x="55" y="1317"/>
                  <a:pt x="39" y="1348"/>
                </a:cubicBezTo>
                <a:cubicBezTo>
                  <a:pt x="32" y="1486"/>
                  <a:pt x="48" y="1648"/>
                  <a:pt x="0" y="1787"/>
                </a:cubicBezTo>
                <a:cubicBezTo>
                  <a:pt x="7" y="1842"/>
                  <a:pt x="9" y="1898"/>
                  <a:pt x="20" y="1953"/>
                </a:cubicBezTo>
                <a:cubicBezTo>
                  <a:pt x="23" y="1967"/>
                  <a:pt x="53" y="2026"/>
                  <a:pt x="59" y="2050"/>
                </a:cubicBezTo>
                <a:cubicBezTo>
                  <a:pt x="60" y="2105"/>
                  <a:pt x="38" y="2480"/>
                  <a:pt x="88" y="2626"/>
                </a:cubicBezTo>
                <a:cubicBezTo>
                  <a:pt x="95" y="2647"/>
                  <a:pt x="111" y="2664"/>
                  <a:pt x="118" y="2685"/>
                </a:cubicBezTo>
                <a:cubicBezTo>
                  <a:pt x="108" y="2893"/>
                  <a:pt x="108" y="2822"/>
                  <a:pt x="108" y="290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3" name="Google Shape;3463;p213"/>
          <p:cNvSpPr/>
          <p:nvPr/>
        </p:nvSpPr>
        <p:spPr>
          <a:xfrm>
            <a:off x="3610400" y="5786439"/>
            <a:ext cx="2521270" cy="642937"/>
          </a:xfrm>
          <a:prstGeom prst="wedgeRectCallout">
            <a:avLst>
              <a:gd fmla="val 39884" name="adj1"/>
              <a:gd fmla="val -113208"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a:t>
            </a:r>
            <a:r>
              <a:rPr b="1" lang="en-US" sz="1800">
                <a:solidFill>
                  <a:schemeClr val="dk1"/>
                </a:solidFill>
                <a:latin typeface="Arial"/>
                <a:ea typeface="Arial"/>
                <a:cs typeface="Arial"/>
                <a:sym typeface="Arial"/>
              </a:rPr>
              <a:t>statechart diagram</a:t>
            </a:r>
            <a:r>
              <a:rPr lang="en-US" sz="1800">
                <a:solidFill>
                  <a:schemeClr val="dk1"/>
                </a:solidFill>
                <a:latin typeface="Arial"/>
                <a:ea typeface="Arial"/>
                <a:cs typeface="Arial"/>
                <a:sym typeface="Arial"/>
              </a:rPr>
              <a:t> for a class Order</a:t>
            </a:r>
            <a:endParaRPr/>
          </a:p>
        </p:txBody>
      </p:sp>
      <p:sp>
        <p:nvSpPr>
          <p:cNvPr id="3464" name="Google Shape;3464;p213"/>
          <p:cNvSpPr/>
          <p:nvPr/>
        </p:nvSpPr>
        <p:spPr>
          <a:xfrm>
            <a:off x="1244511" y="784226"/>
            <a:ext cx="3534175" cy="1076325"/>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5" name="Google Shape;3465;p213"/>
          <p:cNvSpPr/>
          <p:nvPr/>
        </p:nvSpPr>
        <p:spPr>
          <a:xfrm>
            <a:off x="1803001" y="2214563"/>
            <a:ext cx="3161848" cy="404812"/>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6" name="Google Shape;3466;p213"/>
          <p:cNvSpPr/>
          <p:nvPr/>
        </p:nvSpPr>
        <p:spPr>
          <a:xfrm>
            <a:off x="2175328" y="3035300"/>
            <a:ext cx="2732353" cy="636588"/>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7" name="Google Shape;3467;p213"/>
          <p:cNvSpPr/>
          <p:nvPr/>
        </p:nvSpPr>
        <p:spPr>
          <a:xfrm>
            <a:off x="2588699" y="4849813"/>
            <a:ext cx="4822661" cy="265112"/>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8" name="Google Shape;3468;p213"/>
          <p:cNvSpPr/>
          <p:nvPr/>
        </p:nvSpPr>
        <p:spPr>
          <a:xfrm>
            <a:off x="6002674" y="1144915"/>
            <a:ext cx="602466" cy="523220"/>
          </a:xfrm>
          <a:custGeom>
            <a:rect b="b" l="l" r="r" t="t"/>
            <a:pathLst>
              <a:path extrusionOk="0" h="120000" w="120000">
                <a:moveTo>
                  <a:pt x="0" y="0"/>
                </a:moveTo>
                <a:lnTo>
                  <a:pt x="120000" y="0"/>
                </a:lnTo>
                <a:lnTo>
                  <a:pt x="120000" y="120000"/>
                </a:lnTo>
                <a:lnTo>
                  <a:pt x="0" y="120000"/>
                </a:lnTo>
                <a:close/>
              </a:path>
              <a:path extrusionOk="0" fill="none" h="120000" w="120000">
                <a:moveTo>
                  <a:pt x="-14017" y="43200"/>
                </a:moveTo>
                <a:lnTo>
                  <a:pt x="-61606" y="43200"/>
                </a:lnTo>
                <a:lnTo>
                  <a:pt x="-101311" y="78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State</a:t>
            </a:r>
            <a:endParaRPr sz="1400">
              <a:solidFill>
                <a:schemeClr val="dk1"/>
              </a:solidFill>
              <a:latin typeface="Arial"/>
              <a:ea typeface="Arial"/>
              <a:cs typeface="Arial"/>
              <a:sym typeface="Arial"/>
            </a:endParaRPr>
          </a:p>
        </p:txBody>
      </p:sp>
      <p:sp>
        <p:nvSpPr>
          <p:cNvPr id="3469" name="Google Shape;3469;p213"/>
          <p:cNvSpPr/>
          <p:nvPr/>
        </p:nvSpPr>
        <p:spPr>
          <a:xfrm>
            <a:off x="6001208" y="412751"/>
            <a:ext cx="902966" cy="530225"/>
          </a:xfrm>
          <a:custGeom>
            <a:rect b="b" l="l" r="r" t="t"/>
            <a:pathLst>
              <a:path extrusionOk="0" h="120000" w="120000">
                <a:moveTo>
                  <a:pt x="0" y="0"/>
                </a:moveTo>
                <a:lnTo>
                  <a:pt x="120000" y="0"/>
                </a:lnTo>
                <a:lnTo>
                  <a:pt x="120000" y="120000"/>
                </a:lnTo>
                <a:lnTo>
                  <a:pt x="0" y="120000"/>
                </a:lnTo>
                <a:close/>
              </a:path>
              <a:path extrusionOk="0" fill="none" h="120000" w="120000">
                <a:moveTo>
                  <a:pt x="-9350" y="14350"/>
                </a:moveTo>
                <a:lnTo>
                  <a:pt x="-43244" y="14350"/>
                </a:lnTo>
                <a:lnTo>
                  <a:pt x="-71495" y="1020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External event</a:t>
            </a:r>
            <a:endParaRPr sz="1400">
              <a:solidFill>
                <a:schemeClr val="dk1"/>
              </a:solidFill>
              <a:latin typeface="Arial"/>
              <a:ea typeface="Arial"/>
              <a:cs typeface="Arial"/>
              <a:sym typeface="Arial"/>
            </a:endParaRPr>
          </a:p>
        </p:txBody>
      </p:sp>
      <p:sp>
        <p:nvSpPr>
          <p:cNvPr id="3470" name="Google Shape;3470;p213"/>
          <p:cNvSpPr/>
          <p:nvPr/>
        </p:nvSpPr>
        <p:spPr>
          <a:xfrm>
            <a:off x="5927915" y="2770745"/>
            <a:ext cx="1031962" cy="738664"/>
          </a:xfrm>
          <a:custGeom>
            <a:rect b="b" l="l" r="r" t="t"/>
            <a:pathLst>
              <a:path extrusionOk="0" h="120000" w="120000">
                <a:moveTo>
                  <a:pt x="0" y="0"/>
                </a:moveTo>
                <a:lnTo>
                  <a:pt x="120000" y="0"/>
                </a:lnTo>
                <a:lnTo>
                  <a:pt x="120000" y="120000"/>
                </a:lnTo>
                <a:lnTo>
                  <a:pt x="0" y="120000"/>
                </a:lnTo>
                <a:close/>
              </a:path>
              <a:path extrusionOk="0" fill="none" h="120000" w="120000">
                <a:moveTo>
                  <a:pt x="-8183" y="25867"/>
                </a:moveTo>
                <a:lnTo>
                  <a:pt x="-24034" y="25867"/>
                </a:lnTo>
                <a:lnTo>
                  <a:pt x="-37327" y="-100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Composite</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State</a:t>
            </a:r>
            <a:endParaRPr sz="1400">
              <a:solidFill>
                <a:schemeClr val="dk1"/>
              </a:solidFill>
              <a:latin typeface="Arial"/>
              <a:ea typeface="Arial"/>
              <a:cs typeface="Arial"/>
              <a:sym typeface="Arial"/>
            </a:endParaRPr>
          </a:p>
        </p:txBody>
      </p:sp>
      <p:sp>
        <p:nvSpPr>
          <p:cNvPr id="3471" name="Google Shape;3471;p213"/>
          <p:cNvSpPr/>
          <p:nvPr/>
        </p:nvSpPr>
        <p:spPr>
          <a:xfrm>
            <a:off x="8261556" y="4903788"/>
            <a:ext cx="773971" cy="317500"/>
          </a:xfrm>
          <a:custGeom>
            <a:rect b="b" l="l" r="r" t="t"/>
            <a:pathLst>
              <a:path extrusionOk="0" h="120000" w="120000">
                <a:moveTo>
                  <a:pt x="0" y="0"/>
                </a:moveTo>
                <a:lnTo>
                  <a:pt x="120000" y="0"/>
                </a:lnTo>
                <a:lnTo>
                  <a:pt x="120000" y="120000"/>
                </a:lnTo>
                <a:lnTo>
                  <a:pt x="0" y="120000"/>
                </a:lnTo>
                <a:close/>
              </a:path>
              <a:path extrusionOk="0" fill="none" h="120000" w="120000">
                <a:moveTo>
                  <a:pt x="-10912" y="25867"/>
                </a:moveTo>
                <a:lnTo>
                  <a:pt x="-56362" y="25867"/>
                </a:lnTo>
                <a:lnTo>
                  <a:pt x="-94316" y="82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Guard</a:t>
            </a:r>
            <a:endParaRPr sz="1400">
              <a:solidFill>
                <a:schemeClr val="dk1"/>
              </a:solidFill>
              <a:latin typeface="Arial"/>
              <a:ea typeface="Arial"/>
              <a:cs typeface="Arial"/>
              <a:sym typeface="Arial"/>
            </a:endParaRPr>
          </a:p>
        </p:txBody>
      </p:sp>
      <p:sp>
        <p:nvSpPr>
          <p:cNvPr id="3472" name="Google Shape;3472;p213"/>
          <p:cNvSpPr/>
          <p:nvPr/>
        </p:nvSpPr>
        <p:spPr>
          <a:xfrm>
            <a:off x="2760204" y="4381501"/>
            <a:ext cx="4250978" cy="454025"/>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3" name="Google Shape;3473;p213"/>
          <p:cNvSpPr/>
          <p:nvPr/>
        </p:nvSpPr>
        <p:spPr>
          <a:xfrm>
            <a:off x="8245432" y="2732088"/>
            <a:ext cx="773971" cy="317500"/>
          </a:xfrm>
          <a:custGeom>
            <a:rect b="b" l="l" r="r" t="t"/>
            <a:pathLst>
              <a:path extrusionOk="0" h="120000" w="120000">
                <a:moveTo>
                  <a:pt x="0" y="0"/>
                </a:moveTo>
                <a:lnTo>
                  <a:pt x="120000" y="0"/>
                </a:lnTo>
                <a:lnTo>
                  <a:pt x="120000" y="120000"/>
                </a:lnTo>
                <a:lnTo>
                  <a:pt x="0" y="120000"/>
                </a:lnTo>
                <a:close/>
              </a:path>
              <a:path extrusionOk="0" fill="none" h="120000" w="120000">
                <a:moveTo>
                  <a:pt x="-10912" y="43200"/>
                </a:moveTo>
                <a:lnTo>
                  <a:pt x="-21361" y="43200"/>
                </a:lnTo>
                <a:lnTo>
                  <a:pt x="-30000" y="231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Action</a:t>
            </a:r>
            <a:endParaRPr sz="1400">
              <a:solidFill>
                <a:schemeClr val="dk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2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Merging Scenarios</a:t>
            </a:r>
            <a:endParaRPr/>
          </a:p>
        </p:txBody>
      </p:sp>
      <p:graphicFrame>
        <p:nvGraphicFramePr>
          <p:cNvPr id="3480" name="Google Shape;3480;p214"/>
          <p:cNvGraphicFramePr/>
          <p:nvPr/>
        </p:nvGraphicFramePr>
        <p:xfrm>
          <a:off x="4947260" y="433388"/>
          <a:ext cx="2917050" cy="6121400"/>
        </p:xfrm>
        <a:graphic>
          <a:graphicData uri="http://schemas.openxmlformats.org/presentationml/2006/ole">
            <mc:AlternateContent>
              <mc:Choice Requires="v">
                <p:oleObj r:id="rId4" imgH="6121400" imgW="2917050" progId="" spid="_x0000_s1">
                  <p:embed/>
                </p:oleObj>
              </mc:Choice>
              <mc:Fallback>
                <p:oleObj r:id="rId5" imgH="6121400" imgW="2917050" progId="">
                  <p:embed/>
                  <p:pic>
                    <p:nvPicPr>
                      <p:cNvPr id="3480" name="Google Shape;3480;p214"/>
                      <p:cNvPicPr preferRelativeResize="0"/>
                      <p:nvPr/>
                    </p:nvPicPr>
                    <p:blipFill rotWithShape="1">
                      <a:blip r:embed="rId6">
                        <a:alphaModFix/>
                      </a:blip>
                      <a:srcRect b="0" l="0" r="0" t="0"/>
                      <a:stretch/>
                    </p:blipFill>
                    <p:spPr>
                      <a:xfrm>
                        <a:off x="4947260" y="433388"/>
                        <a:ext cx="2917050" cy="6121400"/>
                      </a:xfrm>
                      <a:prstGeom prst="rect">
                        <a:avLst/>
                      </a:prstGeom>
                      <a:noFill/>
                      <a:ln>
                        <a:noFill/>
                      </a:ln>
                    </p:spPr>
                  </p:pic>
                </p:oleObj>
              </mc:Fallback>
            </mc:AlternateContent>
          </a:graphicData>
        </a:graphic>
      </p:graphicFrame>
      <p:sp>
        <p:nvSpPr>
          <p:cNvPr id="3481" name="Google Shape;3481;p214"/>
          <p:cNvSpPr/>
          <p:nvPr/>
        </p:nvSpPr>
        <p:spPr>
          <a:xfrm>
            <a:off x="831140" y="1706564"/>
            <a:ext cx="634715" cy="4524375"/>
          </a:xfrm>
          <a:custGeom>
            <a:rect b="b" l="l" r="r" t="t"/>
            <a:pathLst>
              <a:path extrusionOk="0" h="2850" w="433">
                <a:moveTo>
                  <a:pt x="78" y="0"/>
                </a:moveTo>
                <a:cubicBezTo>
                  <a:pt x="2" y="118"/>
                  <a:pt x="19" y="66"/>
                  <a:pt x="0" y="146"/>
                </a:cubicBezTo>
                <a:cubicBezTo>
                  <a:pt x="6" y="244"/>
                  <a:pt x="10" y="342"/>
                  <a:pt x="19" y="439"/>
                </a:cubicBezTo>
                <a:cubicBezTo>
                  <a:pt x="22" y="471"/>
                  <a:pt x="37" y="474"/>
                  <a:pt x="58" y="497"/>
                </a:cubicBezTo>
                <a:cubicBezTo>
                  <a:pt x="111" y="556"/>
                  <a:pt x="150" y="600"/>
                  <a:pt x="175" y="673"/>
                </a:cubicBezTo>
                <a:cubicBezTo>
                  <a:pt x="179" y="751"/>
                  <a:pt x="167" y="901"/>
                  <a:pt x="214" y="986"/>
                </a:cubicBezTo>
                <a:cubicBezTo>
                  <a:pt x="272" y="1090"/>
                  <a:pt x="220" y="963"/>
                  <a:pt x="263" y="1064"/>
                </a:cubicBezTo>
                <a:cubicBezTo>
                  <a:pt x="284" y="1113"/>
                  <a:pt x="283" y="1152"/>
                  <a:pt x="322" y="1191"/>
                </a:cubicBezTo>
                <a:cubicBezTo>
                  <a:pt x="342" y="1278"/>
                  <a:pt x="397" y="1352"/>
                  <a:pt x="429" y="1435"/>
                </a:cubicBezTo>
                <a:cubicBezTo>
                  <a:pt x="426" y="1484"/>
                  <a:pt x="433" y="1534"/>
                  <a:pt x="419" y="1581"/>
                </a:cubicBezTo>
                <a:cubicBezTo>
                  <a:pt x="412" y="1603"/>
                  <a:pt x="386" y="1612"/>
                  <a:pt x="371" y="1630"/>
                </a:cubicBezTo>
                <a:cubicBezTo>
                  <a:pt x="356" y="1648"/>
                  <a:pt x="344" y="1669"/>
                  <a:pt x="331" y="1688"/>
                </a:cubicBezTo>
                <a:cubicBezTo>
                  <a:pt x="312" y="1744"/>
                  <a:pt x="296" y="1797"/>
                  <a:pt x="283" y="1854"/>
                </a:cubicBezTo>
                <a:cubicBezTo>
                  <a:pt x="292" y="1954"/>
                  <a:pt x="307" y="2060"/>
                  <a:pt x="273" y="2157"/>
                </a:cubicBezTo>
                <a:cubicBezTo>
                  <a:pt x="276" y="2225"/>
                  <a:pt x="275" y="2294"/>
                  <a:pt x="283" y="2362"/>
                </a:cubicBezTo>
                <a:cubicBezTo>
                  <a:pt x="285" y="2376"/>
                  <a:pt x="301" y="2387"/>
                  <a:pt x="302" y="2401"/>
                </a:cubicBezTo>
                <a:cubicBezTo>
                  <a:pt x="307" y="2459"/>
                  <a:pt x="266" y="2554"/>
                  <a:pt x="253" y="2616"/>
                </a:cubicBezTo>
                <a:cubicBezTo>
                  <a:pt x="248" y="2671"/>
                  <a:pt x="254" y="2708"/>
                  <a:pt x="234" y="2753"/>
                </a:cubicBezTo>
                <a:cubicBezTo>
                  <a:pt x="228" y="2766"/>
                  <a:pt x="219" y="2778"/>
                  <a:pt x="214" y="2792"/>
                </a:cubicBezTo>
                <a:cubicBezTo>
                  <a:pt x="206" y="2811"/>
                  <a:pt x="195" y="2850"/>
                  <a:pt x="195" y="285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2" name="Google Shape;3482;p214"/>
          <p:cNvSpPr/>
          <p:nvPr/>
        </p:nvSpPr>
        <p:spPr>
          <a:xfrm>
            <a:off x="3133997" y="1720850"/>
            <a:ext cx="322488" cy="4603750"/>
          </a:xfrm>
          <a:custGeom>
            <a:rect b="b" l="l" r="r" t="t"/>
            <a:pathLst>
              <a:path extrusionOk="0" h="2900" w="220">
                <a:moveTo>
                  <a:pt x="127" y="0"/>
                </a:moveTo>
                <a:cubicBezTo>
                  <a:pt x="73" y="41"/>
                  <a:pt x="54" y="95"/>
                  <a:pt x="30" y="156"/>
                </a:cubicBezTo>
                <a:cubicBezTo>
                  <a:pt x="7" y="295"/>
                  <a:pt x="0" y="449"/>
                  <a:pt x="108" y="557"/>
                </a:cubicBezTo>
                <a:cubicBezTo>
                  <a:pt x="131" y="604"/>
                  <a:pt x="155" y="651"/>
                  <a:pt x="186" y="693"/>
                </a:cubicBezTo>
                <a:cubicBezTo>
                  <a:pt x="220" y="825"/>
                  <a:pt x="209" y="1020"/>
                  <a:pt x="127" y="1143"/>
                </a:cubicBezTo>
                <a:cubicBezTo>
                  <a:pt x="103" y="1247"/>
                  <a:pt x="136" y="1124"/>
                  <a:pt x="98" y="1211"/>
                </a:cubicBezTo>
                <a:cubicBezTo>
                  <a:pt x="93" y="1223"/>
                  <a:pt x="93" y="1238"/>
                  <a:pt x="88" y="1250"/>
                </a:cubicBezTo>
                <a:cubicBezTo>
                  <a:pt x="74" y="1282"/>
                  <a:pt x="55" y="1317"/>
                  <a:pt x="39" y="1348"/>
                </a:cubicBezTo>
                <a:cubicBezTo>
                  <a:pt x="32" y="1486"/>
                  <a:pt x="48" y="1648"/>
                  <a:pt x="0" y="1787"/>
                </a:cubicBezTo>
                <a:cubicBezTo>
                  <a:pt x="7" y="1842"/>
                  <a:pt x="9" y="1898"/>
                  <a:pt x="20" y="1953"/>
                </a:cubicBezTo>
                <a:cubicBezTo>
                  <a:pt x="23" y="1967"/>
                  <a:pt x="53" y="2026"/>
                  <a:pt x="59" y="2050"/>
                </a:cubicBezTo>
                <a:cubicBezTo>
                  <a:pt x="60" y="2105"/>
                  <a:pt x="38" y="2480"/>
                  <a:pt x="88" y="2626"/>
                </a:cubicBezTo>
                <a:cubicBezTo>
                  <a:pt x="95" y="2647"/>
                  <a:pt x="111" y="2664"/>
                  <a:pt x="118" y="2685"/>
                </a:cubicBezTo>
                <a:cubicBezTo>
                  <a:pt x="108" y="2893"/>
                  <a:pt x="108" y="2822"/>
                  <a:pt x="108" y="2900"/>
                </a:cubicBezTo>
              </a:path>
            </a:pathLst>
          </a:custGeom>
          <a:noFill/>
          <a:ln cap="flat" cmpd="sng" w="1270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3483" name="Google Shape;3483;p214"/>
          <p:cNvGraphicFramePr/>
          <p:nvPr/>
        </p:nvGraphicFramePr>
        <p:xfrm>
          <a:off x="945477" y="1857376"/>
          <a:ext cx="2423057" cy="4411663"/>
        </p:xfrm>
        <a:graphic>
          <a:graphicData uri="http://schemas.openxmlformats.org/presentationml/2006/ole">
            <mc:AlternateContent>
              <mc:Choice Requires="v">
                <p:oleObj r:id="rId7" imgH="4411663" imgW="2423057" progId="" spid="_x0000_s2">
                  <p:embed/>
                </p:oleObj>
              </mc:Choice>
              <mc:Fallback>
                <p:oleObj r:id="rId8" imgH="4411663" imgW="2423057" progId="">
                  <p:embed/>
                  <p:pic>
                    <p:nvPicPr>
                      <p:cNvPr id="3483" name="Google Shape;3483;p214"/>
                      <p:cNvPicPr preferRelativeResize="0"/>
                      <p:nvPr/>
                    </p:nvPicPr>
                    <p:blipFill rotWithShape="1">
                      <a:blip r:embed="rId9">
                        <a:alphaModFix/>
                      </a:blip>
                      <a:srcRect b="0" l="0" r="0" t="0"/>
                      <a:stretch/>
                    </p:blipFill>
                    <p:spPr>
                      <a:xfrm>
                        <a:off x="945477" y="1857376"/>
                        <a:ext cx="2423057" cy="4411663"/>
                      </a:xfrm>
                      <a:prstGeom prst="rect">
                        <a:avLst/>
                      </a:prstGeom>
                      <a:noFill/>
                      <a:ln>
                        <a:noFill/>
                      </a:ln>
                    </p:spPr>
                  </p:pic>
                </p:oleObj>
              </mc:Fallback>
            </mc:AlternateContent>
          </a:graphicData>
        </a:graphic>
      </p:graphicFrame>
      <p:sp>
        <p:nvSpPr>
          <p:cNvPr id="3484" name="Google Shape;3484;p214"/>
          <p:cNvSpPr/>
          <p:nvPr/>
        </p:nvSpPr>
        <p:spPr>
          <a:xfrm>
            <a:off x="2833497" y="2211388"/>
            <a:ext cx="3334818" cy="2144712"/>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5" name="Google Shape;3485;p214"/>
          <p:cNvSpPr/>
          <p:nvPr/>
        </p:nvSpPr>
        <p:spPr>
          <a:xfrm>
            <a:off x="2947834" y="3113088"/>
            <a:ext cx="4277363" cy="1968500"/>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6" name="Google Shape;3486;p214"/>
          <p:cNvSpPr/>
          <p:nvPr/>
        </p:nvSpPr>
        <p:spPr>
          <a:xfrm>
            <a:off x="2862814" y="4754564"/>
            <a:ext cx="4448868" cy="606425"/>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2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Model Management Overview</a:t>
            </a:r>
            <a:endParaRPr/>
          </a:p>
        </p:txBody>
      </p:sp>
      <p:sp>
        <p:nvSpPr>
          <p:cNvPr id="3493" name="Google Shape;3493;p215"/>
          <p:cNvSpPr txBox="1"/>
          <p:nvPr>
            <p:ph idx="1" type="body"/>
          </p:nvPr>
        </p:nvSpPr>
        <p:spPr>
          <a:xfrm>
            <a:off x="457347" y="1719264"/>
            <a:ext cx="8229307" cy="4700587"/>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A </a:t>
            </a:r>
            <a:r>
              <a:rPr b="1" lang="en-US"/>
              <a:t>package</a:t>
            </a:r>
            <a:r>
              <a:rPr lang="en-US"/>
              <a:t> is a general-purpose mechanism for organizing elements into groups</a:t>
            </a:r>
            <a:endParaRPr/>
          </a:p>
          <a:p>
            <a:pPr indent="-182880" lvl="1" marL="457200" rtl="0" algn="l">
              <a:lnSpc>
                <a:spcPct val="90000"/>
              </a:lnSpc>
              <a:spcBef>
                <a:spcPts val="400"/>
              </a:spcBef>
              <a:spcAft>
                <a:spcPts val="0"/>
              </a:spcAft>
              <a:buSzPts val="1700"/>
              <a:buChar char="•"/>
            </a:pPr>
            <a:r>
              <a:rPr lang="en-US"/>
              <a:t>to manage complexity of modeling structures</a:t>
            </a:r>
            <a:endParaRPr/>
          </a:p>
          <a:p>
            <a:pPr indent="-182880" lvl="0" marL="182880" rtl="0" algn="l">
              <a:lnSpc>
                <a:spcPct val="90000"/>
              </a:lnSpc>
              <a:spcBef>
                <a:spcPts val="480"/>
              </a:spcBef>
              <a:spcAft>
                <a:spcPts val="0"/>
              </a:spcAft>
              <a:buSzPts val="2040"/>
              <a:buChar char="•"/>
            </a:pPr>
            <a:r>
              <a:rPr lang="en-US"/>
              <a:t>A </a:t>
            </a:r>
            <a:r>
              <a:rPr b="1" lang="en-US">
                <a:solidFill>
                  <a:schemeClr val="dk2"/>
                </a:solidFill>
              </a:rPr>
              <a:t>subsystem</a:t>
            </a:r>
            <a:r>
              <a:rPr lang="en-US"/>
              <a:t> is a grouping of model elements that represents a behavioral unit in a physical (real) system.</a:t>
            </a:r>
            <a:endParaRPr/>
          </a:p>
          <a:p>
            <a:pPr indent="-182880" lvl="1" marL="457200" rtl="0" algn="l">
              <a:lnSpc>
                <a:spcPct val="90000"/>
              </a:lnSpc>
              <a:spcBef>
                <a:spcPts val="400"/>
              </a:spcBef>
              <a:spcAft>
                <a:spcPts val="0"/>
              </a:spcAft>
              <a:buSzPts val="1700"/>
              <a:buChar char="•"/>
            </a:pPr>
            <a:r>
              <a:rPr lang="en-US"/>
              <a:t>to describe the services offered by the subsystem</a:t>
            </a:r>
            <a:endParaRPr/>
          </a:p>
          <a:p>
            <a:pPr indent="-182880" lvl="1" marL="457200" rtl="0" algn="l">
              <a:lnSpc>
                <a:spcPct val="90000"/>
              </a:lnSpc>
              <a:spcBef>
                <a:spcPts val="400"/>
              </a:spcBef>
              <a:spcAft>
                <a:spcPts val="0"/>
              </a:spcAft>
              <a:buSzPts val="1700"/>
              <a:buChar char="•"/>
            </a:pPr>
            <a:r>
              <a:rPr lang="en-US"/>
              <a:t>to describe the interface of the subsystem</a:t>
            </a:r>
            <a:endParaRPr/>
          </a:p>
          <a:p>
            <a:pPr indent="-182880" lvl="0" marL="182880" rtl="0" algn="l">
              <a:lnSpc>
                <a:spcPct val="90000"/>
              </a:lnSpc>
              <a:spcBef>
                <a:spcPts val="480"/>
              </a:spcBef>
              <a:spcAft>
                <a:spcPts val="0"/>
              </a:spcAft>
              <a:buSzPts val="2040"/>
              <a:buChar char="•"/>
            </a:pPr>
            <a:r>
              <a:rPr lang="en-US"/>
              <a:t>A </a:t>
            </a:r>
            <a:r>
              <a:rPr b="1" lang="en-US">
                <a:solidFill>
                  <a:schemeClr val="accent2"/>
                </a:solidFill>
              </a:rPr>
              <a:t>model</a:t>
            </a:r>
            <a:r>
              <a:rPr lang="en-US"/>
              <a:t> is a simplification of reality, an abstraction of a system, created in order to better understand the system</a:t>
            </a:r>
            <a:endParaRPr/>
          </a:p>
          <a:p>
            <a:pPr indent="-182880" lvl="1" marL="457200" rtl="0" algn="l">
              <a:lnSpc>
                <a:spcPct val="90000"/>
              </a:lnSpc>
              <a:spcBef>
                <a:spcPts val="400"/>
              </a:spcBef>
              <a:spcAft>
                <a:spcPts val="0"/>
              </a:spcAft>
              <a:buSzPts val="1700"/>
              <a:buChar char="•"/>
            </a:pPr>
            <a:r>
              <a:rPr lang="en-US"/>
              <a:t>A partitioning of the abstraction that visualize, specify, construct and document that system </a:t>
            </a:r>
            <a:endParaRPr/>
          </a:p>
          <a:p>
            <a:pPr indent="-182880" lvl="0" marL="182880" rtl="0" algn="l">
              <a:lnSpc>
                <a:spcPct val="90000"/>
              </a:lnSpc>
              <a:spcBef>
                <a:spcPts val="480"/>
              </a:spcBef>
              <a:spcAft>
                <a:spcPts val="0"/>
              </a:spcAft>
              <a:buSzPts val="2040"/>
              <a:buChar char="•"/>
            </a:pPr>
            <a:r>
              <a:rPr b="1" lang="en-US">
                <a:solidFill>
                  <a:schemeClr val="dk2"/>
                </a:solidFill>
              </a:rPr>
              <a:t>Subsystems</a:t>
            </a:r>
            <a:r>
              <a:rPr lang="en-US"/>
              <a:t> and </a:t>
            </a:r>
            <a:r>
              <a:rPr b="1" lang="en-US">
                <a:solidFill>
                  <a:schemeClr val="accent2"/>
                </a:solidFill>
              </a:rPr>
              <a:t>Models</a:t>
            </a:r>
            <a:r>
              <a:rPr lang="en-US"/>
              <a:t> are special cases of </a:t>
            </a:r>
            <a:r>
              <a:rPr b="1" lang="en-US"/>
              <a:t>package</a:t>
            </a:r>
            <a:endParaRPr b="1"/>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8" name="Shape 3498"/>
        <p:cNvGrpSpPr/>
        <p:nvPr/>
      </p:nvGrpSpPr>
      <p:grpSpPr>
        <a:xfrm>
          <a:off x="0" y="0"/>
          <a:ext cx="0" cy="0"/>
          <a:chOff x="0" y="0"/>
          <a:chExt cx="0" cy="0"/>
        </a:xfrm>
      </p:grpSpPr>
      <p:sp>
        <p:nvSpPr>
          <p:cNvPr id="3499" name="Google Shape;3499;p21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Packages</a:t>
            </a:r>
            <a:endParaRPr/>
          </a:p>
        </p:txBody>
      </p:sp>
      <p:graphicFrame>
        <p:nvGraphicFramePr>
          <p:cNvPr id="3500" name="Google Shape;3500;p216"/>
          <p:cNvGraphicFramePr/>
          <p:nvPr/>
        </p:nvGraphicFramePr>
        <p:xfrm>
          <a:off x="526243" y="1558925"/>
          <a:ext cx="7518367" cy="4192588"/>
        </p:xfrm>
        <a:graphic>
          <a:graphicData uri="http://schemas.openxmlformats.org/presentationml/2006/ole">
            <mc:AlternateContent>
              <mc:Choice Requires="v">
                <p:oleObj r:id="rId4" imgH="4192588" imgW="7518367" progId="" spid="_x0000_s1">
                  <p:embed/>
                </p:oleObj>
              </mc:Choice>
              <mc:Fallback>
                <p:oleObj r:id="rId5" imgH="4192588" imgW="7518367" progId="">
                  <p:embed/>
                  <p:pic>
                    <p:nvPicPr>
                      <p:cNvPr id="3500" name="Google Shape;3500;p216"/>
                      <p:cNvPicPr preferRelativeResize="0"/>
                      <p:nvPr/>
                    </p:nvPicPr>
                    <p:blipFill rotWithShape="1">
                      <a:blip r:embed="rId6">
                        <a:alphaModFix/>
                      </a:blip>
                      <a:srcRect b="0" l="0" r="0" t="0"/>
                      <a:stretch/>
                    </p:blipFill>
                    <p:spPr>
                      <a:xfrm>
                        <a:off x="526243" y="1558925"/>
                        <a:ext cx="7518367" cy="4192588"/>
                      </a:xfrm>
                      <a:prstGeom prst="rect">
                        <a:avLst/>
                      </a:prstGeom>
                      <a:noFill/>
                      <a:ln>
                        <a:noFill/>
                      </a:ln>
                    </p:spPr>
                  </p:pic>
                </p:oleObj>
              </mc:Fallback>
            </mc:AlternateContent>
          </a:graphicData>
        </a:graphic>
      </p:graphicFrame>
      <p:sp>
        <p:nvSpPr>
          <p:cNvPr id="3501" name="Google Shape;3501;p216"/>
          <p:cNvSpPr/>
          <p:nvPr/>
        </p:nvSpPr>
        <p:spPr>
          <a:xfrm>
            <a:off x="5911792" y="1085850"/>
            <a:ext cx="902966" cy="317500"/>
          </a:xfrm>
          <a:custGeom>
            <a:rect b="b" l="l" r="r" t="t"/>
            <a:pathLst>
              <a:path extrusionOk="0" h="120000" w="120000">
                <a:moveTo>
                  <a:pt x="0" y="0"/>
                </a:moveTo>
                <a:lnTo>
                  <a:pt x="120000" y="0"/>
                </a:lnTo>
                <a:lnTo>
                  <a:pt x="120000" y="120000"/>
                </a:lnTo>
                <a:lnTo>
                  <a:pt x="0" y="120000"/>
                </a:lnTo>
                <a:close/>
              </a:path>
              <a:path extrusionOk="0" fill="none" h="120000" w="120000">
                <a:moveTo>
                  <a:pt x="-9350" y="43200"/>
                </a:moveTo>
                <a:lnTo>
                  <a:pt x="-44028" y="43200"/>
                </a:lnTo>
                <a:lnTo>
                  <a:pt x="-73439" y="281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Package</a:t>
            </a:r>
            <a:endParaRPr sz="1400">
              <a:solidFill>
                <a:schemeClr val="dk1"/>
              </a:solidFill>
              <a:latin typeface="Arial"/>
              <a:ea typeface="Arial"/>
              <a:cs typeface="Arial"/>
              <a:sym typeface="Arial"/>
            </a:endParaRPr>
          </a:p>
        </p:txBody>
      </p:sp>
      <p:sp>
        <p:nvSpPr>
          <p:cNvPr id="3502" name="Google Shape;3502;p216"/>
          <p:cNvSpPr/>
          <p:nvPr/>
        </p:nvSpPr>
        <p:spPr>
          <a:xfrm>
            <a:off x="1625634" y="1391435"/>
            <a:ext cx="2088842" cy="954107"/>
          </a:xfrm>
          <a:custGeom>
            <a:rect b="b" l="l" r="r" t="t"/>
            <a:pathLst>
              <a:path extrusionOk="0" h="120000" w="120000">
                <a:moveTo>
                  <a:pt x="0" y="0"/>
                </a:moveTo>
                <a:lnTo>
                  <a:pt x="120000" y="0"/>
                </a:lnTo>
                <a:lnTo>
                  <a:pt x="120000" y="120000"/>
                </a:lnTo>
                <a:lnTo>
                  <a:pt x="0" y="120000"/>
                </a:lnTo>
                <a:close/>
              </a:path>
              <a:path extrusionOk="0" fill="none" h="120000" w="120000">
                <a:moveTo>
                  <a:pt x="124044" y="18461"/>
                </a:moveTo>
                <a:lnTo>
                  <a:pt x="136339" y="18461"/>
                </a:lnTo>
                <a:lnTo>
                  <a:pt x="146527" y="2048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Import relationship </a:t>
            </a:r>
            <a:r>
              <a:rPr lang="en-US" sz="1400">
                <a:solidFill>
                  <a:schemeClr val="dk1"/>
                </a:solidFill>
                <a:latin typeface="Arial"/>
                <a:ea typeface="Arial"/>
                <a:cs typeface="Arial"/>
                <a:sym typeface="Arial"/>
              </a:rPr>
              <a:t>adds the contents of the target to the source namespace.</a:t>
            </a:r>
            <a:endParaRPr/>
          </a:p>
        </p:txBody>
      </p:sp>
      <p:sp>
        <p:nvSpPr>
          <p:cNvPr id="3503" name="Google Shape;3503;p216"/>
          <p:cNvSpPr/>
          <p:nvPr/>
        </p:nvSpPr>
        <p:spPr>
          <a:xfrm>
            <a:off x="7119656" y="4141788"/>
            <a:ext cx="902966" cy="317500"/>
          </a:xfrm>
          <a:custGeom>
            <a:rect b="b" l="l" r="r" t="t"/>
            <a:pathLst>
              <a:path extrusionOk="0" h="120000" w="120000">
                <a:moveTo>
                  <a:pt x="0" y="0"/>
                </a:moveTo>
                <a:lnTo>
                  <a:pt x="120000" y="0"/>
                </a:lnTo>
                <a:lnTo>
                  <a:pt x="120000" y="120000"/>
                </a:lnTo>
                <a:lnTo>
                  <a:pt x="0" y="120000"/>
                </a:lnTo>
                <a:close/>
              </a:path>
              <a:path extrusionOk="0" fill="none" h="120000" w="120000">
                <a:moveTo>
                  <a:pt x="-9350" y="43200"/>
                </a:moveTo>
                <a:lnTo>
                  <a:pt x="-44028" y="43200"/>
                </a:lnTo>
                <a:lnTo>
                  <a:pt x="-73439" y="281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Export</a:t>
            </a:r>
            <a:endParaRPr sz="1400">
              <a:solidFill>
                <a:schemeClr val="dk1"/>
              </a:solidFill>
              <a:latin typeface="Arial"/>
              <a:ea typeface="Arial"/>
              <a:cs typeface="Arial"/>
              <a:sym typeface="Arial"/>
            </a:endParaRPr>
          </a:p>
        </p:txBody>
      </p:sp>
      <p:sp>
        <p:nvSpPr>
          <p:cNvPr id="3504" name="Google Shape;3504;p216"/>
          <p:cNvSpPr/>
          <p:nvPr/>
        </p:nvSpPr>
        <p:spPr>
          <a:xfrm>
            <a:off x="3937285" y="5865814"/>
            <a:ext cx="2521270" cy="642937"/>
          </a:xfrm>
          <a:prstGeom prst="wedgeRectCallout">
            <a:avLst>
              <a:gd fmla="val 5176" name="adj1"/>
              <a:gd fmla="val -132963"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Structuring of </a:t>
            </a:r>
            <a:r>
              <a:rPr b="1" lang="en-US" sz="1800">
                <a:solidFill>
                  <a:schemeClr val="dk1"/>
                </a:solidFill>
                <a:latin typeface="Arial"/>
                <a:ea typeface="Arial"/>
                <a:cs typeface="Arial"/>
                <a:sym typeface="Arial"/>
              </a:rPr>
              <a:t>Car Ordering subsystem</a:t>
            </a:r>
            <a:r>
              <a:rPr lang="en-US" sz="1800">
                <a:solidFill>
                  <a:schemeClr val="dk1"/>
                </a:solidFill>
                <a:latin typeface="Arial"/>
                <a:ea typeface="Arial"/>
                <a:cs typeface="Arial"/>
                <a:sym typeface="Arial"/>
              </a:rPr>
              <a:t>.</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17"/>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DESIGN</a:t>
            </a:r>
            <a:endParaRPr/>
          </a:p>
        </p:txBody>
      </p:sp>
      <p:sp>
        <p:nvSpPr>
          <p:cNvPr id="3511" name="Google Shape;3511;p217"/>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6" name="Shape 3516"/>
        <p:cNvGrpSpPr/>
        <p:nvPr/>
      </p:nvGrpSpPr>
      <p:grpSpPr>
        <a:xfrm>
          <a:off x="0" y="0"/>
          <a:ext cx="0" cy="0"/>
          <a:chOff x="0" y="0"/>
          <a:chExt cx="0" cy="0"/>
        </a:xfrm>
      </p:grpSpPr>
      <p:sp>
        <p:nvSpPr>
          <p:cNvPr id="3517" name="Google Shape;3517;p21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Design</a:t>
            </a:r>
            <a:endParaRPr/>
          </a:p>
        </p:txBody>
      </p:sp>
      <p:sp>
        <p:nvSpPr>
          <p:cNvPr id="3518" name="Google Shape;3518;p218"/>
          <p:cNvSpPr txBox="1"/>
          <p:nvPr>
            <p:ph idx="1" type="body"/>
          </p:nvPr>
        </p:nvSpPr>
        <p:spPr>
          <a:xfrm>
            <a:off x="457347" y="2489201"/>
            <a:ext cx="8229307" cy="364172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In analysis </a:t>
            </a:r>
            <a:r>
              <a:rPr b="1" lang="en-US"/>
              <a:t>domain objects</a:t>
            </a:r>
            <a:r>
              <a:rPr lang="en-US"/>
              <a:t> are the primary focus.</a:t>
            </a:r>
            <a:endParaRPr/>
          </a:p>
          <a:p>
            <a:pPr indent="-182880" lvl="0" marL="182880" rtl="0" algn="l">
              <a:spcBef>
                <a:spcPts val="480"/>
              </a:spcBef>
              <a:spcAft>
                <a:spcPts val="0"/>
              </a:spcAft>
              <a:buSzPts val="2040"/>
              <a:buChar char="•"/>
            </a:pPr>
            <a:r>
              <a:rPr lang="en-US"/>
              <a:t>In design the </a:t>
            </a:r>
            <a:r>
              <a:rPr b="1" lang="en-US"/>
              <a:t>other layers</a:t>
            </a:r>
            <a:r>
              <a:rPr lang="en-US"/>
              <a:t> are added and refined</a:t>
            </a:r>
            <a:endParaRPr/>
          </a:p>
          <a:p>
            <a:pPr indent="-182880" lvl="1" marL="457200" rtl="0" algn="l">
              <a:spcBef>
                <a:spcPts val="400"/>
              </a:spcBef>
              <a:spcAft>
                <a:spcPts val="0"/>
              </a:spcAft>
              <a:buSzPts val="1700"/>
              <a:buChar char="•"/>
            </a:pPr>
            <a:r>
              <a:rPr lang="en-US"/>
              <a:t>User Interface</a:t>
            </a:r>
            <a:endParaRPr/>
          </a:p>
          <a:p>
            <a:pPr indent="-182880" lvl="1" marL="457200" rtl="0" algn="l">
              <a:spcBef>
                <a:spcPts val="400"/>
              </a:spcBef>
              <a:spcAft>
                <a:spcPts val="0"/>
              </a:spcAft>
              <a:buSzPts val="1700"/>
              <a:buChar char="•"/>
            </a:pPr>
            <a:r>
              <a:rPr lang="en-US"/>
              <a:t>Distribution</a:t>
            </a:r>
            <a:endParaRPr/>
          </a:p>
          <a:p>
            <a:pPr indent="-182880" lvl="1" marL="457200" rtl="0" algn="l">
              <a:spcBef>
                <a:spcPts val="400"/>
              </a:spcBef>
              <a:spcAft>
                <a:spcPts val="0"/>
              </a:spcAft>
              <a:buSzPts val="1700"/>
              <a:buChar char="•"/>
            </a:pPr>
            <a:r>
              <a:rPr lang="en-US"/>
              <a:t>Persistence Mechanism</a:t>
            </a:r>
            <a:endParaRPr/>
          </a:p>
          <a:p>
            <a:pPr indent="-182880" lvl="1" marL="457200" rtl="0" algn="l">
              <a:spcBef>
                <a:spcPts val="400"/>
              </a:spcBef>
              <a:spcAft>
                <a:spcPts val="0"/>
              </a:spcAft>
              <a:buSzPts val="1700"/>
              <a:buFont typeface="Noto Sans Symbols"/>
              <a:buNone/>
            </a:pPr>
            <a:r>
              <a:t/>
            </a:r>
            <a:endParaRPr/>
          </a:p>
        </p:txBody>
      </p:sp>
      <p:sp>
        <p:nvSpPr>
          <p:cNvPr id="3519" name="Google Shape;3519;p218"/>
          <p:cNvSpPr txBox="1"/>
          <p:nvPr/>
        </p:nvSpPr>
        <p:spPr>
          <a:xfrm>
            <a:off x="439757" y="1590675"/>
            <a:ext cx="8070995"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lang="en-US" sz="2400">
                <a:solidFill>
                  <a:schemeClr val="dk1"/>
                </a:solidFill>
                <a:latin typeface="Arial"/>
                <a:ea typeface="Arial"/>
                <a:cs typeface="Arial"/>
                <a:sym typeface="Arial"/>
              </a:rPr>
              <a:t>The design model will further refine the analysis model in light of the </a:t>
            </a:r>
            <a:r>
              <a:rPr b="1" lang="en-US" sz="2400">
                <a:solidFill>
                  <a:schemeClr val="dk1"/>
                </a:solidFill>
                <a:latin typeface="Arial"/>
                <a:ea typeface="Arial"/>
                <a:cs typeface="Arial"/>
                <a:sym typeface="Arial"/>
              </a:rPr>
              <a:t>actual implementation environment</a:t>
            </a:r>
            <a:r>
              <a:rPr lang="en-US" sz="2400">
                <a:solidFill>
                  <a:schemeClr val="dk1"/>
                </a:solidFill>
                <a:latin typeface="Arial"/>
                <a:ea typeface="Arial"/>
                <a:cs typeface="Arial"/>
                <a:sym typeface="Arial"/>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Software Process Model?</a:t>
            </a:r>
            <a:endParaRPr/>
          </a:p>
        </p:txBody>
      </p:sp>
      <p:sp>
        <p:nvSpPr>
          <p:cNvPr id="303" name="Google Shape;303;p2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sz="2400"/>
              <a:t>A simplified representation of a software process, presented from a specific perspective.</a:t>
            </a:r>
            <a:endParaRPr/>
          </a:p>
          <a:p>
            <a:pPr indent="-182880" lvl="0" marL="182880" rtl="0" algn="l">
              <a:spcBef>
                <a:spcPts val="480"/>
              </a:spcBef>
              <a:spcAft>
                <a:spcPts val="0"/>
              </a:spcAft>
              <a:buSzPts val="2040"/>
              <a:buChar char="•"/>
            </a:pPr>
            <a:r>
              <a:rPr lang="en-US" sz="2400"/>
              <a:t>Examples of process perspectives are</a:t>
            </a:r>
            <a:endParaRPr/>
          </a:p>
          <a:p>
            <a:pPr indent="-182880" lvl="1" marL="457200" rtl="0" algn="l">
              <a:spcBef>
                <a:spcPts val="400"/>
              </a:spcBef>
              <a:spcAft>
                <a:spcPts val="0"/>
              </a:spcAft>
              <a:buSzPts val="1700"/>
              <a:buChar char="•"/>
            </a:pPr>
            <a:r>
              <a:rPr lang="en-US" sz="2000"/>
              <a:t>Workflow perspective - sequence of activities;</a:t>
            </a:r>
            <a:endParaRPr/>
          </a:p>
          <a:p>
            <a:pPr indent="-182880" lvl="1" marL="457200" rtl="0" algn="l">
              <a:spcBef>
                <a:spcPts val="400"/>
              </a:spcBef>
              <a:spcAft>
                <a:spcPts val="0"/>
              </a:spcAft>
              <a:buSzPts val="1700"/>
              <a:buChar char="•"/>
            </a:pPr>
            <a:r>
              <a:rPr lang="en-US" sz="2000"/>
              <a:t>Data-flow perspective - information flow;</a:t>
            </a:r>
            <a:endParaRPr/>
          </a:p>
          <a:p>
            <a:pPr indent="-182880" lvl="1" marL="457200" rtl="0" algn="l">
              <a:spcBef>
                <a:spcPts val="400"/>
              </a:spcBef>
              <a:spcAft>
                <a:spcPts val="0"/>
              </a:spcAft>
              <a:buSzPts val="1700"/>
              <a:buChar char="•"/>
            </a:pPr>
            <a:r>
              <a:rPr lang="en-US" sz="2000"/>
              <a:t>Role/action perspective - who does what.</a:t>
            </a:r>
            <a:endParaRPr/>
          </a:p>
          <a:p>
            <a:pPr indent="-182880" lvl="0" marL="182880" rtl="0" algn="l">
              <a:spcBef>
                <a:spcPts val="480"/>
              </a:spcBef>
              <a:spcAft>
                <a:spcPts val="0"/>
              </a:spcAft>
              <a:buSzPts val="2040"/>
              <a:buChar char="•"/>
            </a:pPr>
            <a:r>
              <a:rPr lang="en-US" sz="2400"/>
              <a:t>Generic process models	</a:t>
            </a:r>
            <a:endParaRPr/>
          </a:p>
          <a:p>
            <a:pPr indent="-182880" lvl="1" marL="457200" rtl="0" algn="l">
              <a:spcBef>
                <a:spcPts val="400"/>
              </a:spcBef>
              <a:spcAft>
                <a:spcPts val="0"/>
              </a:spcAft>
              <a:buSzPts val="1700"/>
              <a:buChar char="•"/>
            </a:pPr>
            <a:r>
              <a:rPr lang="en-US" sz="2000"/>
              <a:t>Waterfall;</a:t>
            </a:r>
            <a:endParaRPr/>
          </a:p>
          <a:p>
            <a:pPr indent="-182880" lvl="1" marL="457200" rtl="0" algn="l">
              <a:spcBef>
                <a:spcPts val="400"/>
              </a:spcBef>
              <a:spcAft>
                <a:spcPts val="0"/>
              </a:spcAft>
              <a:buSzPts val="1700"/>
              <a:buChar char="•"/>
            </a:pPr>
            <a:r>
              <a:rPr lang="en-US" sz="2000"/>
              <a:t>Iterative development;</a:t>
            </a:r>
            <a:endParaRPr/>
          </a:p>
          <a:p>
            <a:pPr indent="-182880" lvl="1" marL="457200" rtl="0" algn="l">
              <a:spcBef>
                <a:spcPts val="400"/>
              </a:spcBef>
              <a:spcAft>
                <a:spcPts val="0"/>
              </a:spcAft>
              <a:buSzPts val="1700"/>
              <a:buChar char="•"/>
            </a:pPr>
            <a:r>
              <a:rPr lang="en-US" sz="2000"/>
              <a:t>Component-based software engineering.</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2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Goal of Design</a:t>
            </a:r>
            <a:endParaRPr/>
          </a:p>
        </p:txBody>
      </p:sp>
      <p:sp>
        <p:nvSpPr>
          <p:cNvPr id="3526" name="Google Shape;3526;p219"/>
          <p:cNvSpPr txBox="1"/>
          <p:nvPr>
            <p:ph idx="1" type="body"/>
          </p:nvPr>
        </p:nvSpPr>
        <p:spPr>
          <a:xfrm>
            <a:off x="457347" y="3162301"/>
            <a:ext cx="8229307" cy="296862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Definition of the </a:t>
            </a:r>
            <a:r>
              <a:rPr b="1" lang="en-US"/>
              <a:t>system architecture</a:t>
            </a:r>
            <a:endParaRPr/>
          </a:p>
          <a:p>
            <a:pPr indent="-182880" lvl="0" marL="182880" rtl="0" algn="l">
              <a:spcBef>
                <a:spcPts val="480"/>
              </a:spcBef>
              <a:spcAft>
                <a:spcPts val="0"/>
              </a:spcAft>
              <a:buSzPts val="2040"/>
              <a:buChar char="•"/>
            </a:pPr>
            <a:r>
              <a:rPr lang="en-US"/>
              <a:t>Identifying </a:t>
            </a:r>
            <a:r>
              <a:rPr b="1" lang="en-US"/>
              <a:t>design patterns</a:t>
            </a:r>
            <a:r>
              <a:rPr lang="en-US"/>
              <a:t> and </a:t>
            </a:r>
            <a:r>
              <a:rPr b="1" lang="en-US"/>
              <a:t>frameworks</a:t>
            </a:r>
            <a:endParaRPr/>
          </a:p>
          <a:p>
            <a:pPr indent="-182880" lvl="0" marL="182880" rtl="0" algn="l">
              <a:spcBef>
                <a:spcPts val="480"/>
              </a:spcBef>
              <a:spcAft>
                <a:spcPts val="0"/>
              </a:spcAft>
              <a:buSzPts val="2040"/>
              <a:buChar char="•"/>
            </a:pPr>
            <a:r>
              <a:rPr lang="en-US"/>
              <a:t>Software </a:t>
            </a:r>
            <a:r>
              <a:rPr b="1" lang="en-US"/>
              <a:t>components</a:t>
            </a:r>
            <a:r>
              <a:rPr lang="en-US"/>
              <a:t> definition and re-use</a:t>
            </a:r>
            <a:endParaRPr/>
          </a:p>
          <a:p>
            <a:pPr indent="-53339" lvl="0" marL="182880" rtl="0" algn="l">
              <a:spcBef>
                <a:spcPts val="480"/>
              </a:spcBef>
              <a:spcAft>
                <a:spcPts val="0"/>
              </a:spcAft>
              <a:buSzPts val="2040"/>
              <a:buNone/>
            </a:pPr>
            <a:r>
              <a:t/>
            </a:r>
            <a:endParaRPr/>
          </a:p>
        </p:txBody>
      </p:sp>
      <p:sp>
        <p:nvSpPr>
          <p:cNvPr id="3527" name="Google Shape;3527;p219"/>
          <p:cNvSpPr txBox="1"/>
          <p:nvPr/>
        </p:nvSpPr>
        <p:spPr>
          <a:xfrm>
            <a:off x="454415" y="1831975"/>
            <a:ext cx="8070995" cy="99695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2400">
                <a:solidFill>
                  <a:schemeClr val="dk1"/>
                </a:solidFill>
                <a:latin typeface="Arial"/>
                <a:ea typeface="Arial"/>
                <a:cs typeface="Arial"/>
                <a:sym typeface="Arial"/>
              </a:rPr>
              <a:t>Mapping</a:t>
            </a:r>
            <a:r>
              <a:rPr lang="en-US" sz="2400">
                <a:solidFill>
                  <a:schemeClr val="dk1"/>
                </a:solidFill>
                <a:latin typeface="Arial"/>
                <a:ea typeface="Arial"/>
                <a:cs typeface="Arial"/>
                <a:sym typeface="Arial"/>
              </a:rPr>
              <a:t> of analysis models into a set of </a:t>
            </a:r>
            <a:r>
              <a:rPr b="1" lang="en-US" sz="2400">
                <a:solidFill>
                  <a:schemeClr val="dk1"/>
                </a:solidFill>
                <a:latin typeface="Arial"/>
                <a:ea typeface="Arial"/>
                <a:cs typeface="Arial"/>
                <a:sym typeface="Arial"/>
              </a:rPr>
              <a:t>software components</a:t>
            </a:r>
            <a:r>
              <a:rPr lang="en-US" sz="2400">
                <a:solidFill>
                  <a:schemeClr val="dk1"/>
                </a:solidFill>
                <a:latin typeface="Arial"/>
                <a:ea typeface="Arial"/>
                <a:cs typeface="Arial"/>
                <a:sym typeface="Arial"/>
              </a:rPr>
              <a:t> with precisely defined interactions based on system architecture and already existing components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2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Design Patterns</a:t>
            </a:r>
            <a:endParaRPr/>
          </a:p>
        </p:txBody>
      </p:sp>
      <p:sp>
        <p:nvSpPr>
          <p:cNvPr id="3534" name="Google Shape;3534;p22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design pattern concept can be viewed as an </a:t>
            </a:r>
            <a:r>
              <a:rPr b="1" lang="en-US"/>
              <a:t>abstraction of imitating useful parts</a:t>
            </a:r>
            <a:r>
              <a:rPr lang="en-US"/>
              <a:t> of other software products.</a:t>
            </a:r>
            <a:endParaRPr/>
          </a:p>
          <a:p>
            <a:pPr indent="-182880" lvl="0" marL="182880" rtl="0" algn="l">
              <a:spcBef>
                <a:spcPts val="480"/>
              </a:spcBef>
              <a:spcAft>
                <a:spcPts val="0"/>
              </a:spcAft>
              <a:buSzPts val="2040"/>
              <a:buChar char="•"/>
            </a:pPr>
            <a:r>
              <a:rPr lang="en-US"/>
              <a:t>The design pattern is </a:t>
            </a:r>
            <a:r>
              <a:rPr b="1" lang="en-US"/>
              <a:t>description of communicating objects and classes</a:t>
            </a:r>
            <a:r>
              <a:rPr lang="en-US"/>
              <a:t> that are customized to solve a general design problem in a particular context.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2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Classification of Design Patterns</a:t>
            </a:r>
            <a:endParaRPr/>
          </a:p>
        </p:txBody>
      </p:sp>
      <p:sp>
        <p:nvSpPr>
          <p:cNvPr id="3541" name="Google Shape;3541;p2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Creational patterns</a:t>
            </a:r>
            <a:r>
              <a:rPr lang="en-US"/>
              <a:t> defer some part of object creation to a subclass or another object.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b="1" lang="en-US"/>
              <a:t>Structural patterns</a:t>
            </a:r>
            <a:r>
              <a:rPr lang="en-US"/>
              <a:t> composes classes or objects.</a:t>
            </a:r>
            <a:endParaRPr/>
          </a:p>
          <a:p>
            <a:pPr indent="-53339" lvl="0" marL="182880" rtl="0" algn="l">
              <a:spcBef>
                <a:spcPts val="480"/>
              </a:spcBef>
              <a:spcAft>
                <a:spcPts val="0"/>
              </a:spcAft>
              <a:buSzPts val="2040"/>
              <a:buNone/>
            </a:pPr>
            <a:r>
              <a:t/>
            </a:r>
            <a:endParaRPr b="1"/>
          </a:p>
          <a:p>
            <a:pPr indent="-182880" lvl="0" marL="182880" rtl="0" algn="l">
              <a:spcBef>
                <a:spcPts val="480"/>
              </a:spcBef>
              <a:spcAft>
                <a:spcPts val="0"/>
              </a:spcAft>
              <a:buSzPts val="2040"/>
              <a:buChar char="•"/>
            </a:pPr>
            <a:r>
              <a:rPr b="1" lang="en-US"/>
              <a:t>Behavioral patterns</a:t>
            </a:r>
            <a:r>
              <a:rPr lang="en-US"/>
              <a:t> describe algorithms or cooperation of objects.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sp>
        <p:nvSpPr>
          <p:cNvPr id="3547" name="Google Shape;3547;p222"/>
          <p:cNvSpPr txBox="1"/>
          <p:nvPr>
            <p:ph type="title"/>
          </p:nvPr>
        </p:nvSpPr>
        <p:spPr>
          <a:xfrm>
            <a:off x="457347" y="122239"/>
            <a:ext cx="7719189" cy="9858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Factory – Creational Pattern</a:t>
            </a:r>
            <a:endParaRPr/>
          </a:p>
        </p:txBody>
      </p:sp>
      <p:sp>
        <p:nvSpPr>
          <p:cNvPr id="3548" name="Google Shape;3548;p222"/>
          <p:cNvSpPr/>
          <p:nvPr/>
        </p:nvSpPr>
        <p:spPr>
          <a:xfrm>
            <a:off x="491062" y="1020764"/>
            <a:ext cx="77059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Intent</a:t>
            </a:r>
            <a:r>
              <a:rPr lang="en-US" sz="1800">
                <a:solidFill>
                  <a:schemeClr val="dk1"/>
                </a:solidFill>
                <a:latin typeface="Arial"/>
                <a:ea typeface="Arial"/>
                <a:cs typeface="Arial"/>
                <a:sym typeface="Arial"/>
              </a:rPr>
              <a:t> - provide an </a:t>
            </a:r>
            <a:r>
              <a:rPr b="1" lang="en-US" sz="1800">
                <a:solidFill>
                  <a:schemeClr val="accent2"/>
                </a:solidFill>
                <a:latin typeface="Arial"/>
                <a:ea typeface="Arial"/>
                <a:cs typeface="Arial"/>
                <a:sym typeface="Arial"/>
              </a:rPr>
              <a:t>interface for creating families of related objects</a:t>
            </a:r>
            <a:r>
              <a:rPr lang="en-US" sz="1800">
                <a:solidFill>
                  <a:schemeClr val="dk1"/>
                </a:solidFill>
                <a:latin typeface="Arial"/>
                <a:ea typeface="Arial"/>
                <a:cs typeface="Arial"/>
                <a:sym typeface="Arial"/>
              </a:rPr>
              <a:t> without specifying their concrete classes.</a:t>
            </a:r>
            <a:endParaRPr/>
          </a:p>
        </p:txBody>
      </p:sp>
      <p:sp>
        <p:nvSpPr>
          <p:cNvPr id="3549" name="Google Shape;3549;p222"/>
          <p:cNvSpPr txBox="1"/>
          <p:nvPr/>
        </p:nvSpPr>
        <p:spPr>
          <a:xfrm>
            <a:off x="444154" y="2371725"/>
            <a:ext cx="17219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Motivation</a:t>
            </a:r>
            <a:endParaRPr b="1" sz="2400">
              <a:solidFill>
                <a:schemeClr val="dk1"/>
              </a:solidFill>
              <a:latin typeface="Arial"/>
              <a:ea typeface="Arial"/>
              <a:cs typeface="Arial"/>
              <a:sym typeface="Arial"/>
            </a:endParaRPr>
          </a:p>
        </p:txBody>
      </p:sp>
      <p:graphicFrame>
        <p:nvGraphicFramePr>
          <p:cNvPr id="3550" name="Google Shape;3550;p222"/>
          <p:cNvGraphicFramePr/>
          <p:nvPr/>
        </p:nvGraphicFramePr>
        <p:xfrm>
          <a:off x="2138682" y="1806575"/>
          <a:ext cx="5224305" cy="4821238"/>
        </p:xfrm>
        <a:graphic>
          <a:graphicData uri="http://schemas.openxmlformats.org/presentationml/2006/ole">
            <mc:AlternateContent>
              <mc:Choice Requires="v">
                <p:oleObj r:id="rId4" imgH="4821238" imgW="5224305" progId="" spid="_x0000_s1">
                  <p:embed/>
                </p:oleObj>
              </mc:Choice>
              <mc:Fallback>
                <p:oleObj r:id="rId5" imgH="4821238" imgW="5224305" progId="">
                  <p:embed/>
                  <p:pic>
                    <p:nvPicPr>
                      <p:cNvPr id="3550" name="Google Shape;3550;p222"/>
                      <p:cNvPicPr preferRelativeResize="0"/>
                      <p:nvPr/>
                    </p:nvPicPr>
                    <p:blipFill rotWithShape="1">
                      <a:blip r:embed="rId6">
                        <a:alphaModFix/>
                      </a:blip>
                      <a:srcRect b="0" l="0" r="0" t="0"/>
                      <a:stretch/>
                    </p:blipFill>
                    <p:spPr>
                      <a:xfrm>
                        <a:off x="2138682" y="1806575"/>
                        <a:ext cx="5224305" cy="4821238"/>
                      </a:xfrm>
                      <a:prstGeom prst="rect">
                        <a:avLst/>
                      </a:prstGeom>
                      <a:noFill/>
                      <a:ln>
                        <a:noFill/>
                      </a:ln>
                    </p:spPr>
                  </p:pic>
                </p:oleObj>
              </mc:Fallback>
            </mc:AlternateContent>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p223"/>
          <p:cNvSpPr txBox="1"/>
          <p:nvPr>
            <p:ph type="title"/>
          </p:nvPr>
        </p:nvSpPr>
        <p:spPr>
          <a:xfrm>
            <a:off x="457347" y="122239"/>
            <a:ext cx="7719189" cy="8461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Factory - Solution</a:t>
            </a:r>
            <a:endParaRPr/>
          </a:p>
        </p:txBody>
      </p:sp>
      <p:graphicFrame>
        <p:nvGraphicFramePr>
          <p:cNvPr id="3557" name="Google Shape;3557;p223"/>
          <p:cNvGraphicFramePr/>
          <p:nvPr/>
        </p:nvGraphicFramePr>
        <p:xfrm>
          <a:off x="1254772" y="1476376"/>
          <a:ext cx="7036101" cy="5192713"/>
        </p:xfrm>
        <a:graphic>
          <a:graphicData uri="http://schemas.openxmlformats.org/presentationml/2006/ole">
            <mc:AlternateContent>
              <mc:Choice Requires="v">
                <p:oleObj r:id="rId4" imgH="5192713" imgW="7036101" progId="" spid="_x0000_s1">
                  <p:embed/>
                </p:oleObj>
              </mc:Choice>
              <mc:Fallback>
                <p:oleObj r:id="rId5" imgH="5192713" imgW="7036101" progId="">
                  <p:embed/>
                  <p:pic>
                    <p:nvPicPr>
                      <p:cNvPr id="3557" name="Google Shape;3557;p223"/>
                      <p:cNvPicPr preferRelativeResize="0"/>
                      <p:nvPr/>
                    </p:nvPicPr>
                    <p:blipFill rotWithShape="1">
                      <a:blip r:embed="rId6">
                        <a:alphaModFix/>
                      </a:blip>
                      <a:srcRect b="0" l="0" r="0" t="0"/>
                      <a:stretch/>
                    </p:blipFill>
                    <p:spPr>
                      <a:xfrm>
                        <a:off x="1254772" y="1476376"/>
                        <a:ext cx="7036101" cy="5192713"/>
                      </a:xfrm>
                      <a:prstGeom prst="rect">
                        <a:avLst/>
                      </a:prstGeom>
                      <a:noFill/>
                      <a:ln>
                        <a:noFill/>
                      </a:ln>
                    </p:spPr>
                  </p:pic>
                </p:oleObj>
              </mc:Fallback>
            </mc:AlternateContent>
          </a:graphicData>
        </a:graphic>
      </p:graphicFrame>
      <p:sp>
        <p:nvSpPr>
          <p:cNvPr id="3558" name="Google Shape;3558;p223"/>
          <p:cNvSpPr/>
          <p:nvPr/>
        </p:nvSpPr>
        <p:spPr>
          <a:xfrm>
            <a:off x="1785411" y="922665"/>
            <a:ext cx="2518338" cy="523220"/>
          </a:xfrm>
          <a:custGeom>
            <a:rect b="b" l="l" r="r" t="t"/>
            <a:pathLst>
              <a:path extrusionOk="0" h="120000" w="120000">
                <a:moveTo>
                  <a:pt x="0" y="0"/>
                </a:moveTo>
                <a:lnTo>
                  <a:pt x="120000" y="0"/>
                </a:lnTo>
                <a:lnTo>
                  <a:pt x="120000" y="120000"/>
                </a:lnTo>
                <a:lnTo>
                  <a:pt x="0" y="120000"/>
                </a:lnTo>
                <a:close/>
              </a:path>
              <a:path extrusionOk="0" fill="none" h="120000" w="120000">
                <a:moveTo>
                  <a:pt x="-3350" y="43200"/>
                </a:moveTo>
                <a:lnTo>
                  <a:pt x="-8450" y="43200"/>
                </a:lnTo>
                <a:lnTo>
                  <a:pt x="-13622" y="1164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return new MotifLookWindow();</a:t>
            </a:r>
            <a:endParaRPr/>
          </a:p>
        </p:txBody>
      </p:sp>
      <p:sp>
        <p:nvSpPr>
          <p:cNvPr id="3559" name="Google Shape;3559;p223"/>
          <p:cNvSpPr/>
          <p:nvPr/>
        </p:nvSpPr>
        <p:spPr>
          <a:xfrm>
            <a:off x="1555272" y="5351790"/>
            <a:ext cx="2675184" cy="523220"/>
          </a:xfrm>
          <a:custGeom>
            <a:rect b="b" l="l" r="r" t="t"/>
            <a:pathLst>
              <a:path extrusionOk="0" h="120000" w="120000">
                <a:moveTo>
                  <a:pt x="0" y="0"/>
                </a:moveTo>
                <a:lnTo>
                  <a:pt x="120000" y="0"/>
                </a:lnTo>
                <a:lnTo>
                  <a:pt x="120000" y="120000"/>
                </a:lnTo>
                <a:lnTo>
                  <a:pt x="0" y="120000"/>
                </a:lnTo>
                <a:close/>
              </a:path>
              <a:path extrusionOk="0" fill="none" h="120000" w="120000">
                <a:moveTo>
                  <a:pt x="-3156" y="25867"/>
                </a:moveTo>
                <a:lnTo>
                  <a:pt x="-4472" y="25867"/>
                </a:lnTo>
                <a:lnTo>
                  <a:pt x="-5789" y="-39952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return new MotifLookTextArea();</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4" name="Shape 3564"/>
        <p:cNvGrpSpPr/>
        <p:nvPr/>
      </p:nvGrpSpPr>
      <p:grpSpPr>
        <a:xfrm>
          <a:off x="0" y="0"/>
          <a:ext cx="0" cy="0"/>
          <a:chOff x="0" y="0"/>
          <a:chExt cx="0" cy="0"/>
        </a:xfrm>
      </p:grpSpPr>
      <p:sp>
        <p:nvSpPr>
          <p:cNvPr id="3565" name="Google Shape;3565;p22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Factory - Abstraction</a:t>
            </a:r>
            <a:endParaRPr/>
          </a:p>
        </p:txBody>
      </p:sp>
      <p:graphicFrame>
        <p:nvGraphicFramePr>
          <p:cNvPr id="3566" name="Google Shape;3566;p224"/>
          <p:cNvGraphicFramePr/>
          <p:nvPr/>
        </p:nvGraphicFramePr>
        <p:xfrm>
          <a:off x="1317804" y="1433514"/>
          <a:ext cx="6723874" cy="5146675"/>
        </p:xfrm>
        <a:graphic>
          <a:graphicData uri="http://schemas.openxmlformats.org/presentationml/2006/ole">
            <mc:AlternateContent>
              <mc:Choice Requires="v">
                <p:oleObj r:id="rId4" imgH="5146675" imgW="6723874" progId="" spid="_x0000_s1">
                  <p:embed/>
                </p:oleObj>
              </mc:Choice>
              <mc:Fallback>
                <p:oleObj r:id="rId5" imgH="5146675" imgW="6723874" progId="">
                  <p:embed/>
                  <p:pic>
                    <p:nvPicPr>
                      <p:cNvPr id="3566" name="Google Shape;3566;p224"/>
                      <p:cNvPicPr preferRelativeResize="0"/>
                      <p:nvPr/>
                    </p:nvPicPr>
                    <p:blipFill rotWithShape="1">
                      <a:blip r:embed="rId6">
                        <a:alphaModFix/>
                      </a:blip>
                      <a:srcRect b="0" l="0" r="0" t="0"/>
                      <a:stretch/>
                    </p:blipFill>
                    <p:spPr>
                      <a:xfrm>
                        <a:off x="1317804" y="1433514"/>
                        <a:ext cx="6723874" cy="5146675"/>
                      </a:xfrm>
                      <a:prstGeom prst="rect">
                        <a:avLst/>
                      </a:prstGeom>
                      <a:noFill/>
                      <a:ln>
                        <a:noFill/>
                      </a:ln>
                    </p:spPr>
                  </p:pic>
                </p:oleObj>
              </mc:Fallback>
            </mc:AlternateContent>
          </a:graphicData>
        </a:graphic>
      </p:graphicFrame>
      <p:sp>
        <p:nvSpPr>
          <p:cNvPr id="3567" name="Google Shape;3567;p224"/>
          <p:cNvSpPr/>
          <p:nvPr/>
        </p:nvSpPr>
        <p:spPr>
          <a:xfrm>
            <a:off x="7404032" y="1997075"/>
            <a:ext cx="1550874" cy="742950"/>
          </a:xfrm>
          <a:custGeom>
            <a:rect b="b" l="l" r="r" t="t"/>
            <a:pathLst>
              <a:path extrusionOk="0" h="120000" w="120000">
                <a:moveTo>
                  <a:pt x="0" y="0"/>
                </a:moveTo>
                <a:lnTo>
                  <a:pt x="120000" y="0"/>
                </a:lnTo>
                <a:lnTo>
                  <a:pt x="120000" y="120000"/>
                </a:lnTo>
                <a:lnTo>
                  <a:pt x="0" y="120000"/>
                </a:lnTo>
                <a:close/>
              </a:path>
              <a:path extrusionOk="0" fill="none" h="120000" w="120000">
                <a:moveTo>
                  <a:pt x="-5444" y="18461"/>
                </a:moveTo>
                <a:lnTo>
                  <a:pt x="-28128" y="18461"/>
                </a:lnTo>
                <a:lnTo>
                  <a:pt x="-47072" y="9153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Abstract Class: </a:t>
            </a:r>
            <a:r>
              <a:rPr lang="en-US" sz="1400">
                <a:solidFill>
                  <a:schemeClr val="dk1"/>
                </a:solidFill>
                <a:latin typeface="Arial"/>
                <a:ea typeface="Arial"/>
                <a:cs typeface="Arial"/>
                <a:sym typeface="Arial"/>
              </a:rPr>
              <a:t>class without instances</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22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Composite – Structural Pattern</a:t>
            </a:r>
            <a:endParaRPr/>
          </a:p>
        </p:txBody>
      </p:sp>
      <p:sp>
        <p:nvSpPr>
          <p:cNvPr id="3574" name="Google Shape;3574;p225"/>
          <p:cNvSpPr/>
          <p:nvPr/>
        </p:nvSpPr>
        <p:spPr>
          <a:xfrm>
            <a:off x="510118" y="1498600"/>
            <a:ext cx="75491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Intent </a:t>
            </a:r>
            <a:r>
              <a:rPr lang="en-US" sz="1800">
                <a:solidFill>
                  <a:schemeClr val="dk1"/>
                </a:solidFill>
                <a:latin typeface="Arial"/>
                <a:ea typeface="Arial"/>
                <a:cs typeface="Arial"/>
                <a:sym typeface="Arial"/>
              </a:rPr>
              <a:t>- compose objects into tree structures to represent </a:t>
            </a:r>
            <a:r>
              <a:rPr b="1" lang="en-US" sz="1800">
                <a:solidFill>
                  <a:schemeClr val="accent2"/>
                </a:solidFill>
                <a:latin typeface="Arial"/>
                <a:ea typeface="Arial"/>
                <a:cs typeface="Arial"/>
                <a:sym typeface="Arial"/>
              </a:rPr>
              <a:t>part-whole hierarchies</a:t>
            </a:r>
            <a:r>
              <a:rPr lang="en-US" sz="1800">
                <a:solidFill>
                  <a:schemeClr val="dk1"/>
                </a:solidFill>
                <a:latin typeface="Arial"/>
                <a:ea typeface="Arial"/>
                <a:cs typeface="Arial"/>
                <a:sym typeface="Arial"/>
              </a:rPr>
              <a:t>.  Composite lets client treat individual objects and compositions of objects uniformly.</a:t>
            </a:r>
            <a:endParaRPr/>
          </a:p>
        </p:txBody>
      </p:sp>
      <p:sp>
        <p:nvSpPr>
          <p:cNvPr id="3575" name="Google Shape;3575;p225"/>
          <p:cNvSpPr txBox="1"/>
          <p:nvPr/>
        </p:nvSpPr>
        <p:spPr>
          <a:xfrm>
            <a:off x="486664" y="2743200"/>
            <a:ext cx="17219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Motivation</a:t>
            </a:r>
            <a:endParaRPr b="1" sz="2400">
              <a:solidFill>
                <a:schemeClr val="dk1"/>
              </a:solidFill>
              <a:latin typeface="Arial"/>
              <a:ea typeface="Arial"/>
              <a:cs typeface="Arial"/>
              <a:sym typeface="Arial"/>
            </a:endParaRPr>
          </a:p>
        </p:txBody>
      </p:sp>
      <p:graphicFrame>
        <p:nvGraphicFramePr>
          <p:cNvPr id="3576" name="Google Shape;3576;p225"/>
          <p:cNvGraphicFramePr/>
          <p:nvPr/>
        </p:nvGraphicFramePr>
        <p:xfrm>
          <a:off x="1514228" y="3468689"/>
          <a:ext cx="6443896" cy="3051175"/>
        </p:xfrm>
        <a:graphic>
          <a:graphicData uri="http://schemas.openxmlformats.org/presentationml/2006/ole">
            <mc:AlternateContent>
              <mc:Choice Requires="v">
                <p:oleObj r:id="rId4" imgH="3051175" imgW="6443896" progId="" spid="_x0000_s1">
                  <p:embed/>
                </p:oleObj>
              </mc:Choice>
              <mc:Fallback>
                <p:oleObj r:id="rId5" imgH="3051175" imgW="6443896" progId="">
                  <p:embed/>
                  <p:pic>
                    <p:nvPicPr>
                      <p:cNvPr id="3576" name="Google Shape;3576;p225"/>
                      <p:cNvPicPr preferRelativeResize="0"/>
                      <p:nvPr/>
                    </p:nvPicPr>
                    <p:blipFill rotWithShape="1">
                      <a:blip r:embed="rId6">
                        <a:alphaModFix/>
                      </a:blip>
                      <a:srcRect b="0" l="0" r="0" t="0"/>
                      <a:stretch/>
                    </p:blipFill>
                    <p:spPr>
                      <a:xfrm>
                        <a:off x="1514228" y="3468689"/>
                        <a:ext cx="6443896" cy="3051175"/>
                      </a:xfrm>
                      <a:prstGeom prst="rect">
                        <a:avLst/>
                      </a:prstGeom>
                      <a:noFill/>
                      <a:ln>
                        <a:noFill/>
                      </a:ln>
                    </p:spPr>
                  </p:pic>
                </p:oleObj>
              </mc:Fallback>
            </mc:AlternateContent>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sp>
        <p:nvSpPr>
          <p:cNvPr id="3582" name="Google Shape;3582;p22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Composite - Solution</a:t>
            </a:r>
            <a:endParaRPr/>
          </a:p>
        </p:txBody>
      </p:sp>
      <p:graphicFrame>
        <p:nvGraphicFramePr>
          <p:cNvPr id="3583" name="Google Shape;3583;p226"/>
          <p:cNvGraphicFramePr/>
          <p:nvPr/>
        </p:nvGraphicFramePr>
        <p:xfrm>
          <a:off x="521844" y="2087564"/>
          <a:ext cx="7933204" cy="3597275"/>
        </p:xfrm>
        <a:graphic>
          <a:graphicData uri="http://schemas.openxmlformats.org/presentationml/2006/ole">
            <mc:AlternateContent>
              <mc:Choice Requires="v">
                <p:oleObj r:id="rId4" imgH="3597275" imgW="7933204" progId="" spid="_x0000_s1">
                  <p:embed/>
                </p:oleObj>
              </mc:Choice>
              <mc:Fallback>
                <p:oleObj r:id="rId5" imgH="3597275" imgW="7933204" progId="">
                  <p:embed/>
                  <p:pic>
                    <p:nvPicPr>
                      <p:cNvPr id="3583" name="Google Shape;3583;p226"/>
                      <p:cNvPicPr preferRelativeResize="0"/>
                      <p:nvPr/>
                    </p:nvPicPr>
                    <p:blipFill rotWithShape="1">
                      <a:blip r:embed="rId6">
                        <a:alphaModFix/>
                      </a:blip>
                      <a:srcRect b="0" l="0" r="0" t="0"/>
                      <a:stretch/>
                    </p:blipFill>
                    <p:spPr>
                      <a:xfrm>
                        <a:off x="521844" y="2087564"/>
                        <a:ext cx="7933204" cy="3597275"/>
                      </a:xfrm>
                      <a:prstGeom prst="rect">
                        <a:avLst/>
                      </a:prstGeom>
                      <a:noFill/>
                      <a:ln>
                        <a:noFill/>
                      </a:ln>
                    </p:spPr>
                  </p:pic>
                </p:oleObj>
              </mc:Fallback>
            </mc:AlternateContent>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p22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Composite - Abstraction</a:t>
            </a:r>
            <a:endParaRPr/>
          </a:p>
        </p:txBody>
      </p:sp>
      <p:graphicFrame>
        <p:nvGraphicFramePr>
          <p:cNvPr id="3590" name="Google Shape;3590;p227"/>
          <p:cNvGraphicFramePr/>
          <p:nvPr/>
        </p:nvGraphicFramePr>
        <p:xfrm>
          <a:off x="1289952" y="1477963"/>
          <a:ext cx="6202031" cy="4887912"/>
        </p:xfrm>
        <a:graphic>
          <a:graphicData uri="http://schemas.openxmlformats.org/presentationml/2006/ole">
            <mc:AlternateContent>
              <mc:Choice Requires="v">
                <p:oleObj r:id="rId4" imgH="4887912" imgW="6202031" progId="" spid="_x0000_s1">
                  <p:embed/>
                </p:oleObj>
              </mc:Choice>
              <mc:Fallback>
                <p:oleObj r:id="rId5" imgH="4887912" imgW="6202031" progId="">
                  <p:embed/>
                  <p:pic>
                    <p:nvPicPr>
                      <p:cNvPr id="3590" name="Google Shape;3590;p227"/>
                      <p:cNvPicPr preferRelativeResize="0"/>
                      <p:nvPr/>
                    </p:nvPicPr>
                    <p:blipFill rotWithShape="1">
                      <a:blip r:embed="rId6">
                        <a:alphaModFix/>
                      </a:blip>
                      <a:srcRect b="0" l="0" r="0" t="0"/>
                      <a:stretch/>
                    </p:blipFill>
                    <p:spPr>
                      <a:xfrm>
                        <a:off x="1289952" y="1477963"/>
                        <a:ext cx="6202031" cy="4887912"/>
                      </a:xfrm>
                      <a:prstGeom prst="rect">
                        <a:avLst/>
                      </a:prstGeom>
                      <a:noFill/>
                      <a:ln>
                        <a:noFill/>
                      </a:ln>
                    </p:spPr>
                  </p:pic>
                </p:oleObj>
              </mc:Fallback>
            </mc:AlternateContent>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22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Observer – Behavioral Pattern</a:t>
            </a:r>
            <a:endParaRPr/>
          </a:p>
        </p:txBody>
      </p:sp>
      <p:sp>
        <p:nvSpPr>
          <p:cNvPr id="3597" name="Google Shape;3597;p228"/>
          <p:cNvSpPr/>
          <p:nvPr/>
        </p:nvSpPr>
        <p:spPr>
          <a:xfrm>
            <a:off x="452950" y="1498600"/>
            <a:ext cx="79903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Intent</a:t>
            </a:r>
            <a:r>
              <a:rPr lang="en-US" sz="1800">
                <a:solidFill>
                  <a:schemeClr val="dk1"/>
                </a:solidFill>
                <a:latin typeface="Arial"/>
                <a:ea typeface="Arial"/>
                <a:cs typeface="Arial"/>
                <a:sym typeface="Arial"/>
              </a:rPr>
              <a:t> - define a </a:t>
            </a:r>
            <a:r>
              <a:rPr b="1" lang="en-US" sz="1800">
                <a:solidFill>
                  <a:schemeClr val="accent2"/>
                </a:solidFill>
                <a:latin typeface="Arial"/>
                <a:ea typeface="Arial"/>
                <a:cs typeface="Arial"/>
                <a:sym typeface="Arial"/>
              </a:rPr>
              <a:t>one-to-many dependency</a:t>
            </a:r>
            <a:r>
              <a:rPr lang="en-US" sz="1800">
                <a:solidFill>
                  <a:schemeClr val="dk1"/>
                </a:solidFill>
                <a:latin typeface="Arial"/>
                <a:ea typeface="Arial"/>
                <a:cs typeface="Arial"/>
                <a:sym typeface="Arial"/>
              </a:rPr>
              <a:t> between objects so that when one object changes state, all its dependents are notified and updated automatically.</a:t>
            </a:r>
            <a:endParaRPr/>
          </a:p>
        </p:txBody>
      </p:sp>
      <p:sp>
        <p:nvSpPr>
          <p:cNvPr id="3598" name="Google Shape;3598;p228"/>
          <p:cNvSpPr txBox="1"/>
          <p:nvPr/>
        </p:nvSpPr>
        <p:spPr>
          <a:xfrm>
            <a:off x="486664" y="2882900"/>
            <a:ext cx="17219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Motivation</a:t>
            </a:r>
            <a:endParaRPr b="1" sz="2400">
              <a:solidFill>
                <a:schemeClr val="dk1"/>
              </a:solidFill>
              <a:latin typeface="Arial"/>
              <a:ea typeface="Arial"/>
              <a:cs typeface="Arial"/>
              <a:sym typeface="Arial"/>
            </a:endParaRPr>
          </a:p>
        </p:txBody>
      </p:sp>
      <p:graphicFrame>
        <p:nvGraphicFramePr>
          <p:cNvPr id="3599" name="Google Shape;3599;p228"/>
          <p:cNvGraphicFramePr/>
          <p:nvPr/>
        </p:nvGraphicFramePr>
        <p:xfrm>
          <a:off x="1330996" y="2598738"/>
          <a:ext cx="6729738" cy="3998912"/>
        </p:xfrm>
        <a:graphic>
          <a:graphicData uri="http://schemas.openxmlformats.org/presentationml/2006/ole">
            <mc:AlternateContent>
              <mc:Choice Requires="v">
                <p:oleObj r:id="rId4" imgH="3998912" imgW="6729738" progId="" spid="_x0000_s1">
                  <p:embed/>
                </p:oleObj>
              </mc:Choice>
              <mc:Fallback>
                <p:oleObj r:id="rId5" imgH="3998912" imgW="6729738" progId="">
                  <p:embed/>
                  <p:pic>
                    <p:nvPicPr>
                      <p:cNvPr id="3599" name="Google Shape;3599;p228"/>
                      <p:cNvPicPr preferRelativeResize="0"/>
                      <p:nvPr/>
                    </p:nvPicPr>
                    <p:blipFill rotWithShape="1">
                      <a:blip r:embed="rId6">
                        <a:alphaModFix/>
                      </a:blip>
                      <a:srcRect b="0" l="0" r="0" t="0"/>
                      <a:stretch/>
                    </p:blipFill>
                    <p:spPr>
                      <a:xfrm>
                        <a:off x="1330996" y="2598738"/>
                        <a:ext cx="6729738" cy="3998912"/>
                      </a:xfrm>
                      <a:prstGeom prst="rect">
                        <a:avLst/>
                      </a:prstGeom>
                      <a:no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What are the Costs of Software Engineering?</a:t>
            </a:r>
            <a:endParaRPr/>
          </a:p>
        </p:txBody>
      </p:sp>
      <p:sp>
        <p:nvSpPr>
          <p:cNvPr id="310" name="Google Shape;310;p2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Roughly 60% of costs are development costs, 40% are testing costs. For custom software, evolution costs often exceed development costs.</a:t>
            </a:r>
            <a:endParaRPr/>
          </a:p>
          <a:p>
            <a:pPr indent="-182880" lvl="0" marL="182880" rtl="0" algn="l">
              <a:spcBef>
                <a:spcPts val="480"/>
              </a:spcBef>
              <a:spcAft>
                <a:spcPts val="0"/>
              </a:spcAft>
              <a:buSzPts val="2040"/>
              <a:buChar char="•"/>
            </a:pPr>
            <a:r>
              <a:rPr lang="en-US"/>
              <a:t>Costs vary depending on the type of system being developed and the requirements of system attributes such as performance and system reliability.</a:t>
            </a:r>
            <a:endParaRPr/>
          </a:p>
          <a:p>
            <a:pPr indent="-182880" lvl="0" marL="182880" rtl="0" algn="l">
              <a:spcBef>
                <a:spcPts val="480"/>
              </a:spcBef>
              <a:spcAft>
                <a:spcPts val="0"/>
              </a:spcAft>
              <a:buSzPts val="2040"/>
              <a:buChar char="•"/>
            </a:pPr>
            <a:r>
              <a:rPr lang="en-US"/>
              <a:t>Distribution of costs depends on the development model that is used.</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graphicFrame>
        <p:nvGraphicFramePr>
          <p:cNvPr id="3605" name="Google Shape;3605;p229"/>
          <p:cNvGraphicFramePr/>
          <p:nvPr/>
        </p:nvGraphicFramePr>
        <p:xfrm>
          <a:off x="1317804" y="1755776"/>
          <a:ext cx="6611004" cy="4411663"/>
        </p:xfrm>
        <a:graphic>
          <a:graphicData uri="http://schemas.openxmlformats.org/presentationml/2006/ole">
            <mc:AlternateContent>
              <mc:Choice Requires="v">
                <p:oleObj r:id="rId4" imgH="4411663" imgW="6611004" progId="" spid="_x0000_s1">
                  <p:embed/>
                </p:oleObj>
              </mc:Choice>
              <mc:Fallback>
                <p:oleObj r:id="rId5" imgH="4411663" imgW="6611004" progId="">
                  <p:embed/>
                  <p:pic>
                    <p:nvPicPr>
                      <p:cNvPr id="3605" name="Google Shape;3605;p229"/>
                      <p:cNvPicPr preferRelativeResize="0"/>
                      <p:nvPr/>
                    </p:nvPicPr>
                    <p:blipFill rotWithShape="1">
                      <a:blip r:embed="rId6">
                        <a:alphaModFix/>
                      </a:blip>
                      <a:srcRect b="0" l="0" r="0" t="0"/>
                      <a:stretch/>
                    </p:blipFill>
                    <p:spPr>
                      <a:xfrm>
                        <a:off x="1317804" y="1755776"/>
                        <a:ext cx="6611004" cy="4411663"/>
                      </a:xfrm>
                      <a:prstGeom prst="rect">
                        <a:avLst/>
                      </a:prstGeom>
                      <a:noFill/>
                      <a:ln>
                        <a:noFill/>
                      </a:ln>
                    </p:spPr>
                  </p:pic>
                </p:oleObj>
              </mc:Fallback>
            </mc:AlternateContent>
          </a:graphicData>
        </a:graphic>
      </p:graphicFrame>
      <p:sp>
        <p:nvSpPr>
          <p:cNvPr id="3606" name="Google Shape;3606;p22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Observer - Solution</a:t>
            </a:r>
            <a:endParaRPr/>
          </a:p>
        </p:txBody>
      </p:sp>
      <p:sp>
        <p:nvSpPr>
          <p:cNvPr id="3607" name="Google Shape;3607;p229"/>
          <p:cNvSpPr/>
          <p:nvPr/>
        </p:nvSpPr>
        <p:spPr>
          <a:xfrm>
            <a:off x="3136929" y="2174875"/>
            <a:ext cx="202288" cy="114300"/>
          </a:xfrm>
          <a:custGeom>
            <a:rect b="b" l="l" r="r" t="t"/>
            <a:pathLst>
              <a:path extrusionOk="0" h="72" w="138">
                <a:moveTo>
                  <a:pt x="0" y="0"/>
                </a:moveTo>
                <a:lnTo>
                  <a:pt x="66" y="72"/>
                </a:lnTo>
                <a:lnTo>
                  <a:pt x="138" y="6"/>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8" name="Google Shape;3608;p229"/>
          <p:cNvSpPr/>
          <p:nvPr/>
        </p:nvSpPr>
        <p:spPr>
          <a:xfrm rot="-5400000">
            <a:off x="5853558" y="2761867"/>
            <a:ext cx="219075" cy="105542"/>
          </a:xfrm>
          <a:custGeom>
            <a:rect b="b" l="l" r="r" t="t"/>
            <a:pathLst>
              <a:path extrusionOk="0" h="72" w="138">
                <a:moveTo>
                  <a:pt x="0" y="0"/>
                </a:moveTo>
                <a:lnTo>
                  <a:pt x="66" y="72"/>
                </a:lnTo>
                <a:lnTo>
                  <a:pt x="138" y="6"/>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sp>
        <p:nvSpPr>
          <p:cNvPr id="3614" name="Google Shape;3614;p23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Observer – Solution (Collaboration)</a:t>
            </a:r>
            <a:endParaRPr sz="3600"/>
          </a:p>
        </p:txBody>
      </p:sp>
      <p:sp>
        <p:nvSpPr>
          <p:cNvPr id="3615" name="Google Shape;3615;p230"/>
          <p:cNvSpPr/>
          <p:nvPr/>
        </p:nvSpPr>
        <p:spPr>
          <a:xfrm>
            <a:off x="7404032" y="1997075"/>
            <a:ext cx="1550874" cy="742950"/>
          </a:xfrm>
          <a:custGeom>
            <a:rect b="b" l="l" r="r" t="t"/>
            <a:pathLst>
              <a:path extrusionOk="0" h="120000" w="120000">
                <a:moveTo>
                  <a:pt x="0" y="0"/>
                </a:moveTo>
                <a:lnTo>
                  <a:pt x="120000" y="0"/>
                </a:lnTo>
                <a:lnTo>
                  <a:pt x="120000" y="120000"/>
                </a:lnTo>
                <a:lnTo>
                  <a:pt x="0" y="120000"/>
                </a:lnTo>
                <a:close/>
              </a:path>
              <a:path extrusionOk="0" fill="none" h="120000" w="120000">
                <a:moveTo>
                  <a:pt x="-5444" y="18461"/>
                </a:moveTo>
                <a:lnTo>
                  <a:pt x="-33572" y="18461"/>
                </a:lnTo>
                <a:lnTo>
                  <a:pt x="-57050" y="13666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Multi-Object: </a:t>
            </a:r>
            <a:r>
              <a:rPr lang="en-US" sz="1400">
                <a:solidFill>
                  <a:schemeClr val="dk1"/>
                </a:solidFill>
                <a:latin typeface="Arial"/>
                <a:ea typeface="Arial"/>
                <a:cs typeface="Arial"/>
                <a:sym typeface="Arial"/>
              </a:rPr>
              <a:t>a set of objects of the same class</a:t>
            </a:r>
            <a:endParaRPr/>
          </a:p>
        </p:txBody>
      </p:sp>
      <p:sp>
        <p:nvSpPr>
          <p:cNvPr id="3616" name="Google Shape;3616;p230"/>
          <p:cNvSpPr/>
          <p:nvPr/>
        </p:nvSpPr>
        <p:spPr>
          <a:xfrm>
            <a:off x="4484049" y="1963738"/>
            <a:ext cx="936681" cy="317500"/>
          </a:xfrm>
          <a:custGeom>
            <a:rect b="b" l="l" r="r" t="t"/>
            <a:pathLst>
              <a:path extrusionOk="0" h="120000" w="120000">
                <a:moveTo>
                  <a:pt x="0" y="0"/>
                </a:moveTo>
                <a:lnTo>
                  <a:pt x="120000" y="0"/>
                </a:lnTo>
                <a:lnTo>
                  <a:pt x="120000" y="120000"/>
                </a:lnTo>
                <a:lnTo>
                  <a:pt x="0" y="120000"/>
                </a:lnTo>
                <a:close/>
              </a:path>
              <a:path extrusionOk="0" fill="none" h="120000" w="120000">
                <a:moveTo>
                  <a:pt x="-9017" y="43200"/>
                </a:moveTo>
                <a:lnTo>
                  <a:pt x="-41689" y="43200"/>
                </a:lnTo>
                <a:lnTo>
                  <a:pt x="-68734" y="176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Iteration</a:t>
            </a:r>
            <a:endParaRPr sz="1400">
              <a:solidFill>
                <a:schemeClr val="dk1"/>
              </a:solidFill>
              <a:latin typeface="Arial"/>
              <a:ea typeface="Arial"/>
              <a:cs typeface="Arial"/>
              <a:sym typeface="Arial"/>
            </a:endParaRPr>
          </a:p>
        </p:txBody>
      </p:sp>
      <p:graphicFrame>
        <p:nvGraphicFramePr>
          <p:cNvPr id="3617" name="Google Shape;3617;p230"/>
          <p:cNvGraphicFramePr/>
          <p:nvPr/>
        </p:nvGraphicFramePr>
        <p:xfrm>
          <a:off x="1952518" y="1719263"/>
          <a:ext cx="5237498" cy="4411662"/>
        </p:xfrm>
        <a:graphic>
          <a:graphicData uri="http://schemas.openxmlformats.org/presentationml/2006/ole">
            <mc:AlternateContent>
              <mc:Choice Requires="v">
                <p:oleObj r:id="rId4" imgH="4411662" imgW="5237498" progId="" spid="_x0000_s1">
                  <p:embed/>
                </p:oleObj>
              </mc:Choice>
              <mc:Fallback>
                <p:oleObj r:id="rId5" imgH="4411662" imgW="5237498" progId="">
                  <p:embed/>
                  <p:pic>
                    <p:nvPicPr>
                      <p:cNvPr id="3617" name="Google Shape;3617;p230"/>
                      <p:cNvPicPr preferRelativeResize="0"/>
                      <p:nvPr/>
                    </p:nvPicPr>
                    <p:blipFill rotWithShape="1">
                      <a:blip r:embed="rId6">
                        <a:alphaModFix/>
                      </a:blip>
                      <a:srcRect b="0" l="0" r="0" t="0"/>
                      <a:stretch/>
                    </p:blipFill>
                    <p:spPr>
                      <a:xfrm>
                        <a:off x="1952518" y="1719263"/>
                        <a:ext cx="5237498" cy="4411662"/>
                      </a:xfrm>
                      <a:prstGeom prst="rect">
                        <a:avLst/>
                      </a:prstGeom>
                      <a:noFill/>
                      <a:ln>
                        <a:noFill/>
                      </a:ln>
                    </p:spPr>
                  </p:pic>
                </p:oleObj>
              </mc:Fallback>
            </mc:AlternateContent>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23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Observer - Abstraction</a:t>
            </a:r>
            <a:endParaRPr/>
          </a:p>
        </p:txBody>
      </p:sp>
      <p:graphicFrame>
        <p:nvGraphicFramePr>
          <p:cNvPr id="3624" name="Google Shape;3624;p231"/>
          <p:cNvGraphicFramePr/>
          <p:nvPr/>
        </p:nvGraphicFramePr>
        <p:xfrm>
          <a:off x="1398426" y="1666875"/>
          <a:ext cx="6196167" cy="4406900"/>
        </p:xfrm>
        <a:graphic>
          <a:graphicData uri="http://schemas.openxmlformats.org/presentationml/2006/ole">
            <mc:AlternateContent>
              <mc:Choice Requires="v">
                <p:oleObj r:id="rId4" imgH="4406900" imgW="6196167" progId="" spid="_x0000_s1">
                  <p:embed/>
                </p:oleObj>
              </mc:Choice>
              <mc:Fallback>
                <p:oleObj r:id="rId5" imgH="4406900" imgW="6196167" progId="">
                  <p:embed/>
                  <p:pic>
                    <p:nvPicPr>
                      <p:cNvPr id="3624" name="Google Shape;3624;p231"/>
                      <p:cNvPicPr preferRelativeResize="0"/>
                      <p:nvPr/>
                    </p:nvPicPr>
                    <p:blipFill rotWithShape="1">
                      <a:blip r:embed="rId6">
                        <a:alphaModFix/>
                      </a:blip>
                      <a:srcRect b="0" l="0" r="0" t="0"/>
                      <a:stretch/>
                    </p:blipFill>
                    <p:spPr>
                      <a:xfrm>
                        <a:off x="1398426" y="1666875"/>
                        <a:ext cx="6196167" cy="4406900"/>
                      </a:xfrm>
                      <a:prstGeom prst="rect">
                        <a:avLst/>
                      </a:prstGeom>
                      <a:noFill/>
                      <a:ln>
                        <a:noFill/>
                      </a:ln>
                    </p:spPr>
                  </p:pic>
                </p:oleObj>
              </mc:Fallback>
            </mc:AlternateContent>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graphicFrame>
        <p:nvGraphicFramePr>
          <p:cNvPr id="3630" name="Google Shape;3630;p232"/>
          <p:cNvGraphicFramePr/>
          <p:nvPr/>
        </p:nvGraphicFramePr>
        <p:xfrm>
          <a:off x="2902392" y="1282700"/>
          <a:ext cx="5960164" cy="5270500"/>
        </p:xfrm>
        <a:graphic>
          <a:graphicData uri="http://schemas.openxmlformats.org/presentationml/2006/ole">
            <mc:AlternateContent>
              <mc:Choice Requires="v">
                <p:oleObj r:id="rId4" imgH="5270500" imgW="5960164" progId="" spid="_x0000_s1">
                  <p:embed/>
                </p:oleObj>
              </mc:Choice>
              <mc:Fallback>
                <p:oleObj r:id="rId5" imgH="5270500" imgW="5960164" progId="">
                  <p:embed/>
                  <p:pic>
                    <p:nvPicPr>
                      <p:cNvPr id="3630" name="Google Shape;3630;p232"/>
                      <p:cNvPicPr preferRelativeResize="0"/>
                      <p:nvPr/>
                    </p:nvPicPr>
                    <p:blipFill rotWithShape="1">
                      <a:blip r:embed="rId6">
                        <a:alphaModFix/>
                      </a:blip>
                      <a:srcRect b="0" l="0" r="0" t="0"/>
                      <a:stretch/>
                    </p:blipFill>
                    <p:spPr>
                      <a:xfrm>
                        <a:off x="2902392" y="1282700"/>
                        <a:ext cx="5960164" cy="5270500"/>
                      </a:xfrm>
                      <a:prstGeom prst="rect">
                        <a:avLst/>
                      </a:prstGeom>
                      <a:noFill/>
                      <a:ln>
                        <a:noFill/>
                      </a:ln>
                    </p:spPr>
                  </p:pic>
                </p:oleObj>
              </mc:Fallback>
            </mc:AlternateContent>
          </a:graphicData>
        </a:graphic>
      </p:graphicFrame>
      <p:sp>
        <p:nvSpPr>
          <p:cNvPr id="3631" name="Google Shape;3631;p232"/>
          <p:cNvSpPr txBox="1"/>
          <p:nvPr>
            <p:ph type="title"/>
          </p:nvPr>
        </p:nvSpPr>
        <p:spPr>
          <a:xfrm>
            <a:off x="457347" y="122238"/>
            <a:ext cx="7719189" cy="8937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Mapping into Software Components</a:t>
            </a:r>
            <a:endParaRPr/>
          </a:p>
        </p:txBody>
      </p:sp>
      <p:graphicFrame>
        <p:nvGraphicFramePr>
          <p:cNvPr id="3632" name="Google Shape;3632;p232"/>
          <p:cNvGraphicFramePr/>
          <p:nvPr/>
        </p:nvGraphicFramePr>
        <p:xfrm>
          <a:off x="536503" y="1676400"/>
          <a:ext cx="1338326" cy="4171950"/>
        </p:xfrm>
        <a:graphic>
          <a:graphicData uri="http://schemas.openxmlformats.org/presentationml/2006/ole">
            <mc:AlternateContent>
              <mc:Choice Requires="v">
                <p:oleObj r:id="rId7" imgH="4171950" imgW="1338326" progId="" spid="_x0000_s2">
                  <p:embed/>
                </p:oleObj>
              </mc:Choice>
              <mc:Fallback>
                <p:oleObj r:id="rId8" imgH="4171950" imgW="1338326" progId="">
                  <p:embed/>
                  <p:pic>
                    <p:nvPicPr>
                      <p:cNvPr id="3632" name="Google Shape;3632;p232"/>
                      <p:cNvPicPr preferRelativeResize="0"/>
                      <p:nvPr/>
                    </p:nvPicPr>
                    <p:blipFill rotWithShape="1">
                      <a:blip r:embed="rId9">
                        <a:alphaModFix/>
                      </a:blip>
                      <a:srcRect b="0" l="0" r="0" t="0"/>
                      <a:stretch/>
                    </p:blipFill>
                    <p:spPr>
                      <a:xfrm>
                        <a:off x="536503" y="1676400"/>
                        <a:ext cx="1338326" cy="4171950"/>
                      </a:xfrm>
                      <a:prstGeom prst="rect">
                        <a:avLst/>
                      </a:prstGeom>
                      <a:noFill/>
                      <a:ln>
                        <a:noFill/>
                      </a:ln>
                    </p:spPr>
                  </p:pic>
                </p:oleObj>
              </mc:Fallback>
            </mc:AlternateContent>
          </a:graphicData>
        </a:graphic>
      </p:graphicFrame>
      <p:sp>
        <p:nvSpPr>
          <p:cNvPr id="3633" name="Google Shape;3633;p232"/>
          <p:cNvSpPr/>
          <p:nvPr/>
        </p:nvSpPr>
        <p:spPr>
          <a:xfrm>
            <a:off x="1879225" y="6169026"/>
            <a:ext cx="1766355" cy="409575"/>
          </a:xfrm>
          <a:prstGeom prst="wedgeRectCallout">
            <a:avLst>
              <a:gd fmla="val -37551" name="adj1"/>
              <a:gd fmla="val -168218"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Analysis Model</a:t>
            </a:r>
            <a:endParaRPr/>
          </a:p>
        </p:txBody>
      </p:sp>
      <p:sp>
        <p:nvSpPr>
          <p:cNvPr id="3634" name="Google Shape;3634;p232"/>
          <p:cNvSpPr/>
          <p:nvPr/>
        </p:nvSpPr>
        <p:spPr>
          <a:xfrm>
            <a:off x="2434785" y="1444626"/>
            <a:ext cx="1766354" cy="409575"/>
          </a:xfrm>
          <a:prstGeom prst="wedgeRectCallout">
            <a:avLst>
              <a:gd fmla="val 42944" name="adj1"/>
              <a:gd fmla="val 164727"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Design Model</a:t>
            </a:r>
            <a:endParaRPr/>
          </a:p>
        </p:txBody>
      </p:sp>
      <p:sp>
        <p:nvSpPr>
          <p:cNvPr id="3635" name="Google Shape;3635;p232"/>
          <p:cNvSpPr/>
          <p:nvPr/>
        </p:nvSpPr>
        <p:spPr>
          <a:xfrm>
            <a:off x="4739108" y="1203325"/>
            <a:ext cx="3585480" cy="3144838"/>
          </a:xfrm>
          <a:prstGeom prst="rect">
            <a:avLst/>
          </a:prstGeom>
          <a:noFill/>
          <a:ln cap="flat" cmpd="sng" w="381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6" name="Google Shape;3636;p232"/>
          <p:cNvSpPr/>
          <p:nvPr/>
        </p:nvSpPr>
        <p:spPr>
          <a:xfrm>
            <a:off x="1852841" y="3287714"/>
            <a:ext cx="771039" cy="496887"/>
          </a:xfrm>
          <a:prstGeom prst="rightArrow">
            <a:avLst>
              <a:gd fmla="val 50000" name="adj1"/>
              <a:gd fmla="val 42013"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7" name="Google Shape;3637;p232"/>
          <p:cNvSpPr/>
          <p:nvPr/>
        </p:nvSpPr>
        <p:spPr>
          <a:xfrm>
            <a:off x="4394632" y="4730751"/>
            <a:ext cx="1436537" cy="530225"/>
          </a:xfrm>
          <a:custGeom>
            <a:rect b="b" l="l" r="r" t="t"/>
            <a:pathLst>
              <a:path extrusionOk="0" h="120000" w="120000">
                <a:moveTo>
                  <a:pt x="0" y="0"/>
                </a:moveTo>
                <a:lnTo>
                  <a:pt x="120000" y="0"/>
                </a:lnTo>
                <a:lnTo>
                  <a:pt x="120000" y="120000"/>
                </a:lnTo>
                <a:lnTo>
                  <a:pt x="0" y="120000"/>
                </a:lnTo>
                <a:close/>
              </a:path>
              <a:path extrusionOk="0" fill="none" h="120000" w="120000">
                <a:moveTo>
                  <a:pt x="125878" y="25867"/>
                </a:moveTo>
                <a:lnTo>
                  <a:pt x="144367" y="25867"/>
                </a:lnTo>
                <a:lnTo>
                  <a:pt x="159917" y="-1149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Implementation Environment</a:t>
            </a:r>
            <a:endParaRPr sz="1400">
              <a:solidFill>
                <a:schemeClr val="dk1"/>
              </a:solidFill>
              <a:latin typeface="Arial"/>
              <a:ea typeface="Arial"/>
              <a:cs typeface="Arial"/>
              <a:sym typeface="Arial"/>
            </a:endParaRPr>
          </a:p>
        </p:txBody>
      </p:sp>
      <p:sp>
        <p:nvSpPr>
          <p:cNvPr id="3638" name="Google Shape;3638;p232"/>
          <p:cNvSpPr/>
          <p:nvPr/>
        </p:nvSpPr>
        <p:spPr>
          <a:xfrm>
            <a:off x="4721518" y="3322639"/>
            <a:ext cx="118734" cy="231775"/>
          </a:xfrm>
          <a:custGeom>
            <a:rect b="b" l="l" r="r" t="t"/>
            <a:pathLst>
              <a:path extrusionOk="0" h="146" w="81">
                <a:moveTo>
                  <a:pt x="0" y="146"/>
                </a:moveTo>
                <a:lnTo>
                  <a:pt x="81" y="73"/>
                </a:lnTo>
                <a:lnTo>
                  <a:pt x="8" y="0"/>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9" name="Google Shape;3639;p232"/>
          <p:cNvSpPr/>
          <p:nvPr/>
        </p:nvSpPr>
        <p:spPr>
          <a:xfrm>
            <a:off x="6445363" y="5048250"/>
            <a:ext cx="178834" cy="141288"/>
          </a:xfrm>
          <a:custGeom>
            <a:rect b="b" l="l" r="r" t="t"/>
            <a:pathLst>
              <a:path extrusionOk="0" h="89" w="122">
                <a:moveTo>
                  <a:pt x="0" y="0"/>
                </a:moveTo>
                <a:lnTo>
                  <a:pt x="65" y="89"/>
                </a:lnTo>
                <a:lnTo>
                  <a:pt x="122" y="0"/>
                </a:ln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graphicFrame>
        <p:nvGraphicFramePr>
          <p:cNvPr id="3645" name="Google Shape;3645;p233"/>
          <p:cNvGraphicFramePr/>
          <p:nvPr/>
        </p:nvGraphicFramePr>
        <p:xfrm>
          <a:off x="1015838" y="1222376"/>
          <a:ext cx="7008250" cy="5326063"/>
        </p:xfrm>
        <a:graphic>
          <a:graphicData uri="http://schemas.openxmlformats.org/presentationml/2006/ole">
            <mc:AlternateContent>
              <mc:Choice Requires="v">
                <p:oleObj r:id="rId4" imgH="5326063" imgW="7008250" progId="" spid="_x0000_s1">
                  <p:embed/>
                </p:oleObj>
              </mc:Choice>
              <mc:Fallback>
                <p:oleObj r:id="rId5" imgH="5326063" imgW="7008250" progId="">
                  <p:embed/>
                  <p:pic>
                    <p:nvPicPr>
                      <p:cNvPr id="3645" name="Google Shape;3645;p233"/>
                      <p:cNvPicPr preferRelativeResize="0"/>
                      <p:nvPr/>
                    </p:nvPicPr>
                    <p:blipFill rotWithShape="1">
                      <a:blip r:embed="rId6">
                        <a:alphaModFix/>
                      </a:blip>
                      <a:srcRect b="0" l="0" r="0" t="0"/>
                      <a:stretch/>
                    </p:blipFill>
                    <p:spPr>
                      <a:xfrm>
                        <a:off x="1015838" y="1222376"/>
                        <a:ext cx="7008250" cy="5326063"/>
                      </a:xfrm>
                      <a:prstGeom prst="rect">
                        <a:avLst/>
                      </a:prstGeom>
                      <a:noFill/>
                      <a:ln>
                        <a:noFill/>
                      </a:ln>
                    </p:spPr>
                  </p:pic>
                </p:oleObj>
              </mc:Fallback>
            </mc:AlternateContent>
          </a:graphicData>
        </a:graphic>
      </p:graphicFrame>
      <p:sp>
        <p:nvSpPr>
          <p:cNvPr id="3646" name="Google Shape;3646;p233"/>
          <p:cNvSpPr txBox="1"/>
          <p:nvPr>
            <p:ph type="title"/>
          </p:nvPr>
        </p:nvSpPr>
        <p:spPr>
          <a:xfrm>
            <a:off x="457347" y="122238"/>
            <a:ext cx="7719189" cy="1016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Interface to Database</a:t>
            </a:r>
            <a:endParaRPr/>
          </a:p>
        </p:txBody>
      </p:sp>
      <p:sp>
        <p:nvSpPr>
          <p:cNvPr id="3647" name="Google Shape;3647;p233"/>
          <p:cNvSpPr/>
          <p:nvPr/>
        </p:nvSpPr>
        <p:spPr>
          <a:xfrm>
            <a:off x="5153944" y="1057275"/>
            <a:ext cx="2997673" cy="922338"/>
          </a:xfrm>
          <a:prstGeom prst="wedgeRectCallout">
            <a:avLst>
              <a:gd fmla="val -58213" name="adj1"/>
              <a:gd fmla="val 89069"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Populating CarDatabase object from relational database</a:t>
            </a:r>
            <a:endParaRPr/>
          </a:p>
        </p:txBody>
      </p:sp>
      <p:sp>
        <p:nvSpPr>
          <p:cNvPr id="3648" name="Google Shape;3648;p233"/>
          <p:cNvSpPr/>
          <p:nvPr/>
        </p:nvSpPr>
        <p:spPr>
          <a:xfrm>
            <a:off x="807687" y="1141970"/>
            <a:ext cx="1679869" cy="738664"/>
          </a:xfrm>
          <a:custGeom>
            <a:rect b="b" l="l" r="r" t="t"/>
            <a:pathLst>
              <a:path extrusionOk="0" h="120000" w="120000">
                <a:moveTo>
                  <a:pt x="0" y="0"/>
                </a:moveTo>
                <a:lnTo>
                  <a:pt x="120000" y="0"/>
                </a:lnTo>
                <a:lnTo>
                  <a:pt x="120000" y="120000"/>
                </a:lnTo>
                <a:lnTo>
                  <a:pt x="0" y="120000"/>
                </a:lnTo>
                <a:close/>
              </a:path>
              <a:path extrusionOk="0" fill="none" h="120000" w="120000">
                <a:moveTo>
                  <a:pt x="125028" y="25867"/>
                </a:moveTo>
                <a:lnTo>
                  <a:pt x="160838" y="25867"/>
                </a:lnTo>
                <a:lnTo>
                  <a:pt x="190783" y="413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Adapter to relational database</a:t>
            </a:r>
            <a:endParaRPr sz="1400">
              <a:solidFill>
                <a:schemeClr val="dk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234"/>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IMPLEMENTATION</a:t>
            </a:r>
            <a:endParaRPr/>
          </a:p>
        </p:txBody>
      </p:sp>
      <p:sp>
        <p:nvSpPr>
          <p:cNvPr id="3655" name="Google Shape;3655;p234"/>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sp>
        <p:nvSpPr>
          <p:cNvPr id="3661" name="Google Shape;3661;p23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Implementation</a:t>
            </a:r>
            <a:endParaRPr/>
          </a:p>
        </p:txBody>
      </p:sp>
      <p:sp>
        <p:nvSpPr>
          <p:cNvPr id="3662" name="Google Shape;3662;p235"/>
          <p:cNvSpPr txBox="1"/>
          <p:nvPr>
            <p:ph idx="1" type="body"/>
          </p:nvPr>
        </p:nvSpPr>
        <p:spPr>
          <a:xfrm>
            <a:off x="445620" y="2665413"/>
            <a:ext cx="8179468" cy="366395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Implementation Model</a:t>
            </a:r>
            <a:r>
              <a:rPr lang="en-US"/>
              <a:t> describes how elements in the design model, such as design classes, are implemented in terms of components such as a source code files, executables, and so on.  The implementation model also describes </a:t>
            </a:r>
            <a:r>
              <a:rPr b="1" lang="en-US"/>
              <a:t>how the components are organized</a:t>
            </a:r>
            <a:r>
              <a:rPr lang="en-US"/>
              <a:t> according to the structuring and modularization mechanism available in the implementation environment and the programming language (e.g. </a:t>
            </a:r>
            <a:r>
              <a:rPr i="1" lang="en-US"/>
              <a:t>package</a:t>
            </a:r>
            <a:r>
              <a:rPr lang="en-US"/>
              <a:t> in Java).</a:t>
            </a:r>
            <a:endParaRPr/>
          </a:p>
        </p:txBody>
      </p:sp>
      <p:sp>
        <p:nvSpPr>
          <p:cNvPr id="3663" name="Google Shape;3663;p235"/>
          <p:cNvSpPr txBox="1"/>
          <p:nvPr/>
        </p:nvSpPr>
        <p:spPr>
          <a:xfrm>
            <a:off x="521845" y="1679576"/>
            <a:ext cx="81941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goal of the implementation workflow is to </a:t>
            </a:r>
            <a:r>
              <a:rPr b="1" lang="en-US" sz="2400">
                <a:solidFill>
                  <a:schemeClr val="dk1"/>
                </a:solidFill>
                <a:latin typeface="Arial"/>
                <a:ea typeface="Arial"/>
                <a:cs typeface="Arial"/>
                <a:sym typeface="Arial"/>
              </a:rPr>
              <a:t>flesh out</a:t>
            </a:r>
            <a:r>
              <a:rPr lang="en-US" sz="2400">
                <a:solidFill>
                  <a:schemeClr val="dk1"/>
                </a:solidFill>
                <a:latin typeface="Arial"/>
                <a:ea typeface="Arial"/>
                <a:cs typeface="Arial"/>
                <a:sym typeface="Arial"/>
              </a:rPr>
              <a:t> the designed architecture and the system as a whole.</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sp>
        <p:nvSpPr>
          <p:cNvPr id="3669" name="Google Shape;3669;p236"/>
          <p:cNvSpPr txBox="1"/>
          <p:nvPr>
            <p:ph type="title"/>
          </p:nvPr>
        </p:nvSpPr>
        <p:spPr>
          <a:xfrm>
            <a:off x="457347" y="122239"/>
            <a:ext cx="7719189" cy="11715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UML Diagrams for Implementation</a:t>
            </a:r>
            <a:endParaRPr sz="3600"/>
          </a:p>
        </p:txBody>
      </p:sp>
      <p:sp>
        <p:nvSpPr>
          <p:cNvPr id="3670" name="Google Shape;3670;p236"/>
          <p:cNvSpPr txBox="1"/>
          <p:nvPr>
            <p:ph idx="1" type="body"/>
          </p:nvPr>
        </p:nvSpPr>
        <p:spPr>
          <a:xfrm>
            <a:off x="288774" y="1268761"/>
            <a:ext cx="8604566" cy="5249516"/>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Component Diagram</a:t>
            </a:r>
            <a:r>
              <a:rPr lang="en-US"/>
              <a:t> illustrates the organization and dependencies among software components – </a:t>
            </a:r>
            <a:r>
              <a:rPr b="1" lang="en-US">
                <a:solidFill>
                  <a:schemeClr val="accent2"/>
                </a:solidFill>
              </a:rPr>
              <a:t>physical and replaceable part of a system that conforms to and provides the realization of a set of interfaces</a:t>
            </a:r>
            <a:r>
              <a:rPr lang="en-US"/>
              <a:t>.  </a:t>
            </a:r>
            <a:endParaRPr/>
          </a:p>
          <a:p>
            <a:pPr indent="-182880" lvl="0" marL="182880" rtl="0" algn="l">
              <a:spcBef>
                <a:spcPts val="480"/>
              </a:spcBef>
              <a:spcAft>
                <a:spcPts val="0"/>
              </a:spcAft>
              <a:buSzPts val="2040"/>
              <a:buChar char="•"/>
            </a:pPr>
            <a:r>
              <a:rPr lang="en-US"/>
              <a:t>A component may be</a:t>
            </a:r>
            <a:endParaRPr/>
          </a:p>
          <a:p>
            <a:pPr indent="-182880" lvl="1" marL="457200" rtl="0" algn="l">
              <a:spcBef>
                <a:spcPts val="480"/>
              </a:spcBef>
              <a:spcAft>
                <a:spcPts val="0"/>
              </a:spcAft>
              <a:buSzPts val="2040"/>
              <a:buChar char="•"/>
            </a:pPr>
            <a:r>
              <a:rPr lang="en-US" sz="2400"/>
              <a:t>A source code component</a:t>
            </a:r>
            <a:endParaRPr/>
          </a:p>
          <a:p>
            <a:pPr indent="-182880" lvl="1" marL="457200" rtl="0" algn="l">
              <a:spcBef>
                <a:spcPts val="480"/>
              </a:spcBef>
              <a:spcAft>
                <a:spcPts val="0"/>
              </a:spcAft>
              <a:buSzPts val="2040"/>
              <a:buChar char="•"/>
            </a:pPr>
            <a:r>
              <a:rPr lang="en-US" sz="2400"/>
              <a:t>A binary or executable component</a:t>
            </a:r>
            <a:endParaRPr/>
          </a:p>
          <a:p>
            <a:pPr indent="-182880" lvl="1" marL="457200" rtl="0" algn="l">
              <a:spcBef>
                <a:spcPts val="480"/>
              </a:spcBef>
              <a:spcAft>
                <a:spcPts val="0"/>
              </a:spcAft>
              <a:buSzPts val="2040"/>
              <a:buChar char="•"/>
            </a:pPr>
            <a:r>
              <a:rPr lang="en-US" sz="2400"/>
              <a:t>Others (database tables, documents) … </a:t>
            </a:r>
            <a:endParaRPr/>
          </a:p>
          <a:p>
            <a:pPr indent="-182880" lvl="0" marL="182880" rtl="0" algn="l">
              <a:spcBef>
                <a:spcPts val="480"/>
              </a:spcBef>
              <a:spcAft>
                <a:spcPts val="0"/>
              </a:spcAft>
              <a:buSzPts val="2040"/>
              <a:buChar char="•"/>
            </a:pPr>
            <a:r>
              <a:rPr b="1" lang="en-US"/>
              <a:t>Deployment Diagram</a:t>
            </a:r>
            <a:r>
              <a:rPr lang="en-US"/>
              <a:t> is refined to show the configuration of run-time processing elements and the software components, processes, and objects that execute on them.</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237"/>
          <p:cNvSpPr txBox="1"/>
          <p:nvPr>
            <p:ph type="title"/>
          </p:nvPr>
        </p:nvSpPr>
        <p:spPr>
          <a:xfrm>
            <a:off x="457347" y="122238"/>
            <a:ext cx="7719189" cy="96361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Mapping</a:t>
            </a:r>
            <a:endParaRPr/>
          </a:p>
        </p:txBody>
      </p:sp>
      <p:sp>
        <p:nvSpPr>
          <p:cNvPr id="3677" name="Google Shape;3677;p237"/>
          <p:cNvSpPr/>
          <p:nvPr/>
        </p:nvSpPr>
        <p:spPr>
          <a:xfrm>
            <a:off x="662567" y="1350964"/>
            <a:ext cx="3985659" cy="397096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accent2"/>
                </a:solidFill>
                <a:latin typeface="Arial"/>
                <a:ea typeface="Arial"/>
                <a:cs typeface="Arial"/>
                <a:sym typeface="Arial"/>
              </a:rPr>
              <a:t>Analysis &amp; Design</a:t>
            </a:r>
            <a:br>
              <a:rPr b="1" lang="en-US" sz="1800">
                <a:solidFill>
                  <a:schemeClr val="accent2"/>
                </a:solidFill>
                <a:latin typeface="Arial"/>
                <a:ea typeface="Arial"/>
                <a:cs typeface="Arial"/>
                <a:sym typeface="Arial"/>
              </a:rPr>
            </a:b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Role, Type, Interface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Operation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Attribute (Class)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Attribute (instance)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Association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Dependency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Interaction between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objects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Use Case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Package/Subsystem</a:t>
            </a:r>
            <a:endParaRPr/>
          </a:p>
        </p:txBody>
      </p:sp>
      <p:sp>
        <p:nvSpPr>
          <p:cNvPr id="3678" name="Google Shape;3678;p237"/>
          <p:cNvSpPr/>
          <p:nvPr/>
        </p:nvSpPr>
        <p:spPr>
          <a:xfrm>
            <a:off x="4851978" y="1350964"/>
            <a:ext cx="4292022" cy="397096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Source Code (Java)</a:t>
            </a:r>
            <a:endParaRPr/>
          </a:p>
          <a:p>
            <a:pPr indent="0" lvl="0" marL="0" marR="0" rtl="0" algn="l">
              <a:spcBef>
                <a:spcPts val="0"/>
              </a:spcBef>
              <a:spcAft>
                <a:spcPts val="0"/>
              </a:spcAft>
              <a:buNone/>
            </a:pPr>
            <a:r>
              <a:t/>
            </a:r>
            <a:endParaRPr sz="1800">
              <a:solidFill>
                <a:schemeClr val="accent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Interface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Method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variable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Instance variable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Instance variables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Local variable or argument in method or return value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Call to a method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Sequence of calls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Package</a:t>
            </a:r>
            <a:endParaRPr/>
          </a:p>
        </p:txBody>
      </p:sp>
      <p:cxnSp>
        <p:nvCxnSpPr>
          <p:cNvPr id="3679" name="Google Shape;3679;p237"/>
          <p:cNvCxnSpPr/>
          <p:nvPr/>
        </p:nvCxnSpPr>
        <p:spPr>
          <a:xfrm>
            <a:off x="656703" y="1335088"/>
            <a:ext cx="7698668" cy="0"/>
          </a:xfrm>
          <a:prstGeom prst="straightConnector1">
            <a:avLst/>
          </a:prstGeom>
          <a:noFill/>
          <a:ln cap="flat" cmpd="sng" w="25400">
            <a:solidFill>
              <a:schemeClr val="dk1"/>
            </a:solidFill>
            <a:prstDash val="solid"/>
            <a:round/>
            <a:headEnd len="sm" w="sm" type="none"/>
            <a:tailEnd len="sm" w="sm" type="none"/>
          </a:ln>
        </p:spPr>
      </p:cxnSp>
      <p:cxnSp>
        <p:nvCxnSpPr>
          <p:cNvPr id="3680" name="Google Shape;3680;p237"/>
          <p:cNvCxnSpPr/>
          <p:nvPr/>
        </p:nvCxnSpPr>
        <p:spPr>
          <a:xfrm>
            <a:off x="686020" y="1917700"/>
            <a:ext cx="7698668" cy="0"/>
          </a:xfrm>
          <a:prstGeom prst="straightConnector1">
            <a:avLst/>
          </a:prstGeom>
          <a:noFill/>
          <a:ln cap="flat" cmpd="sng" w="25400">
            <a:solidFill>
              <a:schemeClr val="dk1"/>
            </a:solidFill>
            <a:prstDash val="solid"/>
            <a:round/>
            <a:headEnd len="sm" w="sm" type="none"/>
            <a:tailEnd len="sm" w="sm" type="none"/>
          </a:ln>
        </p:spPr>
      </p:cxnSp>
      <p:cxnSp>
        <p:nvCxnSpPr>
          <p:cNvPr id="3681" name="Google Shape;3681;p237"/>
          <p:cNvCxnSpPr/>
          <p:nvPr/>
        </p:nvCxnSpPr>
        <p:spPr>
          <a:xfrm>
            <a:off x="671361" y="6569075"/>
            <a:ext cx="7698668" cy="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23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Design Results</a:t>
            </a:r>
            <a:endParaRPr/>
          </a:p>
        </p:txBody>
      </p:sp>
      <p:graphicFrame>
        <p:nvGraphicFramePr>
          <p:cNvPr id="3688" name="Google Shape;3688;p238"/>
          <p:cNvGraphicFramePr/>
          <p:nvPr/>
        </p:nvGraphicFramePr>
        <p:xfrm>
          <a:off x="697747" y="1616075"/>
          <a:ext cx="7990373" cy="4762500"/>
        </p:xfrm>
        <a:graphic>
          <a:graphicData uri="http://schemas.openxmlformats.org/presentationml/2006/ole">
            <mc:AlternateContent>
              <mc:Choice Requires="v">
                <p:oleObj r:id="rId4" imgH="4762500" imgW="7990373" progId="" spid="_x0000_s1">
                  <p:embed/>
                </p:oleObj>
              </mc:Choice>
              <mc:Fallback>
                <p:oleObj r:id="rId5" imgH="4762500" imgW="7990373" progId="">
                  <p:embed/>
                  <p:pic>
                    <p:nvPicPr>
                      <p:cNvPr id="3688" name="Google Shape;3688;p238"/>
                      <p:cNvPicPr preferRelativeResize="0"/>
                      <p:nvPr/>
                    </p:nvPicPr>
                    <p:blipFill rotWithShape="1">
                      <a:blip r:embed="rId6">
                        <a:alphaModFix/>
                      </a:blip>
                      <a:srcRect b="0" l="0" r="0" t="0"/>
                      <a:stretch/>
                    </p:blipFill>
                    <p:spPr>
                      <a:xfrm>
                        <a:off x="697747" y="1616075"/>
                        <a:ext cx="7990373" cy="4762500"/>
                      </a:xfrm>
                      <a:prstGeom prst="rect">
                        <a:avLst/>
                      </a:prstGeom>
                      <a:noFill/>
                      <a:ln>
                        <a:noFill/>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568fc94537_0_0"/>
          <p:cNvSpPr txBox="1"/>
          <p:nvPr>
            <p:ph type="title"/>
          </p:nvPr>
        </p:nvSpPr>
        <p:spPr>
          <a:xfrm>
            <a:off x="457200" y="533400"/>
            <a:ext cx="82296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568fc94537_0_0"/>
          <p:cNvSpPr txBox="1"/>
          <p:nvPr>
            <p:ph idx="1" type="body"/>
          </p:nvPr>
        </p:nvSpPr>
        <p:spPr>
          <a:xfrm>
            <a:off x="457200" y="1600200"/>
            <a:ext cx="8229600" cy="4876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239"/>
          <p:cNvSpPr txBox="1"/>
          <p:nvPr>
            <p:ph type="title"/>
          </p:nvPr>
        </p:nvSpPr>
        <p:spPr>
          <a:xfrm>
            <a:off x="457347" y="122238"/>
            <a:ext cx="7719189" cy="10588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Component Diagram: Source Code</a:t>
            </a:r>
            <a:endParaRPr/>
          </a:p>
        </p:txBody>
      </p:sp>
      <p:sp>
        <p:nvSpPr>
          <p:cNvPr id="3695" name="Google Shape;3695;p239"/>
          <p:cNvSpPr/>
          <p:nvPr/>
        </p:nvSpPr>
        <p:spPr>
          <a:xfrm>
            <a:off x="6832348" y="2262188"/>
            <a:ext cx="1757559" cy="349250"/>
          </a:xfrm>
          <a:custGeom>
            <a:rect b="b" l="l" r="r" t="t"/>
            <a:pathLst>
              <a:path extrusionOk="0" h="120000" w="120000">
                <a:moveTo>
                  <a:pt x="0" y="0"/>
                </a:moveTo>
                <a:lnTo>
                  <a:pt x="120000" y="0"/>
                </a:lnTo>
                <a:lnTo>
                  <a:pt x="120000" y="120000"/>
                </a:lnTo>
                <a:lnTo>
                  <a:pt x="0" y="120000"/>
                </a:lnTo>
                <a:close/>
              </a:path>
              <a:path extrusionOk="0" fill="none" h="120000" w="120000">
                <a:moveTo>
                  <a:pt x="-4806" y="39272"/>
                </a:moveTo>
                <a:lnTo>
                  <a:pt x="-14512" y="39272"/>
                </a:lnTo>
                <a:lnTo>
                  <a:pt x="-33427" y="225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File Component</a:t>
            </a:r>
            <a:endParaRPr sz="1800">
              <a:solidFill>
                <a:schemeClr val="dk1"/>
              </a:solidFill>
              <a:latin typeface="Times New Roman"/>
              <a:ea typeface="Times New Roman"/>
              <a:cs typeface="Times New Roman"/>
              <a:sym typeface="Times New Roman"/>
            </a:endParaRPr>
          </a:p>
        </p:txBody>
      </p:sp>
      <p:sp>
        <p:nvSpPr>
          <p:cNvPr id="3696" name="Google Shape;3696;p239"/>
          <p:cNvSpPr/>
          <p:nvPr/>
        </p:nvSpPr>
        <p:spPr>
          <a:xfrm>
            <a:off x="4097064" y="4656565"/>
            <a:ext cx="1394027" cy="830997"/>
          </a:xfrm>
          <a:custGeom>
            <a:rect b="b" l="l" r="r" t="t"/>
            <a:pathLst>
              <a:path extrusionOk="0" h="120000" w="120000">
                <a:moveTo>
                  <a:pt x="0" y="0"/>
                </a:moveTo>
                <a:lnTo>
                  <a:pt x="120000" y="0"/>
                </a:lnTo>
                <a:lnTo>
                  <a:pt x="120000" y="120000"/>
                </a:lnTo>
                <a:lnTo>
                  <a:pt x="0" y="120000"/>
                </a:lnTo>
                <a:close/>
              </a:path>
              <a:path extrusionOk="0" fill="none" h="120000" w="120000">
                <a:moveTo>
                  <a:pt x="-6055" y="23100"/>
                </a:moveTo>
                <a:lnTo>
                  <a:pt x="-22838" y="23100"/>
                </a:lnTo>
                <a:lnTo>
                  <a:pt x="-55644" y="6096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Dependency Relationship</a:t>
            </a:r>
            <a:endParaRPr sz="1800">
              <a:solidFill>
                <a:schemeClr val="dk1"/>
              </a:solidFill>
              <a:latin typeface="Times New Roman"/>
              <a:ea typeface="Times New Roman"/>
              <a:cs typeface="Times New Roman"/>
              <a:sym typeface="Times New Roman"/>
            </a:endParaRPr>
          </a:p>
        </p:txBody>
      </p:sp>
      <p:sp>
        <p:nvSpPr>
          <p:cNvPr id="3697" name="Google Shape;3697;p239"/>
          <p:cNvSpPr/>
          <p:nvPr/>
        </p:nvSpPr>
        <p:spPr>
          <a:xfrm>
            <a:off x="228673" y="3894248"/>
            <a:ext cx="1975972" cy="1815882"/>
          </a:xfrm>
          <a:custGeom>
            <a:rect b="b" l="l" r="r" t="t"/>
            <a:pathLst>
              <a:path extrusionOk="0" h="120000" w="120000">
                <a:moveTo>
                  <a:pt x="0" y="0"/>
                </a:moveTo>
                <a:lnTo>
                  <a:pt x="120000" y="0"/>
                </a:lnTo>
                <a:lnTo>
                  <a:pt x="120000" y="120000"/>
                </a:lnTo>
                <a:lnTo>
                  <a:pt x="0" y="120000"/>
                </a:lnTo>
                <a:close/>
              </a:path>
              <a:path extrusionOk="0" fill="none" h="120000" w="120000">
                <a:moveTo>
                  <a:pt x="124272" y="8728"/>
                </a:moveTo>
                <a:lnTo>
                  <a:pt x="143500" y="8728"/>
                </a:lnTo>
                <a:lnTo>
                  <a:pt x="180978" y="11927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Contained classes:</a:t>
            </a:r>
            <a:br>
              <a:rPr b="1"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Accessory</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Package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AirCondition</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Audio</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LeatherSeats</a:t>
            </a:r>
            <a:endParaRPr sz="1800">
              <a:solidFill>
                <a:schemeClr val="dk1"/>
              </a:solidFill>
              <a:latin typeface="Times New Roman"/>
              <a:ea typeface="Times New Roman"/>
              <a:cs typeface="Times New Roman"/>
              <a:sym typeface="Times New Roman"/>
            </a:endParaRPr>
          </a:p>
        </p:txBody>
      </p:sp>
      <p:graphicFrame>
        <p:nvGraphicFramePr>
          <p:cNvPr id="3698" name="Google Shape;3698;p239"/>
          <p:cNvGraphicFramePr/>
          <p:nvPr/>
        </p:nvGraphicFramePr>
        <p:xfrm>
          <a:off x="2596029" y="1193801"/>
          <a:ext cx="4592522" cy="5121275"/>
        </p:xfrm>
        <a:graphic>
          <a:graphicData uri="http://schemas.openxmlformats.org/presentationml/2006/ole">
            <mc:AlternateContent>
              <mc:Choice Requires="v">
                <p:oleObj r:id="rId4" imgH="5121275" imgW="4592522" progId="" spid="_x0000_s1">
                  <p:embed/>
                </p:oleObj>
              </mc:Choice>
              <mc:Fallback>
                <p:oleObj r:id="rId5" imgH="5121275" imgW="4592522" progId="">
                  <p:embed/>
                  <p:pic>
                    <p:nvPicPr>
                      <p:cNvPr id="3698" name="Google Shape;3698;p239"/>
                      <p:cNvPicPr preferRelativeResize="0"/>
                      <p:nvPr/>
                    </p:nvPicPr>
                    <p:blipFill rotWithShape="1">
                      <a:blip r:embed="rId6">
                        <a:alphaModFix/>
                      </a:blip>
                      <a:srcRect b="0" l="0" r="0" t="0"/>
                      <a:stretch/>
                    </p:blipFill>
                    <p:spPr>
                      <a:xfrm>
                        <a:off x="2596029" y="1193801"/>
                        <a:ext cx="4592522" cy="5121275"/>
                      </a:xfrm>
                      <a:prstGeom prst="rect">
                        <a:avLst/>
                      </a:prstGeom>
                      <a:noFill/>
                      <a:ln>
                        <a:noFill/>
                      </a:ln>
                    </p:spPr>
                  </p:pic>
                </p:oleObj>
              </mc:Fallback>
            </mc:AlternateContent>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p240"/>
          <p:cNvSpPr txBox="1"/>
          <p:nvPr>
            <p:ph type="title"/>
          </p:nvPr>
        </p:nvSpPr>
        <p:spPr>
          <a:xfrm>
            <a:off x="457347" y="122239"/>
            <a:ext cx="7719189" cy="6826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Source Code: Order.java</a:t>
            </a:r>
            <a:endParaRPr/>
          </a:p>
        </p:txBody>
      </p:sp>
      <p:sp>
        <p:nvSpPr>
          <p:cNvPr id="3705" name="Google Shape;3705;p240"/>
          <p:cNvSpPr/>
          <p:nvPr/>
        </p:nvSpPr>
        <p:spPr>
          <a:xfrm>
            <a:off x="2327777" y="2674938"/>
            <a:ext cx="6426306" cy="3992562"/>
          </a:xfrm>
          <a:prstGeom prst="wedgeRectCallout">
            <a:avLst>
              <a:gd fmla="val -56958" name="adj1"/>
              <a:gd fmla="val -7560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import</a:t>
            </a:r>
            <a:r>
              <a:rPr lang="en-US" sz="1200">
                <a:solidFill>
                  <a:schemeClr val="dk1"/>
                </a:solidFill>
                <a:latin typeface="Courier New"/>
                <a:ea typeface="Courier New"/>
                <a:cs typeface="Courier New"/>
                <a:sym typeface="Courier New"/>
              </a:rPr>
              <a:t> cars.Car;</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import</a:t>
            </a:r>
            <a:r>
              <a:rPr lang="en-US" sz="1200">
                <a:solidFill>
                  <a:schemeClr val="dk1"/>
                </a:solidFill>
                <a:latin typeface="Courier New"/>
                <a:ea typeface="Courier New"/>
                <a:cs typeface="Courier New"/>
                <a:sym typeface="Courier New"/>
              </a:rPr>
              <a:t> warehouse.Warehouse;</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class</a:t>
            </a:r>
            <a:r>
              <a:rPr lang="en-US" sz="1200">
                <a:solidFill>
                  <a:schemeClr val="dk1"/>
                </a:solidFill>
                <a:latin typeface="Courier New"/>
                <a:ea typeface="Courier New"/>
                <a:cs typeface="Courier New"/>
                <a:sym typeface="Courier New"/>
              </a:rPr>
              <a:t> Order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 </a:t>
            </a:r>
            <a:r>
              <a:rPr lang="en-US" sz="1200">
                <a:solidFill>
                  <a:schemeClr val="dk1"/>
                </a:solidFill>
                <a:latin typeface="Courier New"/>
                <a:ea typeface="Courier New"/>
                <a:cs typeface="Courier New"/>
                <a:sym typeface="Courier New"/>
              </a:rPr>
              <a:t>String customer;</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 float</a:t>
            </a:r>
            <a:r>
              <a:rPr lang="en-US" sz="1200">
                <a:solidFill>
                  <a:schemeClr val="dk1"/>
                </a:solidFill>
                <a:latin typeface="Courier New"/>
                <a:ea typeface="Courier New"/>
                <a:cs typeface="Courier New"/>
                <a:sym typeface="Courier New"/>
              </a:rPr>
              <a:t> price;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Specified specified;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Selected selected;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Warehouse warehouse;</a:t>
            </a:r>
            <a:endParaRPr/>
          </a:p>
          <a:p>
            <a:pPr indent="0" lvl="0" marL="0" marR="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	public</a:t>
            </a: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void</a:t>
            </a:r>
            <a:r>
              <a:rPr lang="en-US" sz="1200">
                <a:solidFill>
                  <a:schemeClr val="dk1"/>
                </a:solidFill>
                <a:latin typeface="Courier New"/>
                <a:ea typeface="Courier New"/>
                <a:cs typeface="Courier New"/>
                <a:sym typeface="Courier New"/>
              </a:rPr>
              <a:t> fillIn(String model, String extras)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Specified specified = </a:t>
            </a:r>
            <a:r>
              <a:rPr b="1" lang="en-US" sz="1200">
                <a:solidFill>
                  <a:schemeClr val="dk1"/>
                </a:solidFill>
                <a:latin typeface="Courier New"/>
                <a:ea typeface="Courier New"/>
                <a:cs typeface="Courier New"/>
                <a:sym typeface="Courier New"/>
              </a:rPr>
              <a:t>new</a:t>
            </a:r>
            <a:r>
              <a:rPr lang="en-US" sz="1200">
                <a:solidFill>
                  <a:schemeClr val="dk1"/>
                </a:solidFill>
                <a:latin typeface="Courier New"/>
                <a:ea typeface="Courier New"/>
                <a:cs typeface="Courier New"/>
                <a:sym typeface="Courier New"/>
              </a:rPr>
              <a:t> Car(model, extras);</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boolean</a:t>
            </a:r>
            <a:r>
              <a:rPr lang="en-US" sz="1200">
                <a:solidFill>
                  <a:schemeClr val="dk1"/>
                </a:solidFill>
                <a:latin typeface="Courier New"/>
                <a:ea typeface="Courier New"/>
                <a:cs typeface="Courier New"/>
                <a:sym typeface="Courier New"/>
              </a:rPr>
              <a:t> submit()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 warehouse is assigned through network</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selected = warehouse.searchFor(specified);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if</a:t>
            </a:r>
            <a:r>
              <a:rPr lang="en-US" sz="1200">
                <a:solidFill>
                  <a:schemeClr val="dk1"/>
                </a:solidFill>
                <a:latin typeface="Courier New"/>
                <a:ea typeface="Courier New"/>
                <a:cs typeface="Courier New"/>
                <a:sym typeface="Courier New"/>
              </a:rPr>
              <a:t> (selected.isReserved())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false;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selected.reserve();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true;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graphicFrame>
        <p:nvGraphicFramePr>
          <p:cNvPr id="3706" name="Google Shape;3706;p240"/>
          <p:cNvGraphicFramePr/>
          <p:nvPr/>
        </p:nvGraphicFramePr>
        <p:xfrm>
          <a:off x="432428" y="757238"/>
          <a:ext cx="4657019" cy="1987550"/>
        </p:xfrm>
        <a:graphic>
          <a:graphicData uri="http://schemas.openxmlformats.org/presentationml/2006/ole">
            <mc:AlternateContent>
              <mc:Choice Requires="v">
                <p:oleObj r:id="rId4" imgH="1987550" imgW="4657019" progId="" spid="_x0000_s1">
                  <p:embed/>
                </p:oleObj>
              </mc:Choice>
              <mc:Fallback>
                <p:oleObj r:id="rId5" imgH="1987550" imgW="4657019" progId="">
                  <p:embed/>
                  <p:pic>
                    <p:nvPicPr>
                      <p:cNvPr id="3706" name="Google Shape;3706;p240"/>
                      <p:cNvPicPr preferRelativeResize="0"/>
                      <p:nvPr/>
                    </p:nvPicPr>
                    <p:blipFill rotWithShape="1">
                      <a:blip r:embed="rId6">
                        <a:alphaModFix/>
                      </a:blip>
                      <a:srcRect b="0" l="0" r="0" t="0"/>
                      <a:stretch/>
                    </p:blipFill>
                    <p:spPr>
                      <a:xfrm>
                        <a:off x="432428" y="757238"/>
                        <a:ext cx="4657019" cy="1987550"/>
                      </a:xfrm>
                      <a:prstGeom prst="rect">
                        <a:avLst/>
                      </a:prstGeom>
                      <a:noFill/>
                      <a:ln>
                        <a:noFill/>
                      </a:ln>
                    </p:spPr>
                  </p:pic>
                </p:oleObj>
              </mc:Fallback>
            </mc:AlternateContent>
          </a:graphicData>
        </a:graphic>
      </p:graphicFrame>
      <p:sp>
        <p:nvSpPr>
          <p:cNvPr id="3707" name="Google Shape;3707;p240"/>
          <p:cNvSpPr/>
          <p:nvPr/>
        </p:nvSpPr>
        <p:spPr>
          <a:xfrm rot="5400000">
            <a:off x="1189466" y="2623597"/>
            <a:ext cx="1819275" cy="1096459"/>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8" name="Google Shape;3708;p240"/>
          <p:cNvSpPr/>
          <p:nvPr/>
        </p:nvSpPr>
        <p:spPr>
          <a:xfrm rot="5400000">
            <a:off x="1285440" y="2471792"/>
            <a:ext cx="2336800" cy="422166"/>
          </a:xfrm>
          <a:custGeom>
            <a:rect b="b" l="l" r="r" t="t"/>
            <a:pathLst>
              <a:path extrusionOk="0" h="137" w="2001">
                <a:moveTo>
                  <a:pt x="0" y="137"/>
                </a:moveTo>
                <a:cubicBezTo>
                  <a:pt x="541" y="129"/>
                  <a:pt x="1083" y="121"/>
                  <a:pt x="1416" y="98"/>
                </a:cubicBezTo>
                <a:cubicBezTo>
                  <a:pt x="1749" y="75"/>
                  <a:pt x="1875" y="37"/>
                  <a:pt x="2001"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9" name="Google Shape;3709;p240"/>
          <p:cNvSpPr/>
          <p:nvPr/>
        </p:nvSpPr>
        <p:spPr>
          <a:xfrm rot="5400000">
            <a:off x="3314640" y="1755617"/>
            <a:ext cx="2516188" cy="1373505"/>
          </a:xfrm>
          <a:custGeom>
            <a:rect b="b" l="l" r="r" t="t"/>
            <a:pathLst>
              <a:path extrusionOk="0" h="355" w="2187">
                <a:moveTo>
                  <a:pt x="0" y="355"/>
                </a:moveTo>
                <a:cubicBezTo>
                  <a:pt x="277" y="229"/>
                  <a:pt x="554" y="104"/>
                  <a:pt x="918" y="52"/>
                </a:cubicBezTo>
                <a:cubicBezTo>
                  <a:pt x="1282" y="0"/>
                  <a:pt x="1734" y="21"/>
                  <a:pt x="2187" y="42"/>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sp>
        <p:nvSpPr>
          <p:cNvPr id="3715" name="Google Shape;3715;p241"/>
          <p:cNvSpPr txBox="1"/>
          <p:nvPr>
            <p:ph type="title"/>
          </p:nvPr>
        </p:nvSpPr>
        <p:spPr>
          <a:xfrm>
            <a:off x="354737" y="287339"/>
            <a:ext cx="7968385" cy="9239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Specified.java, Selected.java, Car.java</a:t>
            </a:r>
            <a:endParaRPr/>
          </a:p>
        </p:txBody>
      </p:sp>
      <p:sp>
        <p:nvSpPr>
          <p:cNvPr id="3716" name="Google Shape;3716;p241"/>
          <p:cNvSpPr/>
          <p:nvPr/>
        </p:nvSpPr>
        <p:spPr>
          <a:xfrm>
            <a:off x="70361" y="3595688"/>
            <a:ext cx="2596029" cy="1076325"/>
          </a:xfrm>
          <a:prstGeom prst="wedgeRectCallout">
            <a:avLst>
              <a:gd fmla="val 46894" name="adj1"/>
              <a:gd fmla="val -82153"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r>
              <a:rPr b="1"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interface</a:t>
            </a:r>
            <a:r>
              <a:rPr lang="en-US" sz="1200">
                <a:solidFill>
                  <a:schemeClr val="dk1"/>
                </a:solidFill>
                <a:latin typeface="Courier New"/>
                <a:ea typeface="Courier New"/>
                <a:cs typeface="Courier New"/>
                <a:sym typeface="Courier New"/>
              </a:rPr>
              <a:t> Selected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boolean</a:t>
            </a:r>
            <a:r>
              <a:rPr lang="en-US" sz="1200">
                <a:solidFill>
                  <a:schemeClr val="dk1"/>
                </a:solidFill>
                <a:latin typeface="Courier New"/>
                <a:ea typeface="Courier New"/>
                <a:cs typeface="Courier New"/>
                <a:sym typeface="Courier New"/>
              </a:rPr>
              <a:t> isReserved();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void</a:t>
            </a:r>
            <a:r>
              <a:rPr lang="en-US" sz="1200">
                <a:solidFill>
                  <a:schemeClr val="dk1"/>
                </a:solidFill>
                <a:latin typeface="Courier New"/>
                <a:ea typeface="Courier New"/>
                <a:cs typeface="Courier New"/>
                <a:sym typeface="Courier New"/>
              </a:rPr>
              <a:t> reserve();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sp>
        <p:nvSpPr>
          <p:cNvPr id="3717" name="Google Shape;3717;p241"/>
          <p:cNvSpPr/>
          <p:nvPr/>
        </p:nvSpPr>
        <p:spPr>
          <a:xfrm>
            <a:off x="137791" y="1270000"/>
            <a:ext cx="2596029" cy="850900"/>
          </a:xfrm>
          <a:prstGeom prst="wedgeRectCallout">
            <a:avLst>
              <a:gd fmla="val 44523" name="adj1"/>
              <a:gd fmla="val 7910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r>
              <a:rPr b="1"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interface</a:t>
            </a:r>
            <a:r>
              <a:rPr lang="en-US" sz="1200">
                <a:solidFill>
                  <a:schemeClr val="dk1"/>
                </a:solidFill>
                <a:latin typeface="Courier New"/>
                <a:ea typeface="Courier New"/>
                <a:cs typeface="Courier New"/>
                <a:sym typeface="Courier New"/>
              </a:rPr>
              <a:t> Specified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String getSpec();</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sp>
        <p:nvSpPr>
          <p:cNvPr id="3718" name="Google Shape;3718;p241"/>
          <p:cNvSpPr/>
          <p:nvPr/>
        </p:nvSpPr>
        <p:spPr>
          <a:xfrm>
            <a:off x="4359451" y="2105026"/>
            <a:ext cx="4419552" cy="3846513"/>
          </a:xfrm>
          <a:prstGeom prst="wedgeRectCallout">
            <a:avLst>
              <a:gd fmla="val -55139" name="adj1"/>
              <a:gd fmla="val -36958"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class</a:t>
            </a:r>
            <a:r>
              <a:rPr lang="en-US" sz="1200">
                <a:solidFill>
                  <a:schemeClr val="dk1"/>
                </a:solidFill>
                <a:latin typeface="Courier New"/>
                <a:ea typeface="Courier New"/>
                <a:cs typeface="Courier New"/>
                <a:sym typeface="Courier New"/>
              </a:rPr>
              <a:t> Car </a:t>
            </a:r>
            <a:r>
              <a:rPr b="1" lang="en-US" sz="1200">
                <a:solidFill>
                  <a:schemeClr val="dk1"/>
                </a:solidFill>
                <a:latin typeface="Courier New"/>
                <a:ea typeface="Courier New"/>
                <a:cs typeface="Courier New"/>
                <a:sym typeface="Courier New"/>
              </a:rPr>
              <a:t>implements</a:t>
            </a:r>
            <a:r>
              <a:rPr lang="en-US" sz="1200">
                <a:solidFill>
                  <a:schemeClr val="dk1"/>
                </a:solidFill>
                <a:latin typeface="Courier New"/>
                <a:ea typeface="Courier New"/>
                <a:cs typeface="Courier New"/>
                <a:sym typeface="Courier New"/>
              </a:rPr>
              <a:t> Specified, Selected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String model;</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a:t>
            </a:r>
            <a:r>
              <a:rPr lang="en-US" sz="1200">
                <a:solidFill>
                  <a:schemeClr val="dk1"/>
                </a:solidFill>
                <a:latin typeface="Courier New"/>
                <a:ea typeface="Courier New"/>
                <a:cs typeface="Courier New"/>
                <a:sym typeface="Courier New"/>
              </a:rPr>
              <a:t> long vin;</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protected boolean</a:t>
            </a:r>
            <a:r>
              <a:rPr lang="en-US" sz="1200">
                <a:solidFill>
                  <a:schemeClr val="dk1"/>
                </a:solidFill>
                <a:latin typeface="Courier New"/>
                <a:ea typeface="Courier New"/>
                <a:cs typeface="Courier New"/>
                <a:sym typeface="Courier New"/>
              </a:rPr>
              <a:t> 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Accessory accessory;</a:t>
            </a:r>
            <a:endParaRPr/>
          </a:p>
          <a:p>
            <a:pPr indent="0" lvl="0" marL="0" marR="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boolean</a:t>
            </a:r>
            <a:r>
              <a:rPr lang="en-US" sz="1200">
                <a:solidFill>
                  <a:schemeClr val="dk1"/>
                </a:solidFill>
                <a:latin typeface="Courier New"/>
                <a:ea typeface="Courier New"/>
                <a:cs typeface="Courier New"/>
                <a:sym typeface="Courier New"/>
              </a:rPr>
              <a:t> isReserved()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reserved;</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reserve()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reserved = true;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assign(long num)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vin = num;</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String getSpec()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model;</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p:txBody>
      </p:sp>
      <p:graphicFrame>
        <p:nvGraphicFramePr>
          <p:cNvPr id="3719" name="Google Shape;3719;p241"/>
          <p:cNvGraphicFramePr/>
          <p:nvPr/>
        </p:nvGraphicFramePr>
        <p:xfrm>
          <a:off x="2489021" y="2387600"/>
          <a:ext cx="1827921" cy="2678113"/>
        </p:xfrm>
        <a:graphic>
          <a:graphicData uri="http://schemas.openxmlformats.org/presentationml/2006/ole">
            <mc:AlternateContent>
              <mc:Choice Requires="v">
                <p:oleObj r:id="rId4" imgH="2678113" imgW="1827921" progId="" spid="_x0000_s1">
                  <p:embed/>
                </p:oleObj>
              </mc:Choice>
              <mc:Fallback>
                <p:oleObj r:id="rId5" imgH="2678113" imgW="1827921" progId="">
                  <p:embed/>
                  <p:pic>
                    <p:nvPicPr>
                      <p:cNvPr id="3719" name="Google Shape;3719;p241"/>
                      <p:cNvPicPr preferRelativeResize="0"/>
                      <p:nvPr/>
                    </p:nvPicPr>
                    <p:blipFill rotWithShape="1">
                      <a:blip r:embed="rId6">
                        <a:alphaModFix/>
                      </a:blip>
                      <a:srcRect b="0" l="0" r="0" t="0"/>
                      <a:stretch/>
                    </p:blipFill>
                    <p:spPr>
                      <a:xfrm>
                        <a:off x="2489021" y="2387600"/>
                        <a:ext cx="1827921" cy="2678113"/>
                      </a:xfrm>
                      <a:prstGeom prst="rect">
                        <a:avLst/>
                      </a:prstGeom>
                      <a:noFill/>
                      <a:ln>
                        <a:noFill/>
                      </a:ln>
                    </p:spPr>
                  </p:pic>
                </p:oleObj>
              </mc:Fallback>
            </mc:AlternateContent>
          </a:graphicData>
        </a:graphic>
      </p:graphicFrame>
      <p:sp>
        <p:nvSpPr>
          <p:cNvPr id="3720" name="Google Shape;3720;p241"/>
          <p:cNvSpPr/>
          <p:nvPr/>
        </p:nvSpPr>
        <p:spPr>
          <a:xfrm>
            <a:off x="2862814" y="1266825"/>
            <a:ext cx="4448868" cy="1150938"/>
          </a:xfrm>
          <a:custGeom>
            <a:rect b="b" l="l" r="r" t="t"/>
            <a:pathLst>
              <a:path extrusionOk="0" h="684" w="3027">
                <a:moveTo>
                  <a:pt x="0" y="684"/>
                </a:moveTo>
                <a:cubicBezTo>
                  <a:pt x="268" y="425"/>
                  <a:pt x="537" y="166"/>
                  <a:pt x="985" y="83"/>
                </a:cubicBezTo>
                <a:cubicBezTo>
                  <a:pt x="1433" y="0"/>
                  <a:pt x="2349" y="122"/>
                  <a:pt x="2688" y="183"/>
                </a:cubicBezTo>
                <a:cubicBezTo>
                  <a:pt x="3027" y="244"/>
                  <a:pt x="3024" y="347"/>
                  <a:pt x="3022" y="45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1" name="Google Shape;3721;p241"/>
          <p:cNvSpPr/>
          <p:nvPr/>
        </p:nvSpPr>
        <p:spPr>
          <a:xfrm>
            <a:off x="2752875" y="2486025"/>
            <a:ext cx="5518942" cy="1982788"/>
          </a:xfrm>
          <a:custGeom>
            <a:rect b="b" l="l" r="r" t="t"/>
            <a:pathLst>
              <a:path extrusionOk="0" h="1249" w="3765">
                <a:moveTo>
                  <a:pt x="0" y="576"/>
                </a:moveTo>
                <a:cubicBezTo>
                  <a:pt x="231" y="712"/>
                  <a:pt x="462" y="849"/>
                  <a:pt x="1010" y="935"/>
                </a:cubicBezTo>
                <a:cubicBezTo>
                  <a:pt x="1558" y="1021"/>
                  <a:pt x="2830" y="1249"/>
                  <a:pt x="3289" y="1093"/>
                </a:cubicBezTo>
                <a:cubicBezTo>
                  <a:pt x="3748" y="937"/>
                  <a:pt x="3756" y="468"/>
                  <a:pt x="3765" y="0"/>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2" name="Google Shape;3722;p241"/>
          <p:cNvSpPr/>
          <p:nvPr/>
        </p:nvSpPr>
        <p:spPr>
          <a:xfrm>
            <a:off x="3780440" y="3111500"/>
            <a:ext cx="905898" cy="965200"/>
          </a:xfrm>
          <a:custGeom>
            <a:rect b="b" l="l" r="r" t="t"/>
            <a:pathLst>
              <a:path extrusionOk="0" h="566" w="384">
                <a:moveTo>
                  <a:pt x="0" y="566"/>
                </a:moveTo>
                <a:cubicBezTo>
                  <a:pt x="81" y="373"/>
                  <a:pt x="162" y="180"/>
                  <a:pt x="226" y="90"/>
                </a:cubicBezTo>
                <a:cubicBezTo>
                  <a:pt x="290" y="0"/>
                  <a:pt x="337" y="11"/>
                  <a:pt x="384" y="23"/>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242"/>
          <p:cNvSpPr txBox="1"/>
          <p:nvPr>
            <p:ph type="title"/>
          </p:nvPr>
        </p:nvSpPr>
        <p:spPr>
          <a:xfrm>
            <a:off x="457347" y="160339"/>
            <a:ext cx="7719189" cy="6873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Accessory.java</a:t>
            </a:r>
            <a:endParaRPr/>
          </a:p>
        </p:txBody>
      </p:sp>
      <p:sp>
        <p:nvSpPr>
          <p:cNvPr id="3729" name="Google Shape;3729;p242"/>
          <p:cNvSpPr/>
          <p:nvPr/>
        </p:nvSpPr>
        <p:spPr>
          <a:xfrm>
            <a:off x="4478186" y="831851"/>
            <a:ext cx="4577863" cy="5927725"/>
          </a:xfrm>
          <a:prstGeom prst="wedgeRectCallout">
            <a:avLst>
              <a:gd fmla="val -57907" name="adj1"/>
              <a:gd fmla="val 3426" name="adj2"/>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package </a:t>
            </a:r>
            <a:r>
              <a:rPr lang="en-US" sz="1200">
                <a:solidFill>
                  <a:schemeClr val="dk1"/>
                </a:solidFill>
                <a:latin typeface="Courier New"/>
                <a:ea typeface="Courier New"/>
                <a:cs typeface="Courier New"/>
                <a:sym typeface="Courier New"/>
              </a:rPr>
              <a:t>cars</a:t>
            </a:r>
            <a:r>
              <a:rPr b="1"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public abstract class</a:t>
            </a:r>
            <a:r>
              <a:rPr lang="en-US" sz="1200">
                <a:solidFill>
                  <a:schemeClr val="dk1"/>
                </a:solidFill>
                <a:latin typeface="Courier New"/>
                <a:ea typeface="Courier New"/>
                <a:cs typeface="Courier New"/>
                <a:sym typeface="Courier New"/>
              </a:rPr>
              <a:t> Accessory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add(Accessory a)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remove(Accessory a)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Accessory getChild(int index)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 null</a:t>
            </a:r>
            <a:r>
              <a:rPr lang="en-US" sz="12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abstract float</a:t>
            </a:r>
            <a:r>
              <a:rPr lang="en-US" sz="1200">
                <a:solidFill>
                  <a:schemeClr val="dk1"/>
                </a:solidFill>
                <a:latin typeface="Courier New"/>
                <a:ea typeface="Courier New"/>
                <a:cs typeface="Courier New"/>
                <a:sym typeface="Courier New"/>
              </a:rPr>
              <a:t> getPrice();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t/>
            </a:r>
            <a:endParaRPr b="1"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class</a:t>
            </a:r>
            <a:r>
              <a:rPr lang="en-US" sz="1200">
                <a:solidFill>
                  <a:schemeClr val="dk1"/>
                </a:solidFill>
                <a:latin typeface="Courier New"/>
                <a:ea typeface="Courier New"/>
                <a:cs typeface="Courier New"/>
                <a:sym typeface="Courier New"/>
              </a:rPr>
              <a:t> AirCondition </a:t>
            </a:r>
            <a:r>
              <a:rPr b="1" lang="en-US" sz="1200">
                <a:solidFill>
                  <a:schemeClr val="dk1"/>
                </a:solidFill>
                <a:latin typeface="Courier New"/>
                <a:ea typeface="Courier New"/>
                <a:cs typeface="Courier New"/>
                <a:sym typeface="Courier New"/>
              </a:rPr>
              <a:t>extends</a:t>
            </a:r>
            <a:r>
              <a:rPr lang="en-US" sz="1200">
                <a:solidFill>
                  <a:schemeClr val="dk1"/>
                </a:solidFill>
                <a:latin typeface="Courier New"/>
                <a:ea typeface="Courier New"/>
                <a:cs typeface="Courier New"/>
                <a:sym typeface="Courier New"/>
              </a:rPr>
              <a:t> Accessory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float</a:t>
            </a:r>
            <a:r>
              <a:rPr lang="en-US" sz="1200">
                <a:solidFill>
                  <a:schemeClr val="dk1"/>
                </a:solidFill>
                <a:latin typeface="Courier New"/>
                <a:ea typeface="Courier New"/>
                <a:cs typeface="Courier New"/>
                <a:sym typeface="Courier New"/>
              </a:rPr>
              <a:t> getPrice()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2000.0f;</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other “friend” classes</a:t>
            </a:r>
            <a:endParaRPr/>
          </a:p>
          <a:p>
            <a:pPr indent="0" lvl="0" marL="0" marR="0" rtl="0" algn="l">
              <a:spcBef>
                <a:spcPts val="0"/>
              </a:spcBef>
              <a:spcAft>
                <a:spcPts val="0"/>
              </a:spcAft>
              <a:buNone/>
            </a:pPr>
            <a:r>
              <a:rPr b="1" lang="en-US" sz="1200">
                <a:solidFill>
                  <a:schemeClr val="dk1"/>
                </a:solidFill>
                <a:latin typeface="Courier New"/>
                <a:ea typeface="Courier New"/>
                <a:cs typeface="Courier New"/>
                <a:sym typeface="Courier New"/>
              </a:rPr>
              <a:t>class</a:t>
            </a:r>
            <a:r>
              <a:rPr lang="en-US" sz="1200">
                <a:solidFill>
                  <a:schemeClr val="dk1"/>
                </a:solidFill>
                <a:latin typeface="Courier New"/>
                <a:ea typeface="Courier New"/>
                <a:cs typeface="Courier New"/>
                <a:sym typeface="Courier New"/>
              </a:rPr>
              <a:t> Package </a:t>
            </a:r>
            <a:r>
              <a:rPr b="1" lang="en-US" sz="1200">
                <a:solidFill>
                  <a:schemeClr val="dk1"/>
                </a:solidFill>
                <a:latin typeface="Courier New"/>
                <a:ea typeface="Courier New"/>
                <a:cs typeface="Courier New"/>
                <a:sym typeface="Courier New"/>
              </a:rPr>
              <a:t>extends</a:t>
            </a:r>
            <a:r>
              <a:rPr lang="en-US" sz="1200">
                <a:solidFill>
                  <a:schemeClr val="dk1"/>
                </a:solidFill>
                <a:latin typeface="Courier New"/>
                <a:ea typeface="Courier New"/>
                <a:cs typeface="Courier New"/>
                <a:sym typeface="Courier New"/>
              </a:rPr>
              <a:t> Accessory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private</a:t>
            </a:r>
            <a:r>
              <a:rPr lang="en-US" sz="1200">
                <a:solidFill>
                  <a:schemeClr val="dk1"/>
                </a:solidFill>
                <a:latin typeface="Courier New"/>
                <a:ea typeface="Courier New"/>
                <a:cs typeface="Courier New"/>
                <a:sym typeface="Courier New"/>
              </a:rPr>
              <a:t> Accessory[] accessory;</a:t>
            </a:r>
            <a:endParaRPr/>
          </a:p>
          <a:p>
            <a:pPr indent="0" lvl="0" marL="0" marR="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add(Accessory a) {/*code*/}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void</a:t>
            </a:r>
            <a:r>
              <a:rPr lang="en-US" sz="1200">
                <a:solidFill>
                  <a:schemeClr val="dk1"/>
                </a:solidFill>
                <a:latin typeface="Courier New"/>
                <a:ea typeface="Courier New"/>
                <a:cs typeface="Courier New"/>
                <a:sym typeface="Courier New"/>
              </a:rPr>
              <a:t> remove(Accessory a) {/*code*/}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a:t>
            </a:r>
            <a:r>
              <a:rPr lang="en-US" sz="1200">
                <a:solidFill>
                  <a:schemeClr val="dk1"/>
                </a:solidFill>
                <a:latin typeface="Courier New"/>
                <a:ea typeface="Courier New"/>
                <a:cs typeface="Courier New"/>
                <a:sym typeface="Courier New"/>
              </a:rPr>
              <a:t> Accessory getChild(int index)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return </a:t>
            </a:r>
            <a:r>
              <a:rPr lang="en-US" sz="1200">
                <a:solidFill>
                  <a:schemeClr val="dk1"/>
                </a:solidFill>
                <a:latin typeface="Courier New"/>
                <a:ea typeface="Courier New"/>
                <a:cs typeface="Courier New"/>
                <a:sym typeface="Courier New"/>
              </a:rPr>
              <a:t>accessory[index];</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r>
              <a:rPr b="1" lang="en-US" sz="1200">
                <a:solidFill>
                  <a:schemeClr val="dk1"/>
                </a:solidFill>
                <a:latin typeface="Courier New"/>
                <a:ea typeface="Courier New"/>
                <a:cs typeface="Courier New"/>
                <a:sym typeface="Courier New"/>
              </a:rPr>
              <a:t>public float</a:t>
            </a:r>
            <a:r>
              <a:rPr lang="en-US" sz="1200">
                <a:solidFill>
                  <a:schemeClr val="dk1"/>
                </a:solidFill>
                <a:latin typeface="Courier New"/>
                <a:ea typeface="Courier New"/>
                <a:cs typeface="Courier New"/>
                <a:sym typeface="Courier New"/>
              </a:rPr>
              <a:t> getPrice()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float sum=0;</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for (int i=0; i &lt; accessory.</a:t>
            </a:r>
            <a:r>
              <a:rPr b="1" lang="en-US" sz="1200">
                <a:solidFill>
                  <a:schemeClr val="dk1"/>
                </a:solidFill>
                <a:latin typeface="Courier New"/>
                <a:ea typeface="Courier New"/>
                <a:cs typeface="Courier New"/>
                <a:sym typeface="Courier New"/>
              </a:rPr>
              <a:t>length</a:t>
            </a:r>
            <a:r>
              <a:rPr lang="en-US" sz="1200">
                <a:solidFill>
                  <a:schemeClr val="dk1"/>
                </a:solidFill>
                <a:latin typeface="Courier New"/>
                <a:ea typeface="Courier New"/>
                <a:cs typeface="Courier New"/>
                <a:sym typeface="Courier New"/>
              </a:rPr>
              <a:t>; i++)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sum = sum + accessory[i].getPrice();</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return sum;</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200">
                <a:solidFill>
                  <a:schemeClr val="dk1"/>
                </a:solidFill>
                <a:latin typeface="Courier New"/>
                <a:ea typeface="Courier New"/>
                <a:cs typeface="Courier New"/>
                <a:sym typeface="Courier New"/>
              </a:rPr>
              <a:t>}</a:t>
            </a:r>
            <a:endParaRPr/>
          </a:p>
        </p:txBody>
      </p:sp>
      <p:graphicFrame>
        <p:nvGraphicFramePr>
          <p:cNvPr id="3730" name="Google Shape;3730;p242"/>
          <p:cNvGraphicFramePr/>
          <p:nvPr/>
        </p:nvGraphicFramePr>
        <p:xfrm>
          <a:off x="0" y="1597025"/>
          <a:ext cx="4453266" cy="2173288"/>
        </p:xfrm>
        <a:graphic>
          <a:graphicData uri="http://schemas.openxmlformats.org/presentationml/2006/ole">
            <mc:AlternateContent>
              <mc:Choice Requires="v">
                <p:oleObj r:id="rId4" imgH="2173288" imgW="4453266" progId="" spid="_x0000_s1">
                  <p:embed/>
                </p:oleObj>
              </mc:Choice>
              <mc:Fallback>
                <p:oleObj r:id="rId5" imgH="2173288" imgW="4453266" progId="">
                  <p:embed/>
                  <p:pic>
                    <p:nvPicPr>
                      <p:cNvPr id="3730" name="Google Shape;3730;p242"/>
                      <p:cNvPicPr preferRelativeResize="0"/>
                      <p:nvPr/>
                    </p:nvPicPr>
                    <p:blipFill rotWithShape="1">
                      <a:blip r:embed="rId6">
                        <a:alphaModFix/>
                      </a:blip>
                      <a:srcRect b="0" l="0" r="0" t="0"/>
                      <a:stretch/>
                    </p:blipFill>
                    <p:spPr>
                      <a:xfrm>
                        <a:off x="0" y="1597025"/>
                        <a:ext cx="4453266" cy="2173288"/>
                      </a:xfrm>
                      <a:prstGeom prst="rect">
                        <a:avLst/>
                      </a:prstGeom>
                      <a:noFill/>
                      <a:ln>
                        <a:noFill/>
                      </a:ln>
                    </p:spPr>
                  </p:pic>
                </p:oleObj>
              </mc:Fallback>
            </mc:AlternateContent>
          </a:graphicData>
        </a:graphic>
      </p:graphicFrame>
      <p:sp>
        <p:nvSpPr>
          <p:cNvPr id="3731" name="Google Shape;3731;p242"/>
          <p:cNvSpPr/>
          <p:nvPr/>
        </p:nvSpPr>
        <p:spPr>
          <a:xfrm>
            <a:off x="1908543" y="2374900"/>
            <a:ext cx="5029347" cy="249238"/>
          </a:xfrm>
          <a:custGeom>
            <a:rect b="b" l="l" r="r" t="t"/>
            <a:pathLst>
              <a:path extrusionOk="0" h="1101" w="3180">
                <a:moveTo>
                  <a:pt x="25" y="358"/>
                </a:moveTo>
                <a:cubicBezTo>
                  <a:pt x="12" y="179"/>
                  <a:pt x="0" y="0"/>
                  <a:pt x="526" y="124"/>
                </a:cubicBezTo>
                <a:cubicBezTo>
                  <a:pt x="1052" y="248"/>
                  <a:pt x="2116" y="674"/>
                  <a:pt x="3180" y="1101"/>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2" name="Google Shape;3732;p242"/>
          <p:cNvSpPr/>
          <p:nvPr/>
        </p:nvSpPr>
        <p:spPr>
          <a:xfrm>
            <a:off x="4264171" y="3444875"/>
            <a:ext cx="2368821" cy="947738"/>
          </a:xfrm>
          <a:custGeom>
            <a:rect b="b" l="l" r="r" t="t"/>
            <a:pathLst>
              <a:path extrusionOk="0" h="597" w="1616">
                <a:moveTo>
                  <a:pt x="88" y="0"/>
                </a:moveTo>
                <a:cubicBezTo>
                  <a:pt x="44" y="219"/>
                  <a:pt x="0" y="439"/>
                  <a:pt x="255" y="518"/>
                </a:cubicBezTo>
                <a:cubicBezTo>
                  <a:pt x="510" y="597"/>
                  <a:pt x="1063" y="536"/>
                  <a:pt x="1616" y="476"/>
                </a:cubicBezTo>
              </a:path>
            </a:pathLst>
          </a:custGeom>
          <a:noFill/>
          <a:ln cap="flat" cmpd="sng" w="38100">
            <a:solidFill>
              <a:schemeClr val="accent2"/>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4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Unit Tests</a:t>
            </a:r>
            <a:endParaRPr/>
          </a:p>
        </p:txBody>
      </p:sp>
      <p:sp>
        <p:nvSpPr>
          <p:cNvPr id="3739" name="Google Shape;3739;p243"/>
          <p:cNvSpPr txBox="1"/>
          <p:nvPr>
            <p:ph idx="1" type="body"/>
          </p:nvPr>
        </p:nvSpPr>
        <p:spPr>
          <a:xfrm>
            <a:off x="457347" y="1412777"/>
            <a:ext cx="8229307" cy="471815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a:t>The purpose of performing a unit test is to test the implemented components as individual units. The following types of unit testing are done:</a:t>
            </a:r>
            <a:endParaRPr/>
          </a:p>
          <a:p>
            <a:pPr indent="-53339" lvl="0" marL="182880" rtl="0" algn="l">
              <a:lnSpc>
                <a:spcPct val="90000"/>
              </a:lnSpc>
              <a:spcBef>
                <a:spcPts val="480"/>
              </a:spcBef>
              <a:spcAft>
                <a:spcPts val="0"/>
              </a:spcAft>
              <a:buSzPts val="2040"/>
              <a:buNone/>
            </a:pPr>
            <a:r>
              <a:t/>
            </a:r>
            <a:endParaRPr b="1"/>
          </a:p>
          <a:p>
            <a:pPr indent="-182880" lvl="0" marL="182880" rtl="0" algn="l">
              <a:lnSpc>
                <a:spcPct val="90000"/>
              </a:lnSpc>
              <a:spcBef>
                <a:spcPts val="480"/>
              </a:spcBef>
              <a:spcAft>
                <a:spcPts val="0"/>
              </a:spcAft>
              <a:buSzPts val="2040"/>
              <a:buChar char="•"/>
            </a:pPr>
            <a:r>
              <a:rPr b="1" lang="en-US"/>
              <a:t>Specification testing</a:t>
            </a:r>
            <a:r>
              <a:rPr lang="en-US"/>
              <a:t>, or "black-box testing" verifies the unit's externally observable behavior</a:t>
            </a:r>
            <a:endParaRPr/>
          </a:p>
          <a:p>
            <a:pPr indent="-182880" lvl="0" marL="182880" rtl="0" algn="l">
              <a:lnSpc>
                <a:spcPct val="90000"/>
              </a:lnSpc>
              <a:spcBef>
                <a:spcPts val="480"/>
              </a:spcBef>
              <a:spcAft>
                <a:spcPts val="0"/>
              </a:spcAft>
              <a:buSzPts val="2040"/>
              <a:buChar char="•"/>
            </a:pPr>
            <a:r>
              <a:rPr b="1" lang="en-US"/>
              <a:t>Structure testing</a:t>
            </a:r>
            <a:r>
              <a:rPr lang="en-US"/>
              <a:t>, or "white-box testing", verifies the unit's internal implementation</a:t>
            </a:r>
            <a:endParaRPr/>
          </a:p>
          <a:p>
            <a:pPr indent="-182880" lvl="0" marL="182880" rtl="0" algn="l">
              <a:lnSpc>
                <a:spcPct val="90000"/>
              </a:lnSpc>
              <a:spcBef>
                <a:spcPts val="480"/>
              </a:spcBef>
              <a:spcAft>
                <a:spcPts val="0"/>
              </a:spcAft>
              <a:buSzPts val="2040"/>
              <a:buChar char="•"/>
            </a:pPr>
            <a:r>
              <a:rPr b="1" lang="en-US"/>
              <a:t>Integration and system tests</a:t>
            </a:r>
            <a:r>
              <a:rPr lang="en-US"/>
              <a:t> must be done to ensure that several components behave correctly when integrated</a:t>
            </a:r>
            <a:endParaRPr/>
          </a:p>
          <a:p>
            <a:pPr indent="-182880" lvl="0" marL="182880" rtl="0" algn="l">
              <a:lnSpc>
                <a:spcPct val="90000"/>
              </a:lnSpc>
              <a:spcBef>
                <a:spcPts val="480"/>
              </a:spcBef>
              <a:spcAft>
                <a:spcPts val="0"/>
              </a:spcAft>
              <a:buSzPts val="2040"/>
              <a:buChar char="•"/>
            </a:pPr>
            <a:r>
              <a:rPr lang="en-US"/>
              <a:t>Other tests of </a:t>
            </a:r>
            <a:r>
              <a:rPr b="1" lang="en-US"/>
              <a:t>performance</a:t>
            </a:r>
            <a:r>
              <a:rPr lang="en-US"/>
              <a:t>, </a:t>
            </a:r>
            <a:r>
              <a:rPr b="1" lang="en-US"/>
              <a:t>memory usage</a:t>
            </a:r>
            <a:r>
              <a:rPr lang="en-US"/>
              <a:t> and load</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244"/>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DEPLOYMENT</a:t>
            </a:r>
            <a:endParaRPr/>
          </a:p>
        </p:txBody>
      </p:sp>
      <p:sp>
        <p:nvSpPr>
          <p:cNvPr id="3746" name="Google Shape;3746;p244"/>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1" name="Shape 3751"/>
        <p:cNvGrpSpPr/>
        <p:nvPr/>
      </p:nvGrpSpPr>
      <p:grpSpPr>
        <a:xfrm>
          <a:off x="0" y="0"/>
          <a:ext cx="0" cy="0"/>
          <a:chOff x="0" y="0"/>
          <a:chExt cx="0" cy="0"/>
        </a:xfrm>
      </p:grpSpPr>
      <p:sp>
        <p:nvSpPr>
          <p:cNvPr id="3752" name="Google Shape;3752;p2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Deployment Model</a:t>
            </a:r>
            <a:endParaRPr/>
          </a:p>
        </p:txBody>
      </p:sp>
      <p:sp>
        <p:nvSpPr>
          <p:cNvPr id="3753" name="Google Shape;3753;p24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Deployment diagram shows the </a:t>
            </a:r>
            <a:r>
              <a:rPr b="1" lang="en-US"/>
              <a:t>configuration of run-time processing elements</a:t>
            </a:r>
            <a:endParaRPr/>
          </a:p>
          <a:p>
            <a:pPr indent="-182880" lvl="0" marL="182880" rtl="0" algn="l">
              <a:spcBef>
                <a:spcPts val="480"/>
              </a:spcBef>
              <a:spcAft>
                <a:spcPts val="0"/>
              </a:spcAft>
              <a:buSzPts val="2040"/>
              <a:buChar char="•"/>
            </a:pPr>
            <a:r>
              <a:rPr lang="en-US"/>
              <a:t>The purpose of this diagram is </a:t>
            </a:r>
            <a:r>
              <a:rPr b="1" lang="en-US"/>
              <a:t>to model the topology of hardware</a:t>
            </a:r>
            <a:r>
              <a:rPr lang="en-US"/>
              <a:t> which the system executes.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8" name="Shape 3758"/>
        <p:cNvGrpSpPr/>
        <p:nvPr/>
      </p:nvGrpSpPr>
      <p:grpSpPr>
        <a:xfrm>
          <a:off x="0" y="0"/>
          <a:ext cx="0" cy="0"/>
          <a:chOff x="0" y="0"/>
          <a:chExt cx="0" cy="0"/>
        </a:xfrm>
      </p:grpSpPr>
      <p:sp>
        <p:nvSpPr>
          <p:cNvPr id="3759" name="Google Shape;3759;p24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Deployment Diagram</a:t>
            </a:r>
            <a:endParaRPr/>
          </a:p>
        </p:txBody>
      </p:sp>
      <p:graphicFrame>
        <p:nvGraphicFramePr>
          <p:cNvPr id="3760" name="Google Shape;3760;p246"/>
          <p:cNvGraphicFramePr/>
          <p:nvPr/>
        </p:nvGraphicFramePr>
        <p:xfrm>
          <a:off x="2201713" y="1719263"/>
          <a:ext cx="4739108" cy="4411662"/>
        </p:xfrm>
        <a:graphic>
          <a:graphicData uri="http://schemas.openxmlformats.org/presentationml/2006/ole">
            <mc:AlternateContent>
              <mc:Choice Requires="v">
                <p:oleObj r:id="rId4" imgH="4411662" imgW="4739108" progId="" spid="_x0000_s1">
                  <p:embed/>
                </p:oleObj>
              </mc:Choice>
              <mc:Fallback>
                <p:oleObj r:id="rId5" imgH="4411662" imgW="4739108" progId="">
                  <p:embed/>
                  <p:pic>
                    <p:nvPicPr>
                      <p:cNvPr id="3760" name="Google Shape;3760;p246"/>
                      <p:cNvPicPr preferRelativeResize="0"/>
                      <p:nvPr/>
                    </p:nvPicPr>
                    <p:blipFill rotWithShape="1">
                      <a:blip r:embed="rId6">
                        <a:alphaModFix/>
                      </a:blip>
                      <a:srcRect b="0" l="0" r="0" t="0"/>
                      <a:stretch/>
                    </p:blipFill>
                    <p:spPr>
                      <a:xfrm>
                        <a:off x="2201713" y="1719263"/>
                        <a:ext cx="4739108" cy="4411662"/>
                      </a:xfrm>
                      <a:prstGeom prst="rect">
                        <a:avLst/>
                      </a:prstGeom>
                      <a:noFill/>
                      <a:ln>
                        <a:noFill/>
                      </a:ln>
                    </p:spPr>
                  </p:pic>
                </p:oleObj>
              </mc:Fallback>
            </mc:AlternateContent>
          </a:graphicData>
        </a:graphic>
      </p:graphicFrame>
      <p:sp>
        <p:nvSpPr>
          <p:cNvPr id="3761" name="Google Shape;3761;p246"/>
          <p:cNvSpPr/>
          <p:nvPr/>
        </p:nvSpPr>
        <p:spPr>
          <a:xfrm>
            <a:off x="6987729" y="2349828"/>
            <a:ext cx="1134571" cy="523220"/>
          </a:xfrm>
          <a:custGeom>
            <a:rect b="b" l="l" r="r" t="t"/>
            <a:pathLst>
              <a:path extrusionOk="0" h="120000" w="120000">
                <a:moveTo>
                  <a:pt x="0" y="0"/>
                </a:moveTo>
                <a:lnTo>
                  <a:pt x="120000" y="0"/>
                </a:lnTo>
                <a:lnTo>
                  <a:pt x="120000" y="120000"/>
                </a:lnTo>
                <a:lnTo>
                  <a:pt x="0" y="120000"/>
                </a:lnTo>
                <a:close/>
              </a:path>
              <a:path extrusionOk="0" fill="none" h="120000" w="120000">
                <a:moveTo>
                  <a:pt x="-7445" y="43200"/>
                </a:moveTo>
                <a:lnTo>
                  <a:pt x="-28373" y="43200"/>
                </a:lnTo>
                <a:lnTo>
                  <a:pt x="-45889" y="-642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Workstation</a:t>
            </a:r>
            <a:endParaRPr sz="1400">
              <a:solidFill>
                <a:schemeClr val="dk1"/>
              </a:solidFill>
              <a:latin typeface="Arial"/>
              <a:ea typeface="Arial"/>
              <a:cs typeface="Arial"/>
              <a:sym typeface="Arial"/>
            </a:endParaRPr>
          </a:p>
        </p:txBody>
      </p:sp>
      <p:sp>
        <p:nvSpPr>
          <p:cNvPr id="3762" name="Google Shape;3762;p246"/>
          <p:cNvSpPr/>
          <p:nvPr/>
        </p:nvSpPr>
        <p:spPr>
          <a:xfrm>
            <a:off x="5454445" y="3290888"/>
            <a:ext cx="919090" cy="317500"/>
          </a:xfrm>
          <a:custGeom>
            <a:rect b="b" l="l" r="r" t="t"/>
            <a:pathLst>
              <a:path extrusionOk="0" h="120000" w="120000">
                <a:moveTo>
                  <a:pt x="0" y="0"/>
                </a:moveTo>
                <a:lnTo>
                  <a:pt x="120000" y="0"/>
                </a:lnTo>
                <a:lnTo>
                  <a:pt x="120000" y="120000"/>
                </a:lnTo>
                <a:lnTo>
                  <a:pt x="0" y="120000"/>
                </a:lnTo>
                <a:close/>
              </a:path>
              <a:path extrusionOk="0" fill="none" h="120000" w="120000">
                <a:moveTo>
                  <a:pt x="-9188" y="25867"/>
                </a:moveTo>
                <a:lnTo>
                  <a:pt x="-62394" y="25867"/>
                </a:lnTo>
                <a:lnTo>
                  <a:pt x="-106794" y="-51017"/>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Network</a:t>
            </a:r>
            <a:endParaRPr sz="1400">
              <a:solidFill>
                <a:schemeClr val="dk1"/>
              </a:solidFill>
              <a:latin typeface="Arial"/>
              <a:ea typeface="Arial"/>
              <a:cs typeface="Arial"/>
              <a:sym typeface="Arial"/>
            </a:endParaRPr>
          </a:p>
        </p:txBody>
      </p:sp>
      <p:sp>
        <p:nvSpPr>
          <p:cNvPr id="3763" name="Google Shape;3763;p246"/>
          <p:cNvSpPr/>
          <p:nvPr/>
        </p:nvSpPr>
        <p:spPr>
          <a:xfrm>
            <a:off x="2028743" y="3984625"/>
            <a:ext cx="819413" cy="317500"/>
          </a:xfrm>
          <a:custGeom>
            <a:rect b="b" l="l" r="r" t="t"/>
            <a:pathLst>
              <a:path extrusionOk="0" h="120000" w="120000">
                <a:moveTo>
                  <a:pt x="0" y="0"/>
                </a:moveTo>
                <a:lnTo>
                  <a:pt x="120000" y="0"/>
                </a:lnTo>
                <a:lnTo>
                  <a:pt x="120000" y="120000"/>
                </a:lnTo>
                <a:lnTo>
                  <a:pt x="0" y="120000"/>
                </a:lnTo>
                <a:close/>
              </a:path>
              <a:path extrusionOk="0" fill="none" h="120000" w="120000">
                <a:moveTo>
                  <a:pt x="130306" y="43200"/>
                </a:moveTo>
                <a:lnTo>
                  <a:pt x="213594" y="43200"/>
                </a:lnTo>
                <a:lnTo>
                  <a:pt x="282934" y="-270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Server</a:t>
            </a:r>
            <a:endParaRPr sz="1400">
              <a:solidFill>
                <a:schemeClr val="dk1"/>
              </a:solidFill>
              <a:latin typeface="Arial"/>
              <a:ea typeface="Arial"/>
              <a:cs typeface="Arial"/>
              <a:sym typeface="Arial"/>
            </a:endParaRPr>
          </a:p>
        </p:txBody>
      </p:sp>
      <p:sp>
        <p:nvSpPr>
          <p:cNvPr id="3764" name="Google Shape;3764;p246"/>
          <p:cNvSpPr/>
          <p:nvPr/>
        </p:nvSpPr>
        <p:spPr>
          <a:xfrm>
            <a:off x="913228" y="5247245"/>
            <a:ext cx="1392562" cy="738664"/>
          </a:xfrm>
          <a:custGeom>
            <a:rect b="b" l="l" r="r" t="t"/>
            <a:pathLst>
              <a:path extrusionOk="0" h="120000" w="120000">
                <a:moveTo>
                  <a:pt x="0" y="0"/>
                </a:moveTo>
                <a:lnTo>
                  <a:pt x="120000" y="0"/>
                </a:lnTo>
                <a:lnTo>
                  <a:pt x="120000" y="120000"/>
                </a:lnTo>
                <a:lnTo>
                  <a:pt x="0" y="120000"/>
                </a:lnTo>
                <a:close/>
              </a:path>
              <a:path extrusionOk="0" fill="none" h="120000" w="120000">
                <a:moveTo>
                  <a:pt x="126061" y="25867"/>
                </a:moveTo>
                <a:lnTo>
                  <a:pt x="163450" y="25867"/>
                </a:lnTo>
                <a:lnTo>
                  <a:pt x="194650" y="8802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Server running SQL database</a:t>
            </a:r>
            <a:endParaRPr sz="1400">
              <a:solidFill>
                <a:schemeClr val="dk1"/>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sp>
        <p:nvSpPr>
          <p:cNvPr id="3770" name="Google Shape;3770;p24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Component Diagram: Binaries</a:t>
            </a:r>
            <a:endParaRPr/>
          </a:p>
        </p:txBody>
      </p:sp>
      <p:graphicFrame>
        <p:nvGraphicFramePr>
          <p:cNvPr id="3771" name="Google Shape;3771;p247"/>
          <p:cNvGraphicFramePr/>
          <p:nvPr/>
        </p:nvGraphicFramePr>
        <p:xfrm>
          <a:off x="1910009" y="1609725"/>
          <a:ext cx="5741751" cy="4502150"/>
        </p:xfrm>
        <a:graphic>
          <a:graphicData uri="http://schemas.openxmlformats.org/presentationml/2006/ole">
            <mc:AlternateContent>
              <mc:Choice Requires="v">
                <p:oleObj r:id="rId4" imgH="4502150" imgW="5741751" progId="" spid="_x0000_s1">
                  <p:embed/>
                </p:oleObj>
              </mc:Choice>
              <mc:Fallback>
                <p:oleObj r:id="rId5" imgH="4502150" imgW="5741751" progId="">
                  <p:embed/>
                  <p:pic>
                    <p:nvPicPr>
                      <p:cNvPr id="3771" name="Google Shape;3771;p247"/>
                      <p:cNvPicPr preferRelativeResize="0"/>
                      <p:nvPr/>
                    </p:nvPicPr>
                    <p:blipFill rotWithShape="1">
                      <a:blip r:embed="rId6">
                        <a:alphaModFix/>
                      </a:blip>
                      <a:srcRect b="0" l="0" r="0" t="0"/>
                      <a:stretch/>
                    </p:blipFill>
                    <p:spPr>
                      <a:xfrm>
                        <a:off x="1910009" y="1609725"/>
                        <a:ext cx="5741751" cy="4502150"/>
                      </a:xfrm>
                      <a:prstGeom prst="rect">
                        <a:avLst/>
                      </a:prstGeom>
                      <a:noFill/>
                      <a:ln>
                        <a:noFill/>
                      </a:ln>
                    </p:spPr>
                  </p:pic>
                </p:oleObj>
              </mc:Fallback>
            </mc:AlternateContent>
          </a:graphicData>
        </a:graphic>
      </p:graphicFrame>
      <p:sp>
        <p:nvSpPr>
          <p:cNvPr id="3772" name="Google Shape;3772;p247"/>
          <p:cNvSpPr/>
          <p:nvPr/>
        </p:nvSpPr>
        <p:spPr>
          <a:xfrm>
            <a:off x="6049582" y="2885788"/>
            <a:ext cx="1757559" cy="584775"/>
          </a:xfrm>
          <a:custGeom>
            <a:rect b="b" l="l" r="r" t="t"/>
            <a:pathLst>
              <a:path extrusionOk="0" h="120000" w="120000">
                <a:moveTo>
                  <a:pt x="0" y="0"/>
                </a:moveTo>
                <a:lnTo>
                  <a:pt x="120000" y="0"/>
                </a:lnTo>
                <a:lnTo>
                  <a:pt x="120000" y="120000"/>
                </a:lnTo>
                <a:lnTo>
                  <a:pt x="0" y="120000"/>
                </a:lnTo>
                <a:close/>
              </a:path>
              <a:path extrusionOk="0" fill="none" h="120000" w="120000">
                <a:moveTo>
                  <a:pt x="-4806" y="39272"/>
                </a:moveTo>
                <a:lnTo>
                  <a:pt x="-14512" y="39272"/>
                </a:lnTo>
                <a:lnTo>
                  <a:pt x="-33427" y="225272"/>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Source Code File</a:t>
            </a:r>
            <a:endParaRPr sz="1800">
              <a:solidFill>
                <a:schemeClr val="dk1"/>
              </a:solidFill>
              <a:latin typeface="Times New Roman"/>
              <a:ea typeface="Times New Roman"/>
              <a:cs typeface="Times New Roman"/>
              <a:sym typeface="Times New Roman"/>
            </a:endParaRPr>
          </a:p>
        </p:txBody>
      </p:sp>
      <p:sp>
        <p:nvSpPr>
          <p:cNvPr id="3773" name="Google Shape;3773;p247"/>
          <p:cNvSpPr/>
          <p:nvPr/>
        </p:nvSpPr>
        <p:spPr>
          <a:xfrm>
            <a:off x="438291" y="3841750"/>
            <a:ext cx="1757559" cy="593725"/>
          </a:xfrm>
          <a:custGeom>
            <a:rect b="b" l="l" r="r" t="t"/>
            <a:pathLst>
              <a:path extrusionOk="0" h="120000" w="120000">
                <a:moveTo>
                  <a:pt x="0" y="0"/>
                </a:moveTo>
                <a:lnTo>
                  <a:pt x="120000" y="0"/>
                </a:lnTo>
                <a:lnTo>
                  <a:pt x="120000" y="120000"/>
                </a:lnTo>
                <a:lnTo>
                  <a:pt x="0" y="120000"/>
                </a:lnTo>
                <a:close/>
              </a:path>
              <a:path extrusionOk="0" fill="none" h="120000" w="120000">
                <a:moveTo>
                  <a:pt x="124806" y="23100"/>
                </a:moveTo>
                <a:lnTo>
                  <a:pt x="131512" y="23100"/>
                </a:lnTo>
                <a:lnTo>
                  <a:pt x="144522" y="296789"/>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Compiled (Java Bytecode)  File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8" name="Shape 3778"/>
        <p:cNvGrpSpPr/>
        <p:nvPr/>
      </p:nvGrpSpPr>
      <p:grpSpPr>
        <a:xfrm>
          <a:off x="0" y="0"/>
          <a:ext cx="0" cy="0"/>
          <a:chOff x="0" y="0"/>
          <a:chExt cx="0" cy="0"/>
        </a:xfrm>
      </p:grpSpPr>
      <p:sp>
        <p:nvSpPr>
          <p:cNvPr id="3779" name="Google Shape;3779;p24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Component Diagram: Run-Time</a:t>
            </a:r>
            <a:endParaRPr/>
          </a:p>
        </p:txBody>
      </p:sp>
      <p:graphicFrame>
        <p:nvGraphicFramePr>
          <p:cNvPr id="3780" name="Google Shape;3780;p248"/>
          <p:cNvGraphicFramePr/>
          <p:nvPr/>
        </p:nvGraphicFramePr>
        <p:xfrm>
          <a:off x="2078582" y="1803400"/>
          <a:ext cx="4942861" cy="4649788"/>
        </p:xfrm>
        <a:graphic>
          <a:graphicData uri="http://schemas.openxmlformats.org/presentationml/2006/ole">
            <mc:AlternateContent>
              <mc:Choice Requires="v">
                <p:oleObj r:id="rId4" imgH="4649788" imgW="4942861" progId="" spid="_x0000_s1">
                  <p:embed/>
                </p:oleObj>
              </mc:Choice>
              <mc:Fallback>
                <p:oleObj r:id="rId5" imgH="4649788" imgW="4942861" progId="">
                  <p:embed/>
                  <p:pic>
                    <p:nvPicPr>
                      <p:cNvPr id="3780" name="Google Shape;3780;p248"/>
                      <p:cNvPicPr preferRelativeResize="0"/>
                      <p:nvPr/>
                    </p:nvPicPr>
                    <p:blipFill rotWithShape="1">
                      <a:blip r:embed="rId6">
                        <a:alphaModFix/>
                      </a:blip>
                      <a:srcRect b="0" l="0" r="0" t="0"/>
                      <a:stretch/>
                    </p:blipFill>
                    <p:spPr>
                      <a:xfrm>
                        <a:off x="2078582" y="1803400"/>
                        <a:ext cx="4942861" cy="4649788"/>
                      </a:xfrm>
                      <a:prstGeom prst="rect">
                        <a:avLst/>
                      </a:prstGeom>
                      <a:noFill/>
                      <a:ln>
                        <a:noFill/>
                      </a:ln>
                    </p:spPr>
                  </p:pic>
                </p:oleObj>
              </mc:Fallback>
            </mc:AlternateContent>
          </a:graphicData>
        </a:graphic>
      </p:graphicFrame>
      <p:sp>
        <p:nvSpPr>
          <p:cNvPr id="3781" name="Google Shape;3781;p248"/>
          <p:cNvSpPr/>
          <p:nvPr/>
        </p:nvSpPr>
        <p:spPr>
          <a:xfrm>
            <a:off x="6440965" y="1873251"/>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4806" y="23100"/>
                </a:moveTo>
                <a:lnTo>
                  <a:pt x="-19616" y="23100"/>
                </a:lnTo>
                <a:lnTo>
                  <a:pt x="-48539" y="1806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Configuration Document</a:t>
            </a:r>
            <a:endParaRPr sz="1800">
              <a:solidFill>
                <a:schemeClr val="dk1"/>
              </a:solidFill>
              <a:latin typeface="Times New Roman"/>
              <a:ea typeface="Times New Roman"/>
              <a:cs typeface="Times New Roman"/>
              <a:sym typeface="Times New Roman"/>
            </a:endParaRPr>
          </a:p>
        </p:txBody>
      </p:sp>
      <p:sp>
        <p:nvSpPr>
          <p:cNvPr id="3782" name="Google Shape;3782;p248"/>
          <p:cNvSpPr/>
          <p:nvPr/>
        </p:nvSpPr>
        <p:spPr>
          <a:xfrm>
            <a:off x="6974536" y="3248025"/>
            <a:ext cx="1306077" cy="349250"/>
          </a:xfrm>
          <a:custGeom>
            <a:rect b="b" l="l" r="r" t="t"/>
            <a:pathLst>
              <a:path extrusionOk="0" h="120000" w="120000">
                <a:moveTo>
                  <a:pt x="0" y="0"/>
                </a:moveTo>
                <a:lnTo>
                  <a:pt x="120000" y="0"/>
                </a:lnTo>
                <a:lnTo>
                  <a:pt x="120000" y="120000"/>
                </a:lnTo>
                <a:lnTo>
                  <a:pt x="0" y="120000"/>
                </a:lnTo>
                <a:close/>
              </a:path>
              <a:path extrusionOk="0" fill="none" h="120000" w="120000">
                <a:moveTo>
                  <a:pt x="-6467" y="39272"/>
                </a:moveTo>
                <a:lnTo>
                  <a:pt x="-21817" y="39272"/>
                </a:lnTo>
                <a:lnTo>
                  <a:pt x="-51989" y="247088"/>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SQL Server</a:t>
            </a:r>
            <a:endParaRPr sz="1800">
              <a:solidFill>
                <a:schemeClr val="dk1"/>
              </a:solidFill>
              <a:latin typeface="Times New Roman"/>
              <a:ea typeface="Times New Roman"/>
              <a:cs typeface="Times New Roman"/>
              <a:sym typeface="Times New Roman"/>
            </a:endParaRPr>
          </a:p>
        </p:txBody>
      </p:sp>
      <p:sp>
        <p:nvSpPr>
          <p:cNvPr id="3783" name="Google Shape;3783;p248"/>
          <p:cNvSpPr/>
          <p:nvPr/>
        </p:nvSpPr>
        <p:spPr>
          <a:xfrm>
            <a:off x="7119655" y="5041900"/>
            <a:ext cx="1757559" cy="349250"/>
          </a:xfrm>
          <a:custGeom>
            <a:rect b="b" l="l" r="r" t="t"/>
            <a:pathLst>
              <a:path extrusionOk="0" h="120000" w="120000">
                <a:moveTo>
                  <a:pt x="0" y="0"/>
                </a:moveTo>
                <a:lnTo>
                  <a:pt x="120000" y="0"/>
                </a:lnTo>
                <a:lnTo>
                  <a:pt x="120000" y="120000"/>
                </a:lnTo>
                <a:lnTo>
                  <a:pt x="0" y="120000"/>
                </a:lnTo>
                <a:close/>
              </a:path>
              <a:path extrusionOk="0" fill="none" h="120000" w="120000">
                <a:moveTo>
                  <a:pt x="-4806" y="39272"/>
                </a:moveTo>
                <a:lnTo>
                  <a:pt x="-16511" y="39272"/>
                </a:lnTo>
                <a:lnTo>
                  <a:pt x="-39334" y="233455"/>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Relational Table</a:t>
            </a:r>
            <a:endParaRPr sz="1800">
              <a:solidFill>
                <a:schemeClr val="dk1"/>
              </a:solidFill>
              <a:latin typeface="Times New Roman"/>
              <a:ea typeface="Times New Roman"/>
              <a:cs typeface="Times New Roman"/>
              <a:sym typeface="Times New Roman"/>
            </a:endParaRPr>
          </a:p>
        </p:txBody>
      </p:sp>
      <p:sp>
        <p:nvSpPr>
          <p:cNvPr id="3784" name="Google Shape;3784;p248"/>
          <p:cNvSpPr/>
          <p:nvPr/>
        </p:nvSpPr>
        <p:spPr>
          <a:xfrm>
            <a:off x="413371" y="4954589"/>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124806" y="23100"/>
                </a:moveTo>
                <a:lnTo>
                  <a:pt x="134311" y="23100"/>
                </a:lnTo>
                <a:lnTo>
                  <a:pt x="152827" y="1591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Java Virtual Machine</a:t>
            </a:r>
            <a:endParaRPr sz="1800">
              <a:solidFill>
                <a:schemeClr val="dk1"/>
              </a:solidFill>
              <a:latin typeface="Times New Roman"/>
              <a:ea typeface="Times New Roman"/>
              <a:cs typeface="Times New Roman"/>
              <a:sym typeface="Times New Roman"/>
            </a:endParaRPr>
          </a:p>
        </p:txBody>
      </p:sp>
      <p:sp>
        <p:nvSpPr>
          <p:cNvPr id="3785" name="Google Shape;3785;p248"/>
          <p:cNvSpPr/>
          <p:nvPr/>
        </p:nvSpPr>
        <p:spPr>
          <a:xfrm>
            <a:off x="278513" y="2954339"/>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124806" y="23100"/>
                </a:moveTo>
                <a:lnTo>
                  <a:pt x="139117" y="23100"/>
                </a:lnTo>
                <a:lnTo>
                  <a:pt x="167138" y="161711"/>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Compiled Source File</a:t>
            </a:r>
            <a:endParaRPr sz="1800">
              <a:solidFill>
                <a:schemeClr val="dk1"/>
              </a:solidFill>
              <a:latin typeface="Times New Roman"/>
              <a:ea typeface="Times New Roman"/>
              <a:cs typeface="Times New Roman"/>
              <a:sym typeface="Times New Roman"/>
            </a:endParaRPr>
          </a:p>
        </p:txBody>
      </p:sp>
      <p:sp>
        <p:nvSpPr>
          <p:cNvPr id="3786" name="Google Shape;3786;p248"/>
          <p:cNvSpPr/>
          <p:nvPr/>
        </p:nvSpPr>
        <p:spPr>
          <a:xfrm>
            <a:off x="4268569" y="1349376"/>
            <a:ext cx="1757560" cy="593725"/>
          </a:xfrm>
          <a:custGeom>
            <a:rect b="b" l="l" r="r" t="t"/>
            <a:pathLst>
              <a:path extrusionOk="0" h="120000" w="120000">
                <a:moveTo>
                  <a:pt x="0" y="0"/>
                </a:moveTo>
                <a:lnTo>
                  <a:pt x="120000" y="0"/>
                </a:lnTo>
                <a:lnTo>
                  <a:pt x="120000" y="120000"/>
                </a:lnTo>
                <a:lnTo>
                  <a:pt x="0" y="120000"/>
                </a:lnTo>
                <a:close/>
              </a:path>
              <a:path extrusionOk="0" fill="none" h="120000" w="120000">
                <a:moveTo>
                  <a:pt x="-4806" y="23100"/>
                </a:moveTo>
                <a:lnTo>
                  <a:pt x="-19616" y="23100"/>
                </a:lnTo>
                <a:lnTo>
                  <a:pt x="-48539" y="180644"/>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Java Run-Time Library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What are Software Engineering Methods?</a:t>
            </a:r>
            <a:endParaRPr/>
          </a:p>
        </p:txBody>
      </p:sp>
      <p:sp>
        <p:nvSpPr>
          <p:cNvPr id="324" name="Google Shape;324;p2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Structured approaches to software development which include system models, notations, rules, design advice and process guidance.</a:t>
            </a:r>
            <a:endParaRPr/>
          </a:p>
          <a:p>
            <a:pPr indent="-182880" lvl="0" marL="182880" rtl="0" algn="l">
              <a:lnSpc>
                <a:spcPct val="90000"/>
              </a:lnSpc>
              <a:spcBef>
                <a:spcPts val="480"/>
              </a:spcBef>
              <a:spcAft>
                <a:spcPts val="0"/>
              </a:spcAft>
              <a:buSzPts val="2040"/>
              <a:buChar char="•"/>
            </a:pPr>
            <a:r>
              <a:rPr lang="en-US" sz="2400"/>
              <a:t>Model descriptions	</a:t>
            </a:r>
            <a:endParaRPr/>
          </a:p>
          <a:p>
            <a:pPr indent="-182880" lvl="1" marL="457200" rtl="0" algn="l">
              <a:lnSpc>
                <a:spcPct val="90000"/>
              </a:lnSpc>
              <a:spcBef>
                <a:spcPts val="400"/>
              </a:spcBef>
              <a:spcAft>
                <a:spcPts val="0"/>
              </a:spcAft>
              <a:buSzPts val="1700"/>
              <a:buChar char="•"/>
            </a:pPr>
            <a:r>
              <a:rPr lang="en-US" sz="2000"/>
              <a:t>Descriptions of graphical models which should be produced;</a:t>
            </a:r>
            <a:endParaRPr/>
          </a:p>
          <a:p>
            <a:pPr indent="-182880" lvl="0" marL="182880" rtl="0" algn="l">
              <a:lnSpc>
                <a:spcPct val="90000"/>
              </a:lnSpc>
              <a:spcBef>
                <a:spcPts val="480"/>
              </a:spcBef>
              <a:spcAft>
                <a:spcPts val="0"/>
              </a:spcAft>
              <a:buSzPts val="2040"/>
              <a:buChar char="•"/>
            </a:pPr>
            <a:r>
              <a:rPr lang="en-US" sz="2400"/>
              <a:t>Rules</a:t>
            </a:r>
            <a:endParaRPr/>
          </a:p>
          <a:p>
            <a:pPr indent="-182880" lvl="1" marL="457200" rtl="0" algn="l">
              <a:lnSpc>
                <a:spcPct val="90000"/>
              </a:lnSpc>
              <a:spcBef>
                <a:spcPts val="400"/>
              </a:spcBef>
              <a:spcAft>
                <a:spcPts val="0"/>
              </a:spcAft>
              <a:buSzPts val="1700"/>
              <a:buChar char="•"/>
            </a:pPr>
            <a:r>
              <a:rPr lang="en-US" sz="2000"/>
              <a:t>Constraints applied to system models;</a:t>
            </a:r>
            <a:endParaRPr/>
          </a:p>
          <a:p>
            <a:pPr indent="-182880" lvl="0" marL="182880" rtl="0" algn="l">
              <a:lnSpc>
                <a:spcPct val="90000"/>
              </a:lnSpc>
              <a:spcBef>
                <a:spcPts val="480"/>
              </a:spcBef>
              <a:spcAft>
                <a:spcPts val="0"/>
              </a:spcAft>
              <a:buSzPts val="2040"/>
              <a:buChar char="•"/>
            </a:pPr>
            <a:r>
              <a:rPr lang="en-US" sz="2400"/>
              <a:t>Recommendations</a:t>
            </a:r>
            <a:endParaRPr/>
          </a:p>
          <a:p>
            <a:pPr indent="-182880" lvl="1" marL="457200" rtl="0" algn="l">
              <a:lnSpc>
                <a:spcPct val="90000"/>
              </a:lnSpc>
              <a:spcBef>
                <a:spcPts val="400"/>
              </a:spcBef>
              <a:spcAft>
                <a:spcPts val="0"/>
              </a:spcAft>
              <a:buSzPts val="1700"/>
              <a:buChar char="•"/>
            </a:pPr>
            <a:r>
              <a:rPr lang="en-US" sz="2000"/>
              <a:t>Advice on good design practice;</a:t>
            </a:r>
            <a:endParaRPr/>
          </a:p>
          <a:p>
            <a:pPr indent="-182880" lvl="0" marL="182880" rtl="0" algn="l">
              <a:lnSpc>
                <a:spcPct val="90000"/>
              </a:lnSpc>
              <a:spcBef>
                <a:spcPts val="480"/>
              </a:spcBef>
              <a:spcAft>
                <a:spcPts val="0"/>
              </a:spcAft>
              <a:buSzPts val="2040"/>
              <a:buChar char="•"/>
            </a:pPr>
            <a:r>
              <a:rPr lang="en-US" sz="2400"/>
              <a:t>Process guidance</a:t>
            </a:r>
            <a:endParaRPr/>
          </a:p>
          <a:p>
            <a:pPr indent="-182880" lvl="1" marL="457200" rtl="0" algn="l">
              <a:lnSpc>
                <a:spcPct val="90000"/>
              </a:lnSpc>
              <a:spcBef>
                <a:spcPts val="400"/>
              </a:spcBef>
              <a:spcAft>
                <a:spcPts val="0"/>
              </a:spcAft>
              <a:buSzPts val="1700"/>
              <a:buChar char="•"/>
            </a:pPr>
            <a:r>
              <a:rPr lang="en-US" sz="2000"/>
              <a:t>What activities to follow.</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1" name="Shape 3791"/>
        <p:cNvGrpSpPr/>
        <p:nvPr/>
      </p:nvGrpSpPr>
      <p:grpSpPr>
        <a:xfrm>
          <a:off x="0" y="0"/>
          <a:ext cx="0" cy="0"/>
          <a:chOff x="0" y="0"/>
          <a:chExt cx="0" cy="0"/>
        </a:xfrm>
      </p:grpSpPr>
      <p:sp>
        <p:nvSpPr>
          <p:cNvPr id="3792" name="Google Shape;3792;p249"/>
          <p:cNvSpPr txBox="1"/>
          <p:nvPr>
            <p:ph type="title"/>
          </p:nvPr>
        </p:nvSpPr>
        <p:spPr>
          <a:xfrm>
            <a:off x="457347" y="122239"/>
            <a:ext cx="7719189" cy="10445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Refined Deployment Diagram</a:t>
            </a:r>
            <a:endParaRPr/>
          </a:p>
        </p:txBody>
      </p:sp>
      <p:graphicFrame>
        <p:nvGraphicFramePr>
          <p:cNvPr id="3793" name="Google Shape;3793;p249"/>
          <p:cNvGraphicFramePr/>
          <p:nvPr/>
        </p:nvGraphicFramePr>
        <p:xfrm>
          <a:off x="2122557" y="1435100"/>
          <a:ext cx="4787481" cy="5314950"/>
        </p:xfrm>
        <a:graphic>
          <a:graphicData uri="http://schemas.openxmlformats.org/presentationml/2006/ole">
            <mc:AlternateContent>
              <mc:Choice Requires="v">
                <p:oleObj r:id="rId4" imgH="5314950" imgW="4787481" progId="" spid="_x0000_s1">
                  <p:embed/>
                </p:oleObj>
              </mc:Choice>
              <mc:Fallback>
                <p:oleObj r:id="rId5" imgH="5314950" imgW="4787481" progId="">
                  <p:embed/>
                  <p:pic>
                    <p:nvPicPr>
                      <p:cNvPr id="3793" name="Google Shape;3793;p249"/>
                      <p:cNvPicPr preferRelativeResize="0"/>
                      <p:nvPr/>
                    </p:nvPicPr>
                    <p:blipFill rotWithShape="1">
                      <a:blip r:embed="rId6">
                        <a:alphaModFix/>
                      </a:blip>
                      <a:srcRect b="0" l="0" r="0" t="0"/>
                      <a:stretch/>
                    </p:blipFill>
                    <p:spPr>
                      <a:xfrm>
                        <a:off x="2122557" y="1435100"/>
                        <a:ext cx="4787481" cy="5314950"/>
                      </a:xfrm>
                      <a:prstGeom prst="rect">
                        <a:avLst/>
                      </a:prstGeom>
                      <a:noFill/>
                      <a:ln>
                        <a:noFill/>
                      </a:ln>
                    </p:spPr>
                  </p:pic>
                </p:oleObj>
              </mc:Fallback>
            </mc:AlternateContent>
          </a:graphicData>
        </a:graphic>
      </p:graphicFrame>
      <p:sp>
        <p:nvSpPr>
          <p:cNvPr id="3794" name="Google Shape;3794;p249"/>
          <p:cNvSpPr/>
          <p:nvPr/>
        </p:nvSpPr>
        <p:spPr>
          <a:xfrm>
            <a:off x="644976" y="4173539"/>
            <a:ext cx="1377903" cy="593725"/>
          </a:xfrm>
          <a:custGeom>
            <a:rect b="b" l="l" r="r" t="t"/>
            <a:pathLst>
              <a:path extrusionOk="0" h="120000" w="120000">
                <a:moveTo>
                  <a:pt x="0" y="0"/>
                </a:moveTo>
                <a:lnTo>
                  <a:pt x="120000" y="0"/>
                </a:lnTo>
                <a:lnTo>
                  <a:pt x="120000" y="120000"/>
                </a:lnTo>
                <a:lnTo>
                  <a:pt x="0" y="120000"/>
                </a:lnTo>
                <a:close/>
              </a:path>
              <a:path extrusionOk="0" fill="none" h="120000" w="120000">
                <a:moveTo>
                  <a:pt x="126127" y="23100"/>
                </a:moveTo>
                <a:lnTo>
                  <a:pt x="165317" y="23100"/>
                </a:lnTo>
                <a:lnTo>
                  <a:pt x="242045" y="-49733"/>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Showroom Server</a:t>
            </a:r>
            <a:endParaRPr sz="1800">
              <a:solidFill>
                <a:schemeClr val="dk1"/>
              </a:solidFill>
              <a:latin typeface="Times New Roman"/>
              <a:ea typeface="Times New Roman"/>
              <a:cs typeface="Times New Roman"/>
              <a:sym typeface="Times New Roman"/>
            </a:endParaRPr>
          </a:p>
        </p:txBody>
      </p:sp>
      <p:sp>
        <p:nvSpPr>
          <p:cNvPr id="3795" name="Google Shape;3795;p249"/>
          <p:cNvSpPr/>
          <p:nvPr/>
        </p:nvSpPr>
        <p:spPr>
          <a:xfrm>
            <a:off x="7113792" y="3306764"/>
            <a:ext cx="1218125" cy="593725"/>
          </a:xfrm>
          <a:custGeom>
            <a:rect b="b" l="l" r="r" t="t"/>
            <a:pathLst>
              <a:path extrusionOk="0" h="120000" w="120000">
                <a:moveTo>
                  <a:pt x="0" y="0"/>
                </a:moveTo>
                <a:lnTo>
                  <a:pt x="120000" y="0"/>
                </a:lnTo>
                <a:lnTo>
                  <a:pt x="120000" y="120000"/>
                </a:lnTo>
                <a:lnTo>
                  <a:pt x="0" y="120000"/>
                </a:lnTo>
                <a:close/>
              </a:path>
              <a:path extrusionOk="0" fill="none" h="120000" w="120000">
                <a:moveTo>
                  <a:pt x="-6934" y="23100"/>
                </a:moveTo>
                <a:lnTo>
                  <a:pt x="-25705" y="23100"/>
                </a:lnTo>
                <a:lnTo>
                  <a:pt x="-62672" y="255400"/>
                </a:lnTo>
              </a:path>
            </a:pathLst>
          </a:cu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Warehouse Server</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250"/>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Arial"/>
              <a:buNone/>
            </a:pPr>
            <a:r>
              <a:rPr lang="en-US"/>
              <a:t>TESTING</a:t>
            </a:r>
            <a:endParaRPr/>
          </a:p>
        </p:txBody>
      </p:sp>
      <p:sp>
        <p:nvSpPr>
          <p:cNvPr id="3802" name="Google Shape;3802;p250"/>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251"/>
          <p:cNvSpPr txBox="1"/>
          <p:nvPr>
            <p:ph type="title"/>
          </p:nvPr>
        </p:nvSpPr>
        <p:spPr>
          <a:xfrm>
            <a:off x="467544" y="260648"/>
            <a:ext cx="7719189" cy="8048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a:t>
            </a:r>
            <a:endParaRPr/>
          </a:p>
        </p:txBody>
      </p:sp>
      <p:sp>
        <p:nvSpPr>
          <p:cNvPr id="3809" name="Google Shape;3809;p251"/>
          <p:cNvSpPr txBox="1"/>
          <p:nvPr>
            <p:ph idx="1" type="body"/>
          </p:nvPr>
        </p:nvSpPr>
        <p:spPr>
          <a:xfrm>
            <a:off x="329818" y="1052737"/>
            <a:ext cx="8598702" cy="5587778"/>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None/>
            </a:pPr>
            <a:r>
              <a:rPr b="1" lang="en-US" sz="2220"/>
              <a:t>Tests are carried out along three quality </a:t>
            </a:r>
            <a:r>
              <a:rPr b="1" lang="en-US" sz="2220">
                <a:solidFill>
                  <a:srgbClr val="FF0000"/>
                </a:solidFill>
              </a:rPr>
              <a:t>dimensions reliability</a:t>
            </a:r>
            <a:r>
              <a:rPr b="1" lang="en-US" sz="2220"/>
              <a:t>, </a:t>
            </a:r>
            <a:r>
              <a:rPr b="1" lang="en-US" sz="2220">
                <a:solidFill>
                  <a:schemeClr val="accent2"/>
                </a:solidFill>
              </a:rPr>
              <a:t>functionality</a:t>
            </a:r>
            <a:r>
              <a:rPr b="1" lang="en-US" sz="2220"/>
              <a:t>, and </a:t>
            </a:r>
            <a:r>
              <a:rPr b="1" lang="en-US" sz="2220">
                <a:solidFill>
                  <a:schemeClr val="hlink"/>
                </a:solidFill>
              </a:rPr>
              <a:t>system performance</a:t>
            </a:r>
            <a:r>
              <a:rPr b="1" lang="en-US" sz="2220"/>
              <a:t>.  Testing is related to all models and their diagrams!!! </a:t>
            </a:r>
            <a:endParaRPr/>
          </a:p>
          <a:p>
            <a:pPr indent="-182880" lvl="0" marL="182880" rtl="0" algn="l">
              <a:lnSpc>
                <a:spcPct val="90000"/>
              </a:lnSpc>
              <a:spcBef>
                <a:spcPts val="444"/>
              </a:spcBef>
              <a:spcAft>
                <a:spcPts val="0"/>
              </a:spcAft>
              <a:buSzPts val="1887"/>
              <a:buFont typeface="Noto Sans Symbols"/>
              <a:buNone/>
            </a:pPr>
            <a:r>
              <a:t/>
            </a:r>
            <a:endParaRPr sz="2220"/>
          </a:p>
          <a:p>
            <a:pPr indent="-182880" lvl="0" marL="182880" rtl="0" algn="l">
              <a:lnSpc>
                <a:spcPct val="90000"/>
              </a:lnSpc>
              <a:spcBef>
                <a:spcPts val="444"/>
              </a:spcBef>
              <a:spcAft>
                <a:spcPts val="0"/>
              </a:spcAft>
              <a:buSzPts val="1887"/>
              <a:buFont typeface="Noto Sans Symbols"/>
              <a:buNone/>
            </a:pPr>
            <a:r>
              <a:rPr lang="en-US" sz="2220"/>
              <a:t>The purposes of testing are:</a:t>
            </a:r>
            <a:endParaRPr/>
          </a:p>
          <a:p>
            <a:pPr indent="-182880" lvl="0" marL="182880" rtl="0" algn="l">
              <a:lnSpc>
                <a:spcPct val="90000"/>
              </a:lnSpc>
              <a:spcBef>
                <a:spcPts val="444"/>
              </a:spcBef>
              <a:spcAft>
                <a:spcPts val="0"/>
              </a:spcAft>
              <a:buSzPts val="1887"/>
              <a:buChar char="•"/>
            </a:pPr>
            <a:r>
              <a:rPr lang="en-US" sz="2220"/>
              <a:t>Plan the tests required in each iteration, including </a:t>
            </a:r>
            <a:r>
              <a:rPr b="1" lang="en-US" sz="2220"/>
              <a:t>integration tests and system tests</a:t>
            </a:r>
            <a:r>
              <a:rPr lang="en-US" sz="2220"/>
              <a:t>. Integration tests are required for every build within the iteration, whereas system tests are required only at the end of the iteration.</a:t>
            </a:r>
            <a:endParaRPr/>
          </a:p>
          <a:p>
            <a:pPr indent="-182880" lvl="0" marL="182880" rtl="0" algn="l">
              <a:lnSpc>
                <a:spcPct val="90000"/>
              </a:lnSpc>
              <a:spcBef>
                <a:spcPts val="444"/>
              </a:spcBef>
              <a:spcAft>
                <a:spcPts val="0"/>
              </a:spcAft>
              <a:buSzPts val="1887"/>
              <a:buChar char="•"/>
            </a:pPr>
            <a:r>
              <a:rPr lang="en-US" sz="2220"/>
              <a:t>Design and implement the tests by creating </a:t>
            </a:r>
            <a:r>
              <a:rPr b="1" lang="en-US" sz="2220"/>
              <a:t>test cases</a:t>
            </a:r>
            <a:r>
              <a:rPr lang="en-US" sz="2220"/>
              <a:t> that specify what to test, creating </a:t>
            </a:r>
            <a:r>
              <a:rPr b="1" lang="en-US" sz="2220"/>
              <a:t>test procedures</a:t>
            </a:r>
            <a:r>
              <a:rPr lang="en-US" sz="2220"/>
              <a:t> that specify how to perform the tests, and creating executable </a:t>
            </a:r>
            <a:r>
              <a:rPr b="1" lang="en-US" sz="2220"/>
              <a:t>test components</a:t>
            </a:r>
            <a:r>
              <a:rPr lang="en-US" sz="2220"/>
              <a:t> to automate the tests if possible</a:t>
            </a:r>
            <a:endParaRPr/>
          </a:p>
          <a:p>
            <a:pPr indent="-182880" lvl="0" marL="182880" rtl="0" algn="l">
              <a:lnSpc>
                <a:spcPct val="90000"/>
              </a:lnSpc>
              <a:spcBef>
                <a:spcPts val="444"/>
              </a:spcBef>
              <a:spcAft>
                <a:spcPts val="0"/>
              </a:spcAft>
              <a:buSzPts val="1887"/>
              <a:buChar char="•"/>
            </a:pPr>
            <a:r>
              <a:rPr lang="en-US" sz="2220"/>
              <a:t>Perform the various tests and systematically handle the results of each test. </a:t>
            </a:r>
            <a:r>
              <a:rPr b="1" lang="en-US" sz="2220"/>
              <a:t>Builds found to have defects</a:t>
            </a:r>
            <a:r>
              <a:rPr lang="en-US" sz="2220"/>
              <a:t> are retested and possibly </a:t>
            </a:r>
            <a:r>
              <a:rPr b="1" lang="en-US" sz="2220"/>
              <a:t>sent back to other core workflows</a:t>
            </a:r>
            <a:r>
              <a:rPr lang="en-US" sz="2220"/>
              <a:t>, such as design and implementation, so that the significant defects can be fixed.</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4" name="Shape 3814"/>
        <p:cNvGrpSpPr/>
        <p:nvPr/>
      </p:nvGrpSpPr>
      <p:grpSpPr>
        <a:xfrm>
          <a:off x="0" y="0"/>
          <a:ext cx="0" cy="0"/>
          <a:chOff x="0" y="0"/>
          <a:chExt cx="0" cy="0"/>
        </a:xfrm>
      </p:grpSpPr>
      <p:sp>
        <p:nvSpPr>
          <p:cNvPr id="3815" name="Google Shape;3815;p25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Verification and Validation</a:t>
            </a:r>
            <a:endParaRPr/>
          </a:p>
        </p:txBody>
      </p:sp>
      <p:sp>
        <p:nvSpPr>
          <p:cNvPr id="3816" name="Google Shape;3816;p252"/>
          <p:cNvSpPr txBox="1"/>
          <p:nvPr>
            <p:ph idx="1" type="body"/>
          </p:nvPr>
        </p:nvSpPr>
        <p:spPr>
          <a:xfrm>
            <a:off x="457347" y="1484784"/>
            <a:ext cx="8229307" cy="4646141"/>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Verification and validation (V&amp;V) is the term for checking processes which ensure that the software meets its requirements and that the requirements meet the needs of software procurer.</a:t>
            </a:r>
            <a:endParaRPr/>
          </a:p>
          <a:p>
            <a:pPr indent="-53339" lvl="0" marL="182880" rtl="0" algn="l">
              <a:spcBef>
                <a:spcPts val="480"/>
              </a:spcBef>
              <a:spcAft>
                <a:spcPts val="0"/>
              </a:spcAft>
              <a:buSzPts val="2040"/>
              <a:buNone/>
            </a:pPr>
            <a:r>
              <a:t/>
            </a:r>
            <a:endParaRPr b="1"/>
          </a:p>
          <a:p>
            <a:pPr indent="-182880" lvl="0" marL="182880" rtl="0" algn="l">
              <a:spcBef>
                <a:spcPts val="480"/>
              </a:spcBef>
              <a:spcAft>
                <a:spcPts val="0"/>
              </a:spcAft>
              <a:buSzPts val="2040"/>
              <a:buChar char="•"/>
            </a:pPr>
            <a:r>
              <a:rPr b="1" lang="en-US"/>
              <a:t>Verification:</a:t>
            </a:r>
            <a:r>
              <a:rPr lang="en-US"/>
              <a:t> Are we building the product right? =&gt; The discovery of defects in the system.</a:t>
            </a:r>
            <a:endParaRPr/>
          </a:p>
          <a:p>
            <a:pPr indent="-182880" lvl="0" marL="182880" rtl="0" algn="l">
              <a:spcBef>
                <a:spcPts val="480"/>
              </a:spcBef>
              <a:spcAft>
                <a:spcPts val="0"/>
              </a:spcAft>
              <a:buSzPts val="2040"/>
              <a:buChar char="•"/>
            </a:pPr>
            <a:r>
              <a:rPr b="1" lang="en-US"/>
              <a:t>Validation:</a:t>
            </a:r>
            <a:r>
              <a:rPr lang="en-US"/>
              <a:t> Are we building the right product? =&gt; The assessment of whether or not the system is usable in an operational situation.</a:t>
            </a:r>
            <a:endParaRPr/>
          </a:p>
          <a:p>
            <a:pPr indent="-182880" lvl="0" marL="182880" rtl="0" algn="l">
              <a:spcBef>
                <a:spcPts val="480"/>
              </a:spcBef>
              <a:spcAft>
                <a:spcPts val="0"/>
              </a:spcAft>
              <a:buSzPts val="2040"/>
              <a:buFont typeface="Noto Sans Symbols"/>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253"/>
          <p:cNvSpPr txBox="1"/>
          <p:nvPr>
            <p:ph type="title"/>
          </p:nvPr>
        </p:nvSpPr>
        <p:spPr>
          <a:xfrm>
            <a:off x="457347" y="122238"/>
            <a:ext cx="7719189" cy="939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Static and Dynamic V&amp;V</a:t>
            </a:r>
            <a:endParaRPr/>
          </a:p>
        </p:txBody>
      </p:sp>
      <p:sp>
        <p:nvSpPr>
          <p:cNvPr id="3823" name="Google Shape;3823;p253"/>
          <p:cNvSpPr txBox="1"/>
          <p:nvPr>
            <p:ph idx="1" type="body"/>
          </p:nvPr>
        </p:nvSpPr>
        <p:spPr>
          <a:xfrm>
            <a:off x="457347" y="1125539"/>
            <a:ext cx="8229307" cy="312737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b="1" lang="en-US" sz="2000"/>
              <a:t>Static techniques</a:t>
            </a:r>
            <a:r>
              <a:rPr lang="en-US" sz="2000"/>
              <a:t>  are concerned with the analysis of the system representation such as the requirements, analysis, design and program listing. ST can only check the correspondence between a program and its specification (verification).</a:t>
            </a:r>
            <a:endParaRPr/>
          </a:p>
          <a:p>
            <a:pPr indent="-182880" lvl="0" marL="182880" rtl="0" algn="l">
              <a:spcBef>
                <a:spcPts val="400"/>
              </a:spcBef>
              <a:spcAft>
                <a:spcPts val="0"/>
              </a:spcAft>
              <a:buSzPts val="1700"/>
              <a:buChar char="•"/>
            </a:pPr>
            <a:r>
              <a:rPr b="1" lang="en-US" sz="2000"/>
              <a:t>Dynamic techniques</a:t>
            </a:r>
            <a:r>
              <a:rPr lang="en-US" sz="2000"/>
              <a:t>  involve exercising an implementation.  DT can demonstrate that the software operation is useful (validation).</a:t>
            </a:r>
            <a:endParaRPr/>
          </a:p>
        </p:txBody>
      </p:sp>
      <p:sp>
        <p:nvSpPr>
          <p:cNvPr id="3824" name="Google Shape;3824;p253"/>
          <p:cNvSpPr/>
          <p:nvPr/>
        </p:nvSpPr>
        <p:spPr>
          <a:xfrm>
            <a:off x="3912366" y="3836988"/>
            <a:ext cx="1438003" cy="6858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Static</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Verification</a:t>
            </a:r>
            <a:endParaRPr/>
          </a:p>
        </p:txBody>
      </p:sp>
      <p:sp>
        <p:nvSpPr>
          <p:cNvPr id="3825" name="Google Shape;3825;p253"/>
          <p:cNvSpPr/>
          <p:nvPr/>
        </p:nvSpPr>
        <p:spPr>
          <a:xfrm>
            <a:off x="1152161" y="4924425"/>
            <a:ext cx="1438004"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Requirements</a:t>
            </a:r>
            <a:endParaRPr/>
          </a:p>
        </p:txBody>
      </p:sp>
      <p:sp>
        <p:nvSpPr>
          <p:cNvPr id="3826" name="Google Shape;3826;p253"/>
          <p:cNvSpPr/>
          <p:nvPr/>
        </p:nvSpPr>
        <p:spPr>
          <a:xfrm>
            <a:off x="3015263" y="4924425"/>
            <a:ext cx="1438003"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Analysis</a:t>
            </a:r>
            <a:endParaRPr/>
          </a:p>
        </p:txBody>
      </p:sp>
      <p:sp>
        <p:nvSpPr>
          <p:cNvPr id="3827" name="Google Shape;3827;p253"/>
          <p:cNvSpPr/>
          <p:nvPr/>
        </p:nvSpPr>
        <p:spPr>
          <a:xfrm>
            <a:off x="4878363" y="4924425"/>
            <a:ext cx="1438004"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Design</a:t>
            </a:r>
            <a:endParaRPr/>
          </a:p>
        </p:txBody>
      </p:sp>
      <p:sp>
        <p:nvSpPr>
          <p:cNvPr id="3828" name="Google Shape;3828;p253"/>
          <p:cNvSpPr/>
          <p:nvPr/>
        </p:nvSpPr>
        <p:spPr>
          <a:xfrm>
            <a:off x="6741465" y="4924425"/>
            <a:ext cx="1678403"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Implementation</a:t>
            </a:r>
            <a:endParaRPr/>
          </a:p>
        </p:txBody>
      </p:sp>
      <p:cxnSp>
        <p:nvCxnSpPr>
          <p:cNvPr id="3829" name="Google Shape;3829;p253"/>
          <p:cNvCxnSpPr/>
          <p:nvPr/>
        </p:nvCxnSpPr>
        <p:spPr>
          <a:xfrm flipH="1">
            <a:off x="2318982" y="4529139"/>
            <a:ext cx="2277938" cy="388937"/>
          </a:xfrm>
          <a:prstGeom prst="straightConnector1">
            <a:avLst/>
          </a:prstGeom>
          <a:noFill/>
          <a:ln cap="flat" cmpd="sng" w="12700">
            <a:solidFill>
              <a:schemeClr val="dk1"/>
            </a:solidFill>
            <a:prstDash val="solid"/>
            <a:round/>
            <a:headEnd len="sm" w="sm" type="none"/>
            <a:tailEnd len="med" w="med" type="stealth"/>
          </a:ln>
        </p:spPr>
      </p:cxnSp>
      <p:cxnSp>
        <p:nvCxnSpPr>
          <p:cNvPr id="3830" name="Google Shape;3830;p253"/>
          <p:cNvCxnSpPr/>
          <p:nvPr/>
        </p:nvCxnSpPr>
        <p:spPr>
          <a:xfrm flipH="1">
            <a:off x="3699817" y="4529139"/>
            <a:ext cx="897103" cy="388937"/>
          </a:xfrm>
          <a:prstGeom prst="straightConnector1">
            <a:avLst/>
          </a:prstGeom>
          <a:noFill/>
          <a:ln cap="flat" cmpd="sng" w="12700">
            <a:solidFill>
              <a:schemeClr val="dk1"/>
            </a:solidFill>
            <a:prstDash val="solid"/>
            <a:round/>
            <a:headEnd len="sm" w="sm" type="none"/>
            <a:tailEnd len="med" w="med" type="stealth"/>
          </a:ln>
        </p:spPr>
      </p:cxnSp>
      <p:cxnSp>
        <p:nvCxnSpPr>
          <p:cNvPr id="3831" name="Google Shape;3831;p253"/>
          <p:cNvCxnSpPr/>
          <p:nvPr/>
        </p:nvCxnSpPr>
        <p:spPr>
          <a:xfrm>
            <a:off x="4596920" y="4529139"/>
            <a:ext cx="1034893" cy="388937"/>
          </a:xfrm>
          <a:prstGeom prst="straightConnector1">
            <a:avLst/>
          </a:prstGeom>
          <a:noFill/>
          <a:ln cap="flat" cmpd="sng" w="12700">
            <a:solidFill>
              <a:schemeClr val="dk1"/>
            </a:solidFill>
            <a:prstDash val="solid"/>
            <a:round/>
            <a:headEnd len="sm" w="sm" type="none"/>
            <a:tailEnd len="med" w="med" type="stealth"/>
          </a:ln>
        </p:spPr>
      </p:cxnSp>
      <p:cxnSp>
        <p:nvCxnSpPr>
          <p:cNvPr id="3832" name="Google Shape;3832;p253"/>
          <p:cNvCxnSpPr/>
          <p:nvPr/>
        </p:nvCxnSpPr>
        <p:spPr>
          <a:xfrm>
            <a:off x="4596920" y="4529139"/>
            <a:ext cx="2415728" cy="388937"/>
          </a:xfrm>
          <a:prstGeom prst="straightConnector1">
            <a:avLst/>
          </a:prstGeom>
          <a:noFill/>
          <a:ln cap="flat" cmpd="sng" w="12700">
            <a:solidFill>
              <a:schemeClr val="dk1"/>
            </a:solidFill>
            <a:prstDash val="solid"/>
            <a:round/>
            <a:headEnd len="sm" w="sm" type="none"/>
            <a:tailEnd len="med" w="med" type="stealth"/>
          </a:ln>
        </p:spPr>
      </p:cxnSp>
      <p:sp>
        <p:nvSpPr>
          <p:cNvPr id="3833" name="Google Shape;3833;p253"/>
          <p:cNvSpPr/>
          <p:nvPr/>
        </p:nvSpPr>
        <p:spPr>
          <a:xfrm>
            <a:off x="1152161" y="5932488"/>
            <a:ext cx="1438004" cy="68580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Prototype</a:t>
            </a:r>
            <a:endParaRPr/>
          </a:p>
        </p:txBody>
      </p:sp>
      <p:sp>
        <p:nvSpPr>
          <p:cNvPr id="3834" name="Google Shape;3834;p253"/>
          <p:cNvSpPr/>
          <p:nvPr/>
        </p:nvSpPr>
        <p:spPr>
          <a:xfrm>
            <a:off x="6810360" y="5932488"/>
            <a:ext cx="1438004" cy="6858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Dynamic</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Validation</a:t>
            </a:r>
            <a:endParaRPr/>
          </a:p>
        </p:txBody>
      </p:sp>
      <p:cxnSp>
        <p:nvCxnSpPr>
          <p:cNvPr id="3835" name="Google Shape;3835;p253"/>
          <p:cNvCxnSpPr/>
          <p:nvPr/>
        </p:nvCxnSpPr>
        <p:spPr>
          <a:xfrm rot="10800000">
            <a:off x="7494914" y="5616576"/>
            <a:ext cx="0" cy="309563"/>
          </a:xfrm>
          <a:prstGeom prst="straightConnector1">
            <a:avLst/>
          </a:prstGeom>
          <a:noFill/>
          <a:ln cap="flat" cmpd="sng" w="12700">
            <a:solidFill>
              <a:schemeClr val="dk1"/>
            </a:solidFill>
            <a:prstDash val="solid"/>
            <a:round/>
            <a:headEnd len="sm" w="sm" type="none"/>
            <a:tailEnd len="med" w="med" type="stealth"/>
          </a:ln>
        </p:spPr>
      </p:cxnSp>
      <p:cxnSp>
        <p:nvCxnSpPr>
          <p:cNvPr id="3836" name="Google Shape;3836;p253"/>
          <p:cNvCxnSpPr/>
          <p:nvPr/>
        </p:nvCxnSpPr>
        <p:spPr>
          <a:xfrm rot="10800000">
            <a:off x="2596028" y="6315075"/>
            <a:ext cx="4208468" cy="0"/>
          </a:xfrm>
          <a:prstGeom prst="straightConnector1">
            <a:avLst/>
          </a:prstGeom>
          <a:noFill/>
          <a:ln cap="flat" cmpd="sng" w="12700">
            <a:solidFill>
              <a:schemeClr val="dk1"/>
            </a:solidFill>
            <a:prstDash val="solid"/>
            <a:round/>
            <a:headEnd len="sm" w="sm" type="none"/>
            <a:tailEnd len="med" w="med" type="stealth"/>
          </a:ln>
        </p:spPr>
      </p:cxnSp>
      <p:cxnSp>
        <p:nvCxnSpPr>
          <p:cNvPr id="3837" name="Google Shape;3837;p253"/>
          <p:cNvCxnSpPr/>
          <p:nvPr/>
        </p:nvCxnSpPr>
        <p:spPr>
          <a:xfrm>
            <a:off x="1836716" y="5616576"/>
            <a:ext cx="0" cy="309563"/>
          </a:xfrm>
          <a:prstGeom prst="straightConnector1">
            <a:avLst/>
          </a:prstGeom>
          <a:noFill/>
          <a:ln cap="flat" cmpd="sng" w="12700">
            <a:solidFill>
              <a:schemeClr val="dk1"/>
            </a:solidFill>
            <a:prstDash val="solid"/>
            <a:round/>
            <a:headEnd len="sm" w="sm" type="none"/>
            <a:tailEnd len="med" w="med" type="stealth"/>
          </a:ln>
        </p:spPr>
      </p:cxn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2" name="Shape 3842"/>
        <p:cNvGrpSpPr/>
        <p:nvPr/>
      </p:nvGrpSpPr>
      <p:grpSpPr>
        <a:xfrm>
          <a:off x="0" y="0"/>
          <a:ext cx="0" cy="0"/>
          <a:chOff x="0" y="0"/>
          <a:chExt cx="0" cy="0"/>
        </a:xfrm>
      </p:grpSpPr>
      <p:sp>
        <p:nvSpPr>
          <p:cNvPr id="3843" name="Google Shape;3843;p25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Model</a:t>
            </a:r>
            <a:endParaRPr/>
          </a:p>
        </p:txBody>
      </p:sp>
      <p:sp>
        <p:nvSpPr>
          <p:cNvPr id="3844" name="Google Shape;3844;p25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Font typeface="Noto Sans Symbols"/>
              <a:buNone/>
            </a:pPr>
            <a:r>
              <a:rPr lang="en-US"/>
              <a:t>Test Model is a collection of: </a:t>
            </a:r>
            <a:endParaRPr/>
          </a:p>
          <a:p>
            <a:pPr indent="-182880" lvl="0" marL="182880" rtl="0" algn="l">
              <a:spcBef>
                <a:spcPts val="480"/>
              </a:spcBef>
              <a:spcAft>
                <a:spcPts val="0"/>
              </a:spcAft>
              <a:buSzPts val="2040"/>
              <a:buChar char="•"/>
            </a:pPr>
            <a:r>
              <a:rPr b="1" lang="en-US"/>
              <a:t>Test cases</a:t>
            </a:r>
            <a:r>
              <a:rPr lang="en-US"/>
              <a:t>, which specify what to test in the system.</a:t>
            </a:r>
            <a:endParaRPr/>
          </a:p>
          <a:p>
            <a:pPr indent="-182880" lvl="0" marL="182880" rtl="0" algn="l">
              <a:spcBef>
                <a:spcPts val="480"/>
              </a:spcBef>
              <a:spcAft>
                <a:spcPts val="0"/>
              </a:spcAft>
              <a:buSzPts val="2040"/>
              <a:buChar char="•"/>
            </a:pPr>
            <a:r>
              <a:rPr b="1" lang="en-US"/>
              <a:t>Test procedures</a:t>
            </a:r>
            <a:r>
              <a:rPr lang="en-US"/>
              <a:t>, which specify how to perform the test cases.</a:t>
            </a:r>
            <a:endParaRPr/>
          </a:p>
          <a:p>
            <a:pPr indent="-182880" lvl="0" marL="182880" rtl="0" algn="l">
              <a:spcBef>
                <a:spcPts val="480"/>
              </a:spcBef>
              <a:spcAft>
                <a:spcPts val="0"/>
              </a:spcAft>
              <a:buSzPts val="2040"/>
              <a:buChar char="•"/>
            </a:pPr>
            <a:r>
              <a:rPr b="1" lang="en-US"/>
              <a:t>Test components</a:t>
            </a:r>
            <a:r>
              <a:rPr lang="en-US"/>
              <a:t>, which automate the test procedures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sp>
        <p:nvSpPr>
          <p:cNvPr id="3850" name="Google Shape;3850;p255"/>
          <p:cNvSpPr txBox="1"/>
          <p:nvPr>
            <p:ph type="title"/>
          </p:nvPr>
        </p:nvSpPr>
        <p:spPr>
          <a:xfrm>
            <a:off x="457347" y="122238"/>
            <a:ext cx="7719189" cy="9064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Case</a:t>
            </a:r>
            <a:endParaRPr/>
          </a:p>
        </p:txBody>
      </p:sp>
      <p:sp>
        <p:nvSpPr>
          <p:cNvPr id="3851" name="Google Shape;3851;p255"/>
          <p:cNvSpPr txBox="1"/>
          <p:nvPr>
            <p:ph idx="1" type="body"/>
          </p:nvPr>
        </p:nvSpPr>
        <p:spPr>
          <a:xfrm>
            <a:off x="457347" y="1124744"/>
            <a:ext cx="8229307" cy="551259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None/>
            </a:pPr>
            <a:r>
              <a:rPr b="1" lang="en-US" sz="2220"/>
              <a:t>Test case specifies one way of testing the system, including what to test with which input, and under which condition to test. </a:t>
            </a:r>
            <a:endParaRPr/>
          </a:p>
          <a:p>
            <a:pPr indent="-182880" lvl="0" marL="182880" rtl="0" algn="l">
              <a:spcBef>
                <a:spcPts val="444"/>
              </a:spcBef>
              <a:spcAft>
                <a:spcPts val="0"/>
              </a:spcAft>
              <a:buSzPts val="1887"/>
              <a:buFont typeface="Noto Sans Symbols"/>
              <a:buNone/>
            </a:pPr>
            <a:r>
              <a:t/>
            </a:r>
            <a:endParaRPr sz="2220"/>
          </a:p>
          <a:p>
            <a:pPr indent="-182880" lvl="0" marL="182880" rtl="0" algn="l">
              <a:spcBef>
                <a:spcPts val="444"/>
              </a:spcBef>
              <a:spcAft>
                <a:spcPts val="0"/>
              </a:spcAft>
              <a:buSzPts val="1887"/>
              <a:buFont typeface="Noto Sans Symbols"/>
              <a:buNone/>
            </a:pPr>
            <a:r>
              <a:rPr lang="en-US" sz="2220"/>
              <a:t>The following are common test cases:</a:t>
            </a:r>
            <a:endParaRPr/>
          </a:p>
          <a:p>
            <a:pPr indent="-182880" lvl="0" marL="182880" rtl="0" algn="l">
              <a:spcBef>
                <a:spcPts val="444"/>
              </a:spcBef>
              <a:spcAft>
                <a:spcPts val="0"/>
              </a:spcAft>
              <a:buSzPts val="1887"/>
              <a:buChar char="•"/>
            </a:pPr>
            <a:r>
              <a:rPr lang="en-US" sz="2220"/>
              <a:t>A test case that specifies how to test a use case or a specific scenario of a use case. Such a test case includes verifying the result of the interaction between the actor and the system </a:t>
            </a:r>
            <a:r>
              <a:rPr b="1" lang="en-US" sz="2220"/>
              <a:t>("black-box" test</a:t>
            </a:r>
            <a:r>
              <a:rPr lang="en-US" sz="2220"/>
              <a:t>).  Black-box test is the test of the </a:t>
            </a:r>
            <a:r>
              <a:rPr b="1" lang="en-US" sz="2220"/>
              <a:t>externally observable behavior</a:t>
            </a:r>
            <a:r>
              <a:rPr lang="en-US" sz="2220"/>
              <a:t> of the system</a:t>
            </a:r>
            <a:endParaRPr/>
          </a:p>
          <a:p>
            <a:pPr indent="-182880" lvl="0" marL="182880" rtl="0" algn="l">
              <a:spcBef>
                <a:spcPts val="444"/>
              </a:spcBef>
              <a:spcAft>
                <a:spcPts val="0"/>
              </a:spcAft>
              <a:buSzPts val="1887"/>
              <a:buChar char="•"/>
            </a:pPr>
            <a:r>
              <a:rPr lang="en-US" sz="2220"/>
              <a:t>A test case that specifies how to test a use case realization. Such a test case includes verifying the interaction between the components implementing the use case ("</a:t>
            </a:r>
            <a:r>
              <a:rPr b="1" lang="en-US" sz="2220"/>
              <a:t>white-box</a:t>
            </a:r>
            <a:r>
              <a:rPr lang="en-US" sz="2220"/>
              <a:t>" </a:t>
            </a:r>
            <a:r>
              <a:rPr b="1" lang="en-US" sz="2220"/>
              <a:t>test</a:t>
            </a:r>
            <a:r>
              <a:rPr lang="en-US" sz="2220"/>
              <a:t>).  White-box test is the test of the </a:t>
            </a:r>
            <a:r>
              <a:rPr b="1" lang="en-US" sz="2220"/>
              <a:t>internal interaction between components</a:t>
            </a:r>
            <a:r>
              <a:rPr lang="en-US" sz="2220"/>
              <a:t> of the system</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6" name="Shape 3856"/>
        <p:cNvGrpSpPr/>
        <p:nvPr/>
      </p:nvGrpSpPr>
      <p:grpSpPr>
        <a:xfrm>
          <a:off x="0" y="0"/>
          <a:ext cx="0" cy="0"/>
          <a:chOff x="0" y="0"/>
          <a:chExt cx="0" cy="0"/>
        </a:xfrm>
      </p:grpSpPr>
      <p:sp>
        <p:nvSpPr>
          <p:cNvPr id="3857" name="Google Shape;3857;p2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Procedure</a:t>
            </a:r>
            <a:endParaRPr/>
          </a:p>
        </p:txBody>
      </p:sp>
      <p:sp>
        <p:nvSpPr>
          <p:cNvPr id="3858" name="Google Shape;3858;p256"/>
          <p:cNvSpPr txBox="1"/>
          <p:nvPr>
            <p:ph idx="1" type="body"/>
          </p:nvPr>
        </p:nvSpPr>
        <p:spPr>
          <a:xfrm>
            <a:off x="457347" y="1556792"/>
            <a:ext cx="8229307" cy="4574133"/>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None/>
            </a:pPr>
            <a:r>
              <a:rPr b="1" lang="en-US"/>
              <a:t>Test procedure specifies how to perform one or several test cases or parts of them. </a:t>
            </a:r>
            <a:endParaRPr/>
          </a:p>
          <a:p>
            <a:pPr indent="-182880" lvl="0" marL="182880" rtl="0" algn="l">
              <a:spcBef>
                <a:spcPts val="480"/>
              </a:spcBef>
              <a:spcAft>
                <a:spcPts val="0"/>
              </a:spcAft>
              <a:buSzPts val="2040"/>
              <a:buFont typeface="Noto Sans Symbols"/>
              <a:buNone/>
            </a:pPr>
            <a:r>
              <a:rPr lang="en-US"/>
              <a:t>Test procedures can be based on the following:</a:t>
            </a:r>
            <a:endParaRPr/>
          </a:p>
          <a:p>
            <a:pPr indent="-182880" lvl="0" marL="182880" rtl="0" algn="l">
              <a:spcBef>
                <a:spcPts val="480"/>
              </a:spcBef>
              <a:spcAft>
                <a:spcPts val="0"/>
              </a:spcAft>
              <a:buSzPts val="2040"/>
              <a:buChar char="•"/>
            </a:pPr>
            <a:r>
              <a:rPr lang="en-US"/>
              <a:t>Instructions for an individual on how to perform a test case manually</a:t>
            </a:r>
            <a:endParaRPr/>
          </a:p>
          <a:p>
            <a:pPr indent="-182880" lvl="0" marL="182880" rtl="0" algn="l">
              <a:spcBef>
                <a:spcPts val="480"/>
              </a:spcBef>
              <a:spcAft>
                <a:spcPts val="0"/>
              </a:spcAft>
              <a:buSzPts val="2040"/>
              <a:buChar char="•"/>
            </a:pPr>
            <a:r>
              <a:rPr lang="en-US"/>
              <a:t>Description of how to create executable test components</a:t>
            </a:r>
            <a:endParaRPr/>
          </a:p>
          <a:p>
            <a:pPr indent="-182880" lvl="0" marL="182880" rtl="0" algn="l">
              <a:spcBef>
                <a:spcPts val="480"/>
              </a:spcBef>
              <a:spcAft>
                <a:spcPts val="0"/>
              </a:spcAft>
              <a:buSzPts val="2040"/>
              <a:buChar char="•"/>
            </a:pPr>
            <a:r>
              <a:rPr lang="en-US"/>
              <a:t>Specifications of how to interact with a test automation tool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sp>
        <p:nvSpPr>
          <p:cNvPr id="3864" name="Google Shape;3864;p25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 Component</a:t>
            </a:r>
            <a:endParaRPr/>
          </a:p>
        </p:txBody>
      </p:sp>
      <p:sp>
        <p:nvSpPr>
          <p:cNvPr id="3865" name="Google Shape;3865;p257"/>
          <p:cNvSpPr txBox="1"/>
          <p:nvPr>
            <p:ph idx="1" type="body"/>
          </p:nvPr>
        </p:nvSpPr>
        <p:spPr>
          <a:xfrm>
            <a:off x="551162" y="1484785"/>
            <a:ext cx="8135492" cy="464614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None/>
            </a:pPr>
            <a:r>
              <a:rPr b="1" lang="en-US"/>
              <a:t>Test component automates one or several test procedures or parts of them. Test components are used to test the components in the implementation model by providing test inputs, controlling and monitoring the execution of the tested component, and possibly reporting the test results.</a:t>
            </a:r>
            <a:endParaRPr/>
          </a:p>
          <a:p>
            <a:pPr indent="-182880" lvl="0" marL="182880" rtl="0" algn="l">
              <a:spcBef>
                <a:spcPts val="480"/>
              </a:spcBef>
              <a:spcAft>
                <a:spcPts val="0"/>
              </a:spcAft>
              <a:buSzPts val="2040"/>
              <a:buFont typeface="Noto Sans Symbols"/>
              <a:buNone/>
            </a:pPr>
            <a:r>
              <a:t/>
            </a:r>
            <a:endParaRPr/>
          </a:p>
          <a:p>
            <a:pPr indent="-182880" lvl="0" marL="182880" rtl="0" algn="l">
              <a:spcBef>
                <a:spcPts val="480"/>
              </a:spcBef>
              <a:spcAft>
                <a:spcPts val="0"/>
              </a:spcAft>
              <a:buSzPts val="2040"/>
              <a:buFont typeface="Noto Sans Symbols"/>
              <a:buNone/>
            </a:pPr>
            <a:r>
              <a:rPr lang="en-US"/>
              <a:t>Test components can be developed using:</a:t>
            </a:r>
            <a:endParaRPr/>
          </a:p>
          <a:p>
            <a:pPr indent="-182880" lvl="0" marL="182880" rtl="0" algn="l">
              <a:spcBef>
                <a:spcPts val="480"/>
              </a:spcBef>
              <a:spcAft>
                <a:spcPts val="0"/>
              </a:spcAft>
              <a:buSzPts val="2040"/>
              <a:buChar char="•"/>
            </a:pPr>
            <a:r>
              <a:rPr lang="en-US"/>
              <a:t>Scripting language or a programming language</a:t>
            </a:r>
            <a:endParaRPr/>
          </a:p>
          <a:p>
            <a:pPr indent="-182880" lvl="0" marL="182880" rtl="0" algn="l">
              <a:spcBef>
                <a:spcPts val="480"/>
              </a:spcBef>
              <a:spcAft>
                <a:spcPts val="0"/>
              </a:spcAft>
              <a:buSzPts val="2040"/>
              <a:buChar char="•"/>
            </a:pPr>
            <a:r>
              <a:rPr lang="en-US"/>
              <a:t>Test automation tool</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258"/>
          <p:cNvSpPr txBox="1"/>
          <p:nvPr>
            <p:ph type="title"/>
          </p:nvPr>
        </p:nvSpPr>
        <p:spPr>
          <a:xfrm>
            <a:off x="457347" y="122239"/>
            <a:ext cx="7719189" cy="117157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Deployment</a:t>
            </a:r>
            <a:endParaRPr sz="3600"/>
          </a:p>
        </p:txBody>
      </p:sp>
      <p:sp>
        <p:nvSpPr>
          <p:cNvPr id="3872" name="Google Shape;3872;p258"/>
          <p:cNvSpPr txBox="1"/>
          <p:nvPr>
            <p:ph idx="1" type="body"/>
          </p:nvPr>
        </p:nvSpPr>
        <p:spPr>
          <a:xfrm>
            <a:off x="543833" y="2674939"/>
            <a:ext cx="7983043" cy="38433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Producing external releases of the software.</a:t>
            </a:r>
            <a:endParaRPr/>
          </a:p>
          <a:p>
            <a:pPr indent="-182880" lvl="0" marL="182880" rtl="0" algn="l">
              <a:spcBef>
                <a:spcPts val="480"/>
              </a:spcBef>
              <a:spcAft>
                <a:spcPts val="0"/>
              </a:spcAft>
              <a:buSzPts val="2040"/>
              <a:buChar char="•"/>
            </a:pPr>
            <a:r>
              <a:rPr lang="en-US"/>
              <a:t>Packaging the software.</a:t>
            </a:r>
            <a:endParaRPr/>
          </a:p>
          <a:p>
            <a:pPr indent="-182880" lvl="0" marL="182880" rtl="0" algn="l">
              <a:spcBef>
                <a:spcPts val="480"/>
              </a:spcBef>
              <a:spcAft>
                <a:spcPts val="0"/>
              </a:spcAft>
              <a:buSzPts val="2040"/>
              <a:buChar char="•"/>
            </a:pPr>
            <a:r>
              <a:rPr lang="en-US"/>
              <a:t>Distributing the software.</a:t>
            </a:r>
            <a:endParaRPr/>
          </a:p>
          <a:p>
            <a:pPr indent="-182880" lvl="0" marL="182880" rtl="0" algn="l">
              <a:spcBef>
                <a:spcPts val="480"/>
              </a:spcBef>
              <a:spcAft>
                <a:spcPts val="0"/>
              </a:spcAft>
              <a:buSzPts val="2040"/>
              <a:buChar char="•"/>
            </a:pPr>
            <a:r>
              <a:rPr lang="en-US"/>
              <a:t>Installing the software.</a:t>
            </a:r>
            <a:endParaRPr/>
          </a:p>
          <a:p>
            <a:pPr indent="-182880" lvl="0" marL="182880" rtl="0" algn="l">
              <a:spcBef>
                <a:spcPts val="480"/>
              </a:spcBef>
              <a:spcAft>
                <a:spcPts val="0"/>
              </a:spcAft>
              <a:buSzPts val="2040"/>
              <a:buChar char="•"/>
            </a:pPr>
            <a:r>
              <a:rPr lang="en-US"/>
              <a:t>Providing help and assistance to users.</a:t>
            </a:r>
            <a:endParaRPr/>
          </a:p>
          <a:p>
            <a:pPr indent="-182880" lvl="0" marL="182880" rtl="0" algn="l">
              <a:spcBef>
                <a:spcPts val="480"/>
              </a:spcBef>
              <a:spcAft>
                <a:spcPts val="0"/>
              </a:spcAft>
              <a:buSzPts val="2040"/>
              <a:buChar char="•"/>
            </a:pPr>
            <a:r>
              <a:rPr lang="en-US"/>
              <a:t>Planning and conduct of beta tests.</a:t>
            </a:r>
            <a:endParaRPr/>
          </a:p>
          <a:p>
            <a:pPr indent="-182880" lvl="0" marL="182880" rtl="0" algn="l">
              <a:spcBef>
                <a:spcPts val="480"/>
              </a:spcBef>
              <a:spcAft>
                <a:spcPts val="0"/>
              </a:spcAft>
              <a:buSzPts val="2040"/>
              <a:buChar char="•"/>
            </a:pPr>
            <a:r>
              <a:rPr lang="en-US"/>
              <a:t>Migration of existing software or data.</a:t>
            </a:r>
            <a:endParaRPr/>
          </a:p>
        </p:txBody>
      </p:sp>
      <p:sp>
        <p:nvSpPr>
          <p:cNvPr id="3873" name="Google Shape;3873;p258"/>
          <p:cNvSpPr txBox="1"/>
          <p:nvPr/>
        </p:nvSpPr>
        <p:spPr>
          <a:xfrm>
            <a:off x="477869" y="1303338"/>
            <a:ext cx="784232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purpose of the deployment workflow is to </a:t>
            </a:r>
            <a:r>
              <a:rPr b="1" lang="en-US" sz="2400">
                <a:solidFill>
                  <a:schemeClr val="dk1"/>
                </a:solidFill>
                <a:latin typeface="Arial"/>
                <a:ea typeface="Arial"/>
                <a:cs typeface="Arial"/>
                <a:sym typeface="Arial"/>
              </a:rPr>
              <a:t>successfully produce product releases</a:t>
            </a:r>
            <a:r>
              <a:rPr lang="en-US" sz="2400">
                <a:solidFill>
                  <a:schemeClr val="dk1"/>
                </a:solidFill>
                <a:latin typeface="Arial"/>
                <a:ea typeface="Arial"/>
                <a:cs typeface="Arial"/>
                <a:sym typeface="Arial"/>
              </a:rPr>
              <a:t>, and deliver the software to its end users. It covers a wide range of activities including: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is CASE (Computer-Aided Software Engineering)?</a:t>
            </a:r>
            <a:endParaRPr sz="3600"/>
          </a:p>
        </p:txBody>
      </p:sp>
      <p:sp>
        <p:nvSpPr>
          <p:cNvPr id="331" name="Google Shape;331;p2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sz="2400"/>
              <a:t>Software systems that are intended to provide automated support for software process activities. </a:t>
            </a:r>
            <a:endParaRPr/>
          </a:p>
          <a:p>
            <a:pPr indent="-182880" lvl="0" marL="182880" rtl="0" algn="l">
              <a:spcBef>
                <a:spcPts val="480"/>
              </a:spcBef>
              <a:spcAft>
                <a:spcPts val="0"/>
              </a:spcAft>
              <a:buSzPts val="2040"/>
              <a:buChar char="•"/>
            </a:pPr>
            <a:r>
              <a:rPr lang="en-US" sz="2400"/>
              <a:t>CASE systems are often used for method support.</a:t>
            </a:r>
            <a:endParaRPr/>
          </a:p>
          <a:p>
            <a:pPr indent="-182880" lvl="0" marL="182880" rtl="0" algn="l">
              <a:spcBef>
                <a:spcPts val="480"/>
              </a:spcBef>
              <a:spcAft>
                <a:spcPts val="0"/>
              </a:spcAft>
              <a:buSzPts val="2040"/>
              <a:buChar char="•"/>
            </a:pPr>
            <a:r>
              <a:rPr lang="en-US" sz="2400"/>
              <a:t>Upper-CASE</a:t>
            </a:r>
            <a:endParaRPr sz="2400"/>
          </a:p>
          <a:p>
            <a:pPr indent="-182880" lvl="1" marL="457200" rtl="0" algn="l">
              <a:spcBef>
                <a:spcPts val="400"/>
              </a:spcBef>
              <a:spcAft>
                <a:spcPts val="0"/>
              </a:spcAft>
              <a:buSzPts val="1700"/>
              <a:buChar char="•"/>
            </a:pPr>
            <a:r>
              <a:rPr lang="en-US" sz="2000"/>
              <a:t>Tools to support the early process activities of requirements and design;</a:t>
            </a:r>
            <a:endParaRPr/>
          </a:p>
          <a:p>
            <a:pPr indent="-182880" lvl="0" marL="182880" rtl="0" algn="l">
              <a:spcBef>
                <a:spcPts val="480"/>
              </a:spcBef>
              <a:spcAft>
                <a:spcPts val="0"/>
              </a:spcAft>
              <a:buSzPts val="2040"/>
              <a:buChar char="•"/>
            </a:pPr>
            <a:r>
              <a:rPr lang="en-US" sz="2400"/>
              <a:t>Lower-CASE</a:t>
            </a:r>
            <a:endParaRPr sz="2400"/>
          </a:p>
          <a:p>
            <a:pPr indent="-182880" lvl="1" marL="457200" rtl="0" algn="l">
              <a:spcBef>
                <a:spcPts val="400"/>
              </a:spcBef>
              <a:spcAft>
                <a:spcPts val="0"/>
              </a:spcAft>
              <a:buSzPts val="1700"/>
              <a:buChar char="•"/>
            </a:pPr>
            <a:r>
              <a:rPr lang="en-US" sz="2000"/>
              <a:t>Tools to support later activities such as programming, debugging and testing.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US" sz="3200"/>
              <a:t>What are the Attributes of Good Software?</a:t>
            </a:r>
            <a:endParaRPr/>
          </a:p>
        </p:txBody>
      </p:sp>
      <p:sp>
        <p:nvSpPr>
          <p:cNvPr id="338" name="Google Shape;338;p2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The software should deliver the required functionality and performance to the user and should be maintainable, dependable and acceptable.</a:t>
            </a:r>
            <a:endParaRPr/>
          </a:p>
          <a:p>
            <a:pPr indent="-182880" lvl="0" marL="182880" rtl="0" algn="l">
              <a:lnSpc>
                <a:spcPct val="90000"/>
              </a:lnSpc>
              <a:spcBef>
                <a:spcPts val="480"/>
              </a:spcBef>
              <a:spcAft>
                <a:spcPts val="0"/>
              </a:spcAft>
              <a:buSzPts val="2040"/>
              <a:buChar char="•"/>
            </a:pPr>
            <a:r>
              <a:rPr lang="en-US" sz="2400"/>
              <a:t>Maintainability</a:t>
            </a:r>
            <a:endParaRPr/>
          </a:p>
          <a:p>
            <a:pPr indent="-182880" lvl="1" marL="457200" rtl="0" algn="l">
              <a:lnSpc>
                <a:spcPct val="90000"/>
              </a:lnSpc>
              <a:spcBef>
                <a:spcPts val="400"/>
              </a:spcBef>
              <a:spcAft>
                <a:spcPts val="0"/>
              </a:spcAft>
              <a:buSzPts val="1700"/>
              <a:buChar char="•"/>
            </a:pPr>
            <a:r>
              <a:rPr lang="en-US" sz="2000"/>
              <a:t>Software must evolve to meet changing needs;</a:t>
            </a:r>
            <a:endParaRPr/>
          </a:p>
          <a:p>
            <a:pPr indent="-182880" lvl="0" marL="182880" rtl="0" algn="l">
              <a:lnSpc>
                <a:spcPct val="90000"/>
              </a:lnSpc>
              <a:spcBef>
                <a:spcPts val="480"/>
              </a:spcBef>
              <a:spcAft>
                <a:spcPts val="0"/>
              </a:spcAft>
              <a:buSzPts val="2040"/>
              <a:buChar char="•"/>
            </a:pPr>
            <a:r>
              <a:rPr lang="en-US" sz="2400"/>
              <a:t>Dependability</a:t>
            </a:r>
            <a:endParaRPr/>
          </a:p>
          <a:p>
            <a:pPr indent="-182880" lvl="1" marL="457200" rtl="0" algn="l">
              <a:lnSpc>
                <a:spcPct val="90000"/>
              </a:lnSpc>
              <a:spcBef>
                <a:spcPts val="400"/>
              </a:spcBef>
              <a:spcAft>
                <a:spcPts val="0"/>
              </a:spcAft>
              <a:buSzPts val="1700"/>
              <a:buChar char="•"/>
            </a:pPr>
            <a:r>
              <a:rPr lang="en-US" sz="2000"/>
              <a:t>Software must be trustworthy;</a:t>
            </a:r>
            <a:endParaRPr/>
          </a:p>
          <a:p>
            <a:pPr indent="-182880" lvl="0" marL="182880" rtl="0" algn="l">
              <a:lnSpc>
                <a:spcPct val="90000"/>
              </a:lnSpc>
              <a:spcBef>
                <a:spcPts val="480"/>
              </a:spcBef>
              <a:spcAft>
                <a:spcPts val="0"/>
              </a:spcAft>
              <a:buSzPts val="2040"/>
              <a:buChar char="•"/>
            </a:pPr>
            <a:r>
              <a:rPr lang="en-US" sz="2400"/>
              <a:t>Efficiency</a:t>
            </a:r>
            <a:endParaRPr/>
          </a:p>
          <a:p>
            <a:pPr indent="-182880" lvl="1" marL="457200" rtl="0" algn="l">
              <a:lnSpc>
                <a:spcPct val="90000"/>
              </a:lnSpc>
              <a:spcBef>
                <a:spcPts val="400"/>
              </a:spcBef>
              <a:spcAft>
                <a:spcPts val="0"/>
              </a:spcAft>
              <a:buSzPts val="1700"/>
              <a:buChar char="•"/>
            </a:pPr>
            <a:r>
              <a:rPr lang="en-US" sz="2000"/>
              <a:t>Software should not make wasteful use of system resources;</a:t>
            </a:r>
            <a:endParaRPr/>
          </a:p>
          <a:p>
            <a:pPr indent="-182880" lvl="0" marL="182880" rtl="0" algn="l">
              <a:lnSpc>
                <a:spcPct val="90000"/>
              </a:lnSpc>
              <a:spcBef>
                <a:spcPts val="480"/>
              </a:spcBef>
              <a:spcAft>
                <a:spcPts val="0"/>
              </a:spcAft>
              <a:buSzPts val="2040"/>
              <a:buChar char="•"/>
            </a:pPr>
            <a:r>
              <a:rPr lang="en-US" sz="2400"/>
              <a:t>Acceptability</a:t>
            </a:r>
            <a:endParaRPr/>
          </a:p>
          <a:p>
            <a:pPr indent="-182880" lvl="1" marL="457200" rtl="0" algn="l">
              <a:lnSpc>
                <a:spcPct val="90000"/>
              </a:lnSpc>
              <a:spcBef>
                <a:spcPts val="400"/>
              </a:spcBef>
              <a:spcAft>
                <a:spcPts val="0"/>
              </a:spcAft>
              <a:buSzPts val="1700"/>
              <a:buChar char="•"/>
            </a:pPr>
            <a:r>
              <a:rPr lang="en-US" sz="2000"/>
              <a:t>Software must be accepted by the users for which it was designed. This means it must be understandable, usable and compatible with other systems.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80"/>
              <a:buFont typeface="Arial"/>
              <a:buNone/>
            </a:pPr>
            <a:r>
              <a:rPr lang="en-US" sz="2880"/>
              <a:t>What are the Key Challenges Facing Software Engineering?</a:t>
            </a:r>
            <a:endParaRPr sz="3600"/>
          </a:p>
        </p:txBody>
      </p:sp>
      <p:sp>
        <p:nvSpPr>
          <p:cNvPr id="345" name="Google Shape;345;p2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sz="2400"/>
              <a:t>Heterogeneity, delivery and trust.</a:t>
            </a:r>
            <a:endParaRPr/>
          </a:p>
          <a:p>
            <a:pPr indent="-182880" lvl="0" marL="182880" rtl="0" algn="l">
              <a:spcBef>
                <a:spcPts val="480"/>
              </a:spcBef>
              <a:spcAft>
                <a:spcPts val="0"/>
              </a:spcAft>
              <a:buSzPts val="2040"/>
              <a:buChar char="•"/>
            </a:pPr>
            <a:r>
              <a:rPr lang="en-US" sz="2400"/>
              <a:t>Heterogeneity</a:t>
            </a:r>
            <a:endParaRPr/>
          </a:p>
          <a:p>
            <a:pPr indent="-182880" lvl="1" marL="457200" rtl="0" algn="l">
              <a:spcBef>
                <a:spcPts val="400"/>
              </a:spcBef>
              <a:spcAft>
                <a:spcPts val="0"/>
              </a:spcAft>
              <a:buSzPts val="1700"/>
              <a:buChar char="•"/>
            </a:pPr>
            <a:r>
              <a:rPr lang="en-US" sz="2000"/>
              <a:t>Developing techniques for building software that can cope with heterogeneous platforms and execution environments;</a:t>
            </a:r>
            <a:endParaRPr/>
          </a:p>
          <a:p>
            <a:pPr indent="-182880" lvl="0" marL="182880" rtl="0" algn="l">
              <a:spcBef>
                <a:spcPts val="480"/>
              </a:spcBef>
              <a:spcAft>
                <a:spcPts val="0"/>
              </a:spcAft>
              <a:buSzPts val="2040"/>
              <a:buChar char="•"/>
            </a:pPr>
            <a:r>
              <a:rPr lang="en-US" sz="2400"/>
              <a:t>Delivery</a:t>
            </a:r>
            <a:endParaRPr/>
          </a:p>
          <a:p>
            <a:pPr indent="-182880" lvl="1" marL="457200" rtl="0" algn="l">
              <a:spcBef>
                <a:spcPts val="400"/>
              </a:spcBef>
              <a:spcAft>
                <a:spcPts val="0"/>
              </a:spcAft>
              <a:buSzPts val="1700"/>
              <a:buChar char="•"/>
            </a:pPr>
            <a:r>
              <a:rPr lang="en-US" sz="2000"/>
              <a:t>Developing techniques that lead to faster delivery of software;</a:t>
            </a:r>
            <a:endParaRPr/>
          </a:p>
          <a:p>
            <a:pPr indent="-182880" lvl="0" marL="182880" rtl="0" algn="l">
              <a:spcBef>
                <a:spcPts val="480"/>
              </a:spcBef>
              <a:spcAft>
                <a:spcPts val="0"/>
              </a:spcAft>
              <a:buSzPts val="2040"/>
              <a:buChar char="•"/>
            </a:pPr>
            <a:r>
              <a:rPr lang="en-US" sz="2400"/>
              <a:t>Trust</a:t>
            </a:r>
            <a:endParaRPr/>
          </a:p>
          <a:p>
            <a:pPr indent="-182880" lvl="1" marL="457200" rtl="0" algn="l">
              <a:spcBef>
                <a:spcPts val="400"/>
              </a:spcBef>
              <a:spcAft>
                <a:spcPts val="0"/>
              </a:spcAft>
              <a:buSzPts val="1700"/>
              <a:buChar char="•"/>
            </a:pPr>
            <a:r>
              <a:rPr lang="en-US" sz="2000"/>
              <a:t>Developing techniques that demonstrate that software can be trusted by its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How Can </a:t>
            </a:r>
            <a:r>
              <a:rPr lang="en-US" sz="3600">
                <a:solidFill>
                  <a:srgbClr val="FF0000"/>
                </a:solidFill>
              </a:rPr>
              <a:t>be the Solution </a:t>
            </a:r>
            <a:r>
              <a:rPr lang="en-US" sz="3600"/>
              <a:t>Affected by Humans?</a:t>
            </a:r>
            <a:endParaRPr sz="3600"/>
          </a:p>
        </p:txBody>
      </p:sp>
      <p:sp>
        <p:nvSpPr>
          <p:cNvPr id="352" name="Google Shape;352;p2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Bug – can be a mistake in interpreting a requirement, a syntax error in a piece of code or the yet-unknown </a:t>
            </a:r>
            <a:r>
              <a:rPr lang="en-US" strike="sngStrike"/>
              <a:t>be the</a:t>
            </a:r>
            <a:r>
              <a:rPr lang="en-US"/>
              <a:t> cause of a system crash</a:t>
            </a:r>
            <a:endParaRPr/>
          </a:p>
          <a:p>
            <a:pPr indent="-182880" lvl="0" marL="182880" rtl="0" algn="l">
              <a:spcBef>
                <a:spcPts val="480"/>
              </a:spcBef>
              <a:spcAft>
                <a:spcPts val="0"/>
              </a:spcAft>
              <a:buSzPts val="2040"/>
              <a:buChar char="•"/>
            </a:pPr>
            <a:r>
              <a:rPr lang="en-US"/>
              <a:t>Human error – when human makes a mistake</a:t>
            </a:r>
            <a:endParaRPr/>
          </a:p>
          <a:p>
            <a:pPr indent="-182880" lvl="0" marL="182880" rtl="0" algn="l">
              <a:spcBef>
                <a:spcPts val="480"/>
              </a:spcBef>
              <a:spcAft>
                <a:spcPts val="0"/>
              </a:spcAft>
              <a:buSzPts val="2040"/>
              <a:buChar char="•"/>
            </a:pPr>
            <a:r>
              <a:rPr lang="en-US"/>
              <a:t>Fault – when a human makes a mistake performing </a:t>
            </a:r>
            <a:r>
              <a:rPr lang="en-US" strike="sngStrike"/>
              <a:t>some</a:t>
            </a:r>
            <a:r>
              <a:rPr lang="en-US"/>
              <a:t> software development activity</a:t>
            </a:r>
            <a:endParaRPr/>
          </a:p>
          <a:p>
            <a:pPr indent="-182880" lvl="0" marL="182880" rtl="0" algn="l">
              <a:spcBef>
                <a:spcPts val="480"/>
              </a:spcBef>
              <a:spcAft>
                <a:spcPts val="0"/>
              </a:spcAft>
              <a:buSzPts val="2040"/>
              <a:buChar char="•"/>
            </a:pPr>
            <a:r>
              <a:rPr lang="en-US"/>
              <a:t>Failure – the system has some different behavior that was intended by the users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References</a:t>
            </a:r>
            <a:endParaRPr/>
          </a:p>
        </p:txBody>
      </p:sp>
      <p:sp>
        <p:nvSpPr>
          <p:cNvPr id="160" name="Google Shape;160;p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Pfleeger, Shari Lawrence, and Joanne M. Atlee. 2009. </a:t>
            </a:r>
            <a:r>
              <a:rPr i="1" lang="en-US"/>
              <a:t>Software Engineering: Theory and Practice</a:t>
            </a:r>
            <a:r>
              <a:rPr lang="en-US"/>
              <a:t>: Prentice Hall, ISBN 0136061699.</a:t>
            </a:r>
            <a:endParaRPr/>
          </a:p>
          <a:p>
            <a:pPr indent="-182880" lvl="0" marL="182880" rtl="0" algn="l">
              <a:spcBef>
                <a:spcPts val="480"/>
              </a:spcBef>
              <a:spcAft>
                <a:spcPts val="0"/>
              </a:spcAft>
              <a:buSzPts val="2040"/>
              <a:buChar char="•"/>
            </a:pPr>
            <a:r>
              <a:rPr lang="en-US"/>
              <a:t>Pressman, Roger S. 2010. </a:t>
            </a:r>
            <a:r>
              <a:rPr i="1" lang="en-US"/>
              <a:t>Software Engineering : A Practitioner's Approach</a:t>
            </a:r>
            <a:r>
              <a:rPr lang="en-US"/>
              <a:t>. 7th ed. New York: McGraw-Hill Higher Education, ISBN 9780073375977.</a:t>
            </a:r>
            <a:endParaRPr/>
          </a:p>
          <a:p>
            <a:pPr indent="-182880" lvl="0" marL="182880" rtl="0" algn="l">
              <a:spcBef>
                <a:spcPts val="480"/>
              </a:spcBef>
              <a:spcAft>
                <a:spcPts val="0"/>
              </a:spcAft>
              <a:buSzPts val="2040"/>
              <a:buChar char="•"/>
            </a:pPr>
            <a:r>
              <a:rPr lang="en-US"/>
              <a:t>Sommerville, Ian. 2010. </a:t>
            </a:r>
            <a:r>
              <a:rPr i="1" lang="en-US"/>
              <a:t>Software Engineering</a:t>
            </a:r>
            <a:r>
              <a:rPr lang="en-US"/>
              <a:t>. 9th ed, </a:t>
            </a:r>
            <a:r>
              <a:rPr i="1" lang="en-US"/>
              <a:t>International Computer Science Series</a:t>
            </a:r>
            <a:r>
              <a:rPr lang="en-US"/>
              <a:t>. Harlow: Addison-Wesley, ISBN 978-0137035151.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SWE Knowledge Areas</a:t>
            </a:r>
            <a:endParaRPr/>
          </a:p>
        </p:txBody>
      </p:sp>
      <p:sp>
        <p:nvSpPr>
          <p:cNvPr id="359" name="Google Shape;359;p2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requirements</a:t>
            </a:r>
            <a:endParaRPr/>
          </a:p>
          <a:p>
            <a:pPr indent="-182880" lvl="0" marL="182880" rtl="0" algn="l">
              <a:spcBef>
                <a:spcPts val="480"/>
              </a:spcBef>
              <a:spcAft>
                <a:spcPts val="0"/>
              </a:spcAft>
              <a:buSzPts val="2040"/>
              <a:buChar char="•"/>
            </a:pPr>
            <a:r>
              <a:rPr lang="en-US"/>
              <a:t>Software design</a:t>
            </a:r>
            <a:endParaRPr/>
          </a:p>
          <a:p>
            <a:pPr indent="-182880" lvl="0" marL="182880" rtl="0" algn="l">
              <a:spcBef>
                <a:spcPts val="480"/>
              </a:spcBef>
              <a:spcAft>
                <a:spcPts val="0"/>
              </a:spcAft>
              <a:buSzPts val="2040"/>
              <a:buChar char="•"/>
            </a:pPr>
            <a:r>
              <a:rPr lang="en-US"/>
              <a:t>Software construction</a:t>
            </a:r>
            <a:endParaRPr/>
          </a:p>
          <a:p>
            <a:pPr indent="-182880" lvl="0" marL="182880" rtl="0" algn="l">
              <a:spcBef>
                <a:spcPts val="480"/>
              </a:spcBef>
              <a:spcAft>
                <a:spcPts val="0"/>
              </a:spcAft>
              <a:buSzPts val="2040"/>
              <a:buChar char="•"/>
            </a:pPr>
            <a:r>
              <a:rPr lang="en-US"/>
              <a:t>Software testing</a:t>
            </a:r>
            <a:endParaRPr/>
          </a:p>
          <a:p>
            <a:pPr indent="-182880" lvl="0" marL="182880" rtl="0" algn="l">
              <a:spcBef>
                <a:spcPts val="480"/>
              </a:spcBef>
              <a:spcAft>
                <a:spcPts val="0"/>
              </a:spcAft>
              <a:buSzPts val="2040"/>
              <a:buChar char="•"/>
            </a:pPr>
            <a:r>
              <a:rPr lang="en-US"/>
              <a:t>Software maintenance</a:t>
            </a:r>
            <a:endParaRPr/>
          </a:p>
          <a:p>
            <a:pPr indent="-182880" lvl="0" marL="182880" rtl="0" algn="l">
              <a:spcBef>
                <a:spcPts val="480"/>
              </a:spcBef>
              <a:spcAft>
                <a:spcPts val="0"/>
              </a:spcAft>
              <a:buSzPts val="2040"/>
              <a:buChar char="•"/>
            </a:pPr>
            <a:r>
              <a:rPr lang="en-US"/>
              <a:t>Software configuration management</a:t>
            </a:r>
            <a:endParaRPr/>
          </a:p>
          <a:p>
            <a:pPr indent="-182880" lvl="0" marL="182880" rtl="0" algn="l">
              <a:spcBef>
                <a:spcPts val="480"/>
              </a:spcBef>
              <a:spcAft>
                <a:spcPts val="0"/>
              </a:spcAft>
              <a:buSzPts val="2040"/>
              <a:buChar char="•"/>
            </a:pPr>
            <a:r>
              <a:rPr lang="en-US"/>
              <a:t>Software engineering management</a:t>
            </a:r>
            <a:endParaRPr/>
          </a:p>
          <a:p>
            <a:pPr indent="-182880" lvl="0" marL="182880" rtl="0" algn="l">
              <a:spcBef>
                <a:spcPts val="480"/>
              </a:spcBef>
              <a:spcAft>
                <a:spcPts val="0"/>
              </a:spcAft>
              <a:buSzPts val="2040"/>
              <a:buChar char="•"/>
            </a:pPr>
            <a:r>
              <a:rPr lang="en-US"/>
              <a:t>Software engineering process</a:t>
            </a:r>
            <a:endParaRPr/>
          </a:p>
          <a:p>
            <a:pPr indent="-182880" lvl="0" marL="182880" rtl="0" algn="l">
              <a:spcBef>
                <a:spcPts val="480"/>
              </a:spcBef>
              <a:spcAft>
                <a:spcPts val="0"/>
              </a:spcAft>
              <a:buSzPts val="2040"/>
              <a:buChar char="•"/>
            </a:pPr>
            <a:r>
              <a:rPr lang="en-US"/>
              <a:t>Software engineering tools and methods</a:t>
            </a:r>
            <a:endParaRPr/>
          </a:p>
          <a:p>
            <a:pPr indent="-182880" lvl="0" marL="182880" rtl="0" algn="l">
              <a:spcBef>
                <a:spcPts val="480"/>
              </a:spcBef>
              <a:spcAft>
                <a:spcPts val="0"/>
              </a:spcAft>
              <a:buSzPts val="2040"/>
              <a:buChar char="•"/>
            </a:pPr>
            <a:r>
              <a:rPr lang="en-US"/>
              <a:t>Software quality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Related Disciplines</a:t>
            </a:r>
            <a:endParaRPr/>
          </a:p>
        </p:txBody>
      </p:sp>
      <p:sp>
        <p:nvSpPr>
          <p:cNvPr id="366" name="Google Shape;366;p3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Computer engineering</a:t>
            </a:r>
            <a:endParaRPr/>
          </a:p>
          <a:p>
            <a:pPr indent="-182880" lvl="0" marL="182880" rtl="0" algn="l">
              <a:spcBef>
                <a:spcPts val="480"/>
              </a:spcBef>
              <a:spcAft>
                <a:spcPts val="0"/>
              </a:spcAft>
              <a:buSzPts val="2040"/>
              <a:buChar char="•"/>
            </a:pPr>
            <a:r>
              <a:rPr lang="en-US"/>
              <a:t>Project management</a:t>
            </a:r>
            <a:endParaRPr/>
          </a:p>
          <a:p>
            <a:pPr indent="-182880" lvl="0" marL="182880" rtl="0" algn="l">
              <a:spcBef>
                <a:spcPts val="480"/>
              </a:spcBef>
              <a:spcAft>
                <a:spcPts val="0"/>
              </a:spcAft>
              <a:buSzPts val="2040"/>
              <a:buChar char="•"/>
            </a:pPr>
            <a:r>
              <a:rPr lang="en-US"/>
              <a:t>Computer science</a:t>
            </a:r>
            <a:endParaRPr/>
          </a:p>
          <a:p>
            <a:pPr indent="-182880" lvl="0" marL="182880" rtl="0" algn="l">
              <a:spcBef>
                <a:spcPts val="480"/>
              </a:spcBef>
              <a:spcAft>
                <a:spcPts val="0"/>
              </a:spcAft>
              <a:buSzPts val="2040"/>
              <a:buChar char="•"/>
            </a:pPr>
            <a:r>
              <a:rPr lang="en-US"/>
              <a:t>Quality management</a:t>
            </a:r>
            <a:endParaRPr/>
          </a:p>
          <a:p>
            <a:pPr indent="-182880" lvl="0" marL="182880" rtl="0" algn="l">
              <a:spcBef>
                <a:spcPts val="480"/>
              </a:spcBef>
              <a:spcAft>
                <a:spcPts val="0"/>
              </a:spcAft>
              <a:buSzPts val="2040"/>
              <a:buChar char="•"/>
            </a:pPr>
            <a:r>
              <a:rPr lang="en-US"/>
              <a:t>Management</a:t>
            </a:r>
            <a:endParaRPr/>
          </a:p>
          <a:p>
            <a:pPr indent="-182880" lvl="0" marL="182880" rtl="0" algn="l">
              <a:spcBef>
                <a:spcPts val="480"/>
              </a:spcBef>
              <a:spcAft>
                <a:spcPts val="0"/>
              </a:spcAft>
              <a:buSzPts val="2040"/>
              <a:buChar char="•"/>
            </a:pPr>
            <a:r>
              <a:rPr lang="en-US"/>
              <a:t>Software ergonomics</a:t>
            </a:r>
            <a:endParaRPr/>
          </a:p>
          <a:p>
            <a:pPr indent="-182880" lvl="0" marL="182880" rtl="0" algn="l">
              <a:spcBef>
                <a:spcPts val="480"/>
              </a:spcBef>
              <a:spcAft>
                <a:spcPts val="0"/>
              </a:spcAft>
              <a:buSzPts val="2040"/>
              <a:buChar char="•"/>
            </a:pPr>
            <a:r>
              <a:rPr lang="en-US"/>
              <a:t>Mathematics</a:t>
            </a:r>
            <a:endParaRPr/>
          </a:p>
          <a:p>
            <a:pPr indent="-182880" lvl="0" marL="182880" rtl="0" algn="l">
              <a:spcBef>
                <a:spcPts val="480"/>
              </a:spcBef>
              <a:spcAft>
                <a:spcPts val="0"/>
              </a:spcAft>
              <a:buSzPts val="2040"/>
              <a:buChar char="•"/>
            </a:pPr>
            <a:r>
              <a:rPr lang="en-US"/>
              <a:t>Systems engineering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Who does Software Engineering?</a:t>
            </a:r>
            <a:endParaRPr/>
          </a:p>
        </p:txBody>
      </p:sp>
      <p:sp>
        <p:nvSpPr>
          <p:cNvPr id="373" name="Google Shape;373;p3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Customer</a:t>
            </a:r>
            <a:r>
              <a:rPr lang="en-US"/>
              <a:t>: the company, organization, or person who pays for the software system</a:t>
            </a:r>
            <a:endParaRPr/>
          </a:p>
          <a:p>
            <a:pPr indent="-182880" lvl="0" marL="182880" rtl="0" algn="l">
              <a:spcBef>
                <a:spcPts val="480"/>
              </a:spcBef>
              <a:spcAft>
                <a:spcPts val="0"/>
              </a:spcAft>
              <a:buSzPts val="2040"/>
              <a:buChar char="•"/>
            </a:pPr>
            <a:r>
              <a:rPr b="1" lang="en-US"/>
              <a:t>Developer</a:t>
            </a:r>
            <a:r>
              <a:rPr lang="en-US"/>
              <a:t>: the company, organization, or person who is building the software system</a:t>
            </a:r>
            <a:endParaRPr/>
          </a:p>
          <a:p>
            <a:pPr indent="-182880" lvl="0" marL="182880" rtl="0" algn="l">
              <a:spcBef>
                <a:spcPts val="480"/>
              </a:spcBef>
              <a:spcAft>
                <a:spcPts val="0"/>
              </a:spcAft>
              <a:buSzPts val="2040"/>
              <a:buChar char="•"/>
            </a:pPr>
            <a:r>
              <a:rPr b="1" lang="en-US"/>
              <a:t>User</a:t>
            </a:r>
            <a:r>
              <a:rPr lang="en-US"/>
              <a:t>: the person or people who will actually use the system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a System?</a:t>
            </a:r>
            <a:endParaRPr/>
          </a:p>
        </p:txBody>
      </p:sp>
      <p:sp>
        <p:nvSpPr>
          <p:cNvPr id="380" name="Google Shape;380;p3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purposeful collection of inter-related components working together to achieve some common objective. </a:t>
            </a:r>
            <a:endParaRPr/>
          </a:p>
          <a:p>
            <a:pPr indent="-182880" lvl="0" marL="182880" rtl="0" algn="l">
              <a:spcBef>
                <a:spcPts val="480"/>
              </a:spcBef>
              <a:spcAft>
                <a:spcPts val="0"/>
              </a:spcAft>
              <a:buSzPts val="2040"/>
              <a:buChar char="•"/>
            </a:pPr>
            <a:r>
              <a:rPr lang="en-US"/>
              <a:t>A system may include software, mechanical, electrical and electronic hardware and be operated by people.</a:t>
            </a:r>
            <a:endParaRPr/>
          </a:p>
          <a:p>
            <a:pPr indent="-182880" lvl="0" marL="182880" rtl="0" algn="l">
              <a:spcBef>
                <a:spcPts val="480"/>
              </a:spcBef>
              <a:spcAft>
                <a:spcPts val="0"/>
              </a:spcAft>
              <a:buSzPts val="2040"/>
              <a:buChar char="•"/>
            </a:pPr>
            <a:r>
              <a:rPr lang="en-US"/>
              <a:t>System components are dependent on other </a:t>
            </a:r>
            <a:br>
              <a:rPr lang="en-US"/>
            </a:br>
            <a:r>
              <a:rPr lang="en-US"/>
              <a:t>system components</a:t>
            </a:r>
            <a:endParaRPr/>
          </a:p>
          <a:p>
            <a:pPr indent="-182880" lvl="0" marL="182880" rtl="0" algn="l">
              <a:spcBef>
                <a:spcPts val="480"/>
              </a:spcBef>
              <a:spcAft>
                <a:spcPts val="0"/>
              </a:spcAft>
              <a:buSzPts val="2040"/>
              <a:buChar char="•"/>
            </a:pPr>
            <a:r>
              <a:rPr lang="en-US"/>
              <a:t>The properties and behaviour of system components are inextricably inter-mingled</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What is Inside and Outside of the System?</a:t>
            </a:r>
            <a:endParaRPr sz="3600"/>
          </a:p>
        </p:txBody>
      </p:sp>
      <p:sp>
        <p:nvSpPr>
          <p:cNvPr id="387" name="Google Shape;387;p3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Activities and objects</a:t>
            </a:r>
            <a:endParaRPr/>
          </a:p>
          <a:p>
            <a:pPr indent="-182880" lvl="1" marL="457200" rtl="0" algn="l">
              <a:spcBef>
                <a:spcPts val="400"/>
              </a:spcBef>
              <a:spcAft>
                <a:spcPts val="0"/>
              </a:spcAft>
              <a:buSzPts val="1700"/>
              <a:buChar char="•"/>
            </a:pPr>
            <a:r>
              <a:rPr lang="en-US"/>
              <a:t>An activity is an event initiated by a trigger</a:t>
            </a:r>
            <a:endParaRPr/>
          </a:p>
          <a:p>
            <a:pPr indent="-182880" lvl="1" marL="457200" rtl="0" algn="l">
              <a:spcBef>
                <a:spcPts val="400"/>
              </a:spcBef>
              <a:spcAft>
                <a:spcPts val="0"/>
              </a:spcAft>
              <a:buSzPts val="1700"/>
              <a:buChar char="•"/>
            </a:pPr>
            <a:r>
              <a:rPr lang="en-US"/>
              <a:t>Objects or entities are the elements involved in the activities</a:t>
            </a:r>
            <a:endParaRPr/>
          </a:p>
          <a:p>
            <a:pPr indent="-182880" lvl="0" marL="182880" rtl="0" algn="l">
              <a:spcBef>
                <a:spcPts val="480"/>
              </a:spcBef>
              <a:spcAft>
                <a:spcPts val="0"/>
              </a:spcAft>
              <a:buSzPts val="2040"/>
              <a:buChar char="•"/>
            </a:pPr>
            <a:r>
              <a:rPr lang="en-US"/>
              <a:t>Relationships and the system boundaries</a:t>
            </a:r>
            <a:endParaRPr/>
          </a:p>
          <a:p>
            <a:pPr indent="-182880" lvl="1" marL="457200" rtl="0" algn="l">
              <a:spcBef>
                <a:spcPts val="400"/>
              </a:spcBef>
              <a:spcAft>
                <a:spcPts val="0"/>
              </a:spcAft>
              <a:buSzPts val="1700"/>
              <a:buChar char="•"/>
            </a:pPr>
            <a:r>
              <a:rPr lang="en-US"/>
              <a:t>A relationship defines the interaction among entities and activities</a:t>
            </a:r>
            <a:endParaRPr/>
          </a:p>
          <a:p>
            <a:pPr indent="-182880" lvl="1" marL="457200" rtl="0" algn="l">
              <a:spcBef>
                <a:spcPts val="400"/>
              </a:spcBef>
              <a:spcAft>
                <a:spcPts val="0"/>
              </a:spcAft>
              <a:buSzPts val="1700"/>
              <a:buChar char="•"/>
            </a:pPr>
            <a:r>
              <a:rPr lang="en-US"/>
              <a:t>System boundaries determine the origin of input and destinations of the output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Building a System</a:t>
            </a:r>
            <a:endParaRPr/>
          </a:p>
        </p:txBody>
      </p:sp>
      <p:sp>
        <p:nvSpPr>
          <p:cNvPr id="394" name="Google Shape;394;p3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system is built in the similar way as the house building.</a:t>
            </a:r>
            <a:endParaRPr/>
          </a:p>
          <a:p>
            <a:pPr indent="-182880" lvl="1" marL="457200" rtl="0" algn="l">
              <a:spcBef>
                <a:spcPts val="400"/>
              </a:spcBef>
              <a:spcAft>
                <a:spcPts val="0"/>
              </a:spcAft>
              <a:buSzPts val="1700"/>
              <a:buChar char="•"/>
            </a:pPr>
            <a:r>
              <a:rPr lang="en-US"/>
              <a:t>Requirement analysis</a:t>
            </a:r>
            <a:endParaRPr/>
          </a:p>
          <a:p>
            <a:pPr indent="-182880" lvl="1" marL="457200" rtl="0" algn="l">
              <a:spcBef>
                <a:spcPts val="400"/>
              </a:spcBef>
              <a:spcAft>
                <a:spcPts val="0"/>
              </a:spcAft>
              <a:buSzPts val="1700"/>
              <a:buChar char="•"/>
            </a:pPr>
            <a:r>
              <a:rPr lang="en-US"/>
              <a:t>System design</a:t>
            </a:r>
            <a:endParaRPr/>
          </a:p>
          <a:p>
            <a:pPr indent="-182880" lvl="1" marL="457200" rtl="0" algn="l">
              <a:spcBef>
                <a:spcPts val="400"/>
              </a:spcBef>
              <a:spcAft>
                <a:spcPts val="0"/>
              </a:spcAft>
              <a:buSzPts val="1700"/>
              <a:buChar char="•"/>
            </a:pPr>
            <a:r>
              <a:rPr lang="en-US"/>
              <a:t>Program design</a:t>
            </a:r>
            <a:endParaRPr/>
          </a:p>
          <a:p>
            <a:pPr indent="-182880" lvl="1" marL="457200" rtl="0" algn="l">
              <a:spcBef>
                <a:spcPts val="400"/>
              </a:spcBef>
              <a:spcAft>
                <a:spcPts val="0"/>
              </a:spcAft>
              <a:buSzPts val="1700"/>
              <a:buChar char="•"/>
            </a:pPr>
            <a:r>
              <a:rPr lang="en-US"/>
              <a:t>Implementation</a:t>
            </a:r>
            <a:endParaRPr/>
          </a:p>
          <a:p>
            <a:pPr indent="-182880" lvl="1" marL="457200" rtl="0" algn="l">
              <a:spcBef>
                <a:spcPts val="400"/>
              </a:spcBef>
              <a:spcAft>
                <a:spcPts val="0"/>
              </a:spcAft>
              <a:buSzPts val="1700"/>
              <a:buChar char="•"/>
            </a:pPr>
            <a:r>
              <a:rPr lang="en-US"/>
              <a:t>Unit testing</a:t>
            </a:r>
            <a:endParaRPr/>
          </a:p>
          <a:p>
            <a:pPr indent="-182880" lvl="1" marL="457200" rtl="0" algn="l">
              <a:spcBef>
                <a:spcPts val="400"/>
              </a:spcBef>
              <a:spcAft>
                <a:spcPts val="0"/>
              </a:spcAft>
              <a:buSzPts val="1700"/>
              <a:buChar char="•"/>
            </a:pPr>
            <a:r>
              <a:rPr lang="en-US"/>
              <a:t>System testing</a:t>
            </a:r>
            <a:endParaRPr/>
          </a:p>
          <a:p>
            <a:pPr indent="-182880" lvl="1" marL="457200" rtl="0" algn="l">
              <a:spcBef>
                <a:spcPts val="400"/>
              </a:spcBef>
              <a:spcAft>
                <a:spcPts val="0"/>
              </a:spcAft>
              <a:buSzPts val="1700"/>
              <a:buChar char="•"/>
            </a:pPr>
            <a:r>
              <a:rPr lang="en-US"/>
              <a:t>Delivery</a:t>
            </a:r>
            <a:endParaRPr/>
          </a:p>
          <a:p>
            <a:pPr indent="-182880" lvl="1" marL="457200" rtl="0" algn="l">
              <a:spcBef>
                <a:spcPts val="400"/>
              </a:spcBef>
              <a:spcAft>
                <a:spcPts val="0"/>
              </a:spcAft>
              <a:buSzPts val="1700"/>
              <a:buChar char="•"/>
            </a:pPr>
            <a:r>
              <a:rPr lang="en-US"/>
              <a:t>Maintenance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Members of the Development Team</a:t>
            </a:r>
            <a:endParaRPr/>
          </a:p>
        </p:txBody>
      </p:sp>
      <p:sp>
        <p:nvSpPr>
          <p:cNvPr id="401" name="Google Shape;401;p3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Developers:</a:t>
            </a:r>
            <a:endParaRPr/>
          </a:p>
          <a:p>
            <a:pPr indent="-182880" lvl="1" marL="457200" rtl="0" algn="l">
              <a:spcBef>
                <a:spcPts val="400"/>
              </a:spcBef>
              <a:spcAft>
                <a:spcPts val="0"/>
              </a:spcAft>
              <a:buSzPts val="1700"/>
              <a:buChar char="•"/>
            </a:pPr>
            <a:r>
              <a:rPr lang="en-US"/>
              <a:t>Project manager</a:t>
            </a:r>
            <a:endParaRPr/>
          </a:p>
          <a:p>
            <a:pPr indent="-182880" lvl="1" marL="457200" rtl="0" algn="l">
              <a:spcBef>
                <a:spcPts val="400"/>
              </a:spcBef>
              <a:spcAft>
                <a:spcPts val="0"/>
              </a:spcAft>
              <a:buSzPts val="1700"/>
              <a:buChar char="•"/>
            </a:pPr>
            <a:r>
              <a:rPr lang="en-US"/>
              <a:t>Analyst</a:t>
            </a:r>
            <a:endParaRPr/>
          </a:p>
          <a:p>
            <a:pPr indent="-182880" lvl="1" marL="457200" rtl="0" algn="l">
              <a:spcBef>
                <a:spcPts val="400"/>
              </a:spcBef>
              <a:spcAft>
                <a:spcPts val="0"/>
              </a:spcAft>
              <a:buSzPts val="1700"/>
              <a:buChar char="•"/>
            </a:pPr>
            <a:r>
              <a:rPr lang="en-US"/>
              <a:t>Designer</a:t>
            </a:r>
            <a:endParaRPr/>
          </a:p>
          <a:p>
            <a:pPr indent="-182880" lvl="1" marL="457200" rtl="0" algn="l">
              <a:spcBef>
                <a:spcPts val="400"/>
              </a:spcBef>
              <a:spcAft>
                <a:spcPts val="0"/>
              </a:spcAft>
              <a:buSzPts val="1700"/>
              <a:buChar char="•"/>
            </a:pPr>
            <a:r>
              <a:rPr lang="en-US"/>
              <a:t>Programmer</a:t>
            </a:r>
            <a:endParaRPr/>
          </a:p>
          <a:p>
            <a:pPr indent="-182880" lvl="1" marL="457200" rtl="0" algn="l">
              <a:spcBef>
                <a:spcPts val="400"/>
              </a:spcBef>
              <a:spcAft>
                <a:spcPts val="0"/>
              </a:spcAft>
              <a:buSzPts val="1700"/>
              <a:buChar char="•"/>
            </a:pPr>
            <a:r>
              <a:rPr lang="en-US"/>
              <a:t>Tester</a:t>
            </a:r>
            <a:endParaRPr/>
          </a:p>
          <a:p>
            <a:pPr indent="-182880" lvl="1" marL="457200" rtl="0" algn="l">
              <a:spcBef>
                <a:spcPts val="400"/>
              </a:spcBef>
              <a:spcAft>
                <a:spcPts val="0"/>
              </a:spcAft>
              <a:buSzPts val="1700"/>
              <a:buChar char="•"/>
            </a:pPr>
            <a:r>
              <a:rPr lang="en-US"/>
              <a:t>Trainer</a:t>
            </a:r>
            <a:endParaRPr/>
          </a:p>
          <a:p>
            <a:pPr indent="-74929" lvl="1" marL="45720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Customer</a:t>
            </a:r>
            <a:endParaRPr/>
          </a:p>
          <a:p>
            <a:pPr indent="-182880" lvl="1" marL="457200" rtl="0" algn="l">
              <a:spcBef>
                <a:spcPts val="400"/>
              </a:spcBef>
              <a:spcAft>
                <a:spcPts val="0"/>
              </a:spcAft>
              <a:buSzPts val="1700"/>
              <a:buChar char="•"/>
            </a:pPr>
            <a:r>
              <a:rPr lang="en-US"/>
              <a:t>Users</a:t>
            </a:r>
            <a:endParaRPr/>
          </a:p>
          <a:p>
            <a:pPr indent="-182880" lvl="1" marL="457200" rtl="0" algn="l">
              <a:spcBef>
                <a:spcPts val="400"/>
              </a:spcBef>
              <a:spcAft>
                <a:spcPts val="0"/>
              </a:spcAft>
              <a:buSzPts val="1700"/>
              <a:buChar char="•"/>
            </a:pPr>
            <a:r>
              <a:rPr lang="en-US"/>
              <a:t>Other stakeholders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Disciplines of the Software Development</a:t>
            </a:r>
            <a:endParaRPr sz="3600"/>
          </a:p>
        </p:txBody>
      </p:sp>
      <p:sp>
        <p:nvSpPr>
          <p:cNvPr id="408" name="Google Shape;408;p3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Engineering Lifecycle Processes (ISO_IEC_15504):</a:t>
            </a:r>
            <a:endParaRPr/>
          </a:p>
          <a:p>
            <a:pPr indent="-182880" lvl="1" marL="457200" rtl="0" algn="l">
              <a:spcBef>
                <a:spcPts val="400"/>
              </a:spcBef>
              <a:spcAft>
                <a:spcPts val="0"/>
              </a:spcAft>
              <a:buSzPts val="1700"/>
              <a:buChar char="•"/>
            </a:pPr>
            <a:r>
              <a:rPr lang="en-US"/>
              <a:t>ENG.01 Requirements Elicitation </a:t>
            </a:r>
            <a:endParaRPr/>
          </a:p>
          <a:p>
            <a:pPr indent="-182880" lvl="1" marL="457200" rtl="0" algn="l">
              <a:spcBef>
                <a:spcPts val="400"/>
              </a:spcBef>
              <a:spcAft>
                <a:spcPts val="0"/>
              </a:spcAft>
              <a:buSzPts val="1700"/>
              <a:buChar char="•"/>
            </a:pPr>
            <a:r>
              <a:rPr lang="en-US"/>
              <a:t>ENG.02 System Requirements Analysis </a:t>
            </a:r>
            <a:endParaRPr/>
          </a:p>
          <a:p>
            <a:pPr indent="-182880" lvl="1" marL="457200" rtl="0" algn="l">
              <a:spcBef>
                <a:spcPts val="400"/>
              </a:spcBef>
              <a:spcAft>
                <a:spcPts val="0"/>
              </a:spcAft>
              <a:buSzPts val="1700"/>
              <a:buChar char="•"/>
            </a:pPr>
            <a:r>
              <a:rPr lang="en-US"/>
              <a:t>ENG.03 System Architectural Design </a:t>
            </a:r>
            <a:endParaRPr/>
          </a:p>
          <a:p>
            <a:pPr indent="-182880" lvl="1" marL="457200" rtl="0" algn="l">
              <a:spcBef>
                <a:spcPts val="400"/>
              </a:spcBef>
              <a:spcAft>
                <a:spcPts val="0"/>
              </a:spcAft>
              <a:buSzPts val="1700"/>
              <a:buChar char="•"/>
            </a:pPr>
            <a:r>
              <a:rPr lang="en-US"/>
              <a:t>ENG.04 Software Requirements Analysis </a:t>
            </a:r>
            <a:endParaRPr/>
          </a:p>
          <a:p>
            <a:pPr indent="-182880" lvl="1" marL="457200" rtl="0" algn="l">
              <a:spcBef>
                <a:spcPts val="400"/>
              </a:spcBef>
              <a:spcAft>
                <a:spcPts val="0"/>
              </a:spcAft>
              <a:buSzPts val="1700"/>
              <a:buChar char="•"/>
            </a:pPr>
            <a:r>
              <a:rPr lang="en-US"/>
              <a:t>ENG.05 Software Design </a:t>
            </a:r>
            <a:endParaRPr/>
          </a:p>
          <a:p>
            <a:pPr indent="-182880" lvl="1" marL="457200" rtl="0" algn="l">
              <a:spcBef>
                <a:spcPts val="400"/>
              </a:spcBef>
              <a:spcAft>
                <a:spcPts val="0"/>
              </a:spcAft>
              <a:buSzPts val="1700"/>
              <a:buChar char="•"/>
            </a:pPr>
            <a:r>
              <a:rPr lang="en-US"/>
              <a:t>ENG.06 Software Construction </a:t>
            </a:r>
            <a:endParaRPr/>
          </a:p>
          <a:p>
            <a:pPr indent="-182880" lvl="1" marL="457200" rtl="0" algn="l">
              <a:spcBef>
                <a:spcPts val="400"/>
              </a:spcBef>
              <a:spcAft>
                <a:spcPts val="0"/>
              </a:spcAft>
              <a:buSzPts val="1700"/>
              <a:buChar char="•"/>
            </a:pPr>
            <a:r>
              <a:rPr lang="en-US"/>
              <a:t>ENG.07 Software Integration </a:t>
            </a:r>
            <a:endParaRPr/>
          </a:p>
          <a:p>
            <a:pPr indent="-182880" lvl="1" marL="457200" rtl="0" algn="l">
              <a:spcBef>
                <a:spcPts val="400"/>
              </a:spcBef>
              <a:spcAft>
                <a:spcPts val="0"/>
              </a:spcAft>
              <a:buSzPts val="1700"/>
              <a:buChar char="•"/>
            </a:pPr>
            <a:r>
              <a:rPr lang="en-US"/>
              <a:t>ENG.08 Software Testing </a:t>
            </a:r>
            <a:endParaRPr/>
          </a:p>
          <a:p>
            <a:pPr indent="-182880" lvl="1" marL="457200" rtl="0" algn="l">
              <a:spcBef>
                <a:spcPts val="400"/>
              </a:spcBef>
              <a:spcAft>
                <a:spcPts val="0"/>
              </a:spcAft>
              <a:buSzPts val="1700"/>
              <a:buChar char="•"/>
            </a:pPr>
            <a:r>
              <a:rPr lang="en-US"/>
              <a:t>ENG.09 System Integration </a:t>
            </a:r>
            <a:endParaRPr/>
          </a:p>
          <a:p>
            <a:pPr indent="-182880" lvl="1" marL="457200" rtl="0" algn="l">
              <a:spcBef>
                <a:spcPts val="400"/>
              </a:spcBef>
              <a:spcAft>
                <a:spcPts val="0"/>
              </a:spcAft>
              <a:buSzPts val="1700"/>
              <a:buChar char="•"/>
            </a:pPr>
            <a:r>
              <a:rPr lang="en-US"/>
              <a:t>ENG.10 System Testing </a:t>
            </a:r>
            <a:endParaRPr/>
          </a:p>
          <a:p>
            <a:pPr indent="-182880" lvl="1" marL="457200" rtl="0" algn="l">
              <a:spcBef>
                <a:spcPts val="400"/>
              </a:spcBef>
              <a:spcAft>
                <a:spcPts val="0"/>
              </a:spcAft>
              <a:buSzPts val="1700"/>
              <a:buChar char="•"/>
            </a:pPr>
            <a:r>
              <a:rPr lang="en-US"/>
              <a:t>ENG.11 Software Installation </a:t>
            </a:r>
            <a:endParaRPr/>
          </a:p>
          <a:p>
            <a:pPr indent="-182880" lvl="1" marL="457200" rtl="0" algn="l">
              <a:spcBef>
                <a:spcPts val="400"/>
              </a:spcBef>
              <a:spcAft>
                <a:spcPts val="0"/>
              </a:spcAft>
              <a:buSzPts val="1700"/>
              <a:buChar char="•"/>
            </a:pPr>
            <a:r>
              <a:rPr lang="en-US"/>
              <a:t>ENG.12 Software and System Maintenance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Requirements Elicitation</a:t>
            </a:r>
            <a:endParaRPr/>
          </a:p>
        </p:txBody>
      </p:sp>
      <p:sp>
        <p:nvSpPr>
          <p:cNvPr id="415" name="Google Shape;415;p3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Requirements Elicitation process is to gather, process, and track evolving customer needs and requirements throughout the life of the product and/or service so as to establish a requirements baseline that serves as the basis for defining the needed work products. Requirements elicitation may be performed by the acquirer or the developer of the system.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Requirements Analysis</a:t>
            </a:r>
            <a:endParaRPr/>
          </a:p>
        </p:txBody>
      </p:sp>
      <p:sp>
        <p:nvSpPr>
          <p:cNvPr id="422" name="Google Shape;422;p3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 Requirements Analysis process is to transform the defined stakeholder requirements into a set of desired system technical requirements that will guide the design of the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67" name="Google Shape;167;p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What do you think </a:t>
            </a:r>
            <a:r>
              <a:rPr lang="en-US">
                <a:solidFill>
                  <a:srgbClr val="292934"/>
                </a:solidFill>
              </a:rPr>
              <a:t>about the term Software Engineering</a:t>
            </a:r>
            <a:r>
              <a:rPr lang="en-US"/>
              <a: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What </a:t>
            </a:r>
            <a:r>
              <a:rPr lang="en-US">
                <a:solidFill>
                  <a:srgbClr val="292934"/>
                </a:solidFill>
              </a:rPr>
              <a:t>does it mean </a:t>
            </a:r>
            <a:r>
              <a:rPr lang="en-US"/>
              <a:t>to be a software engineer?</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What is meant by a </a:t>
            </a:r>
            <a:r>
              <a:rPr lang="en-US">
                <a:solidFill>
                  <a:srgbClr val="292934"/>
                </a:solidFill>
              </a:rPr>
              <a:t>“software life-cycle”</a:t>
            </a:r>
            <a:r>
              <a:rPr lang="en-US"/>
              <a: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solidFill>
                  <a:srgbClr val="FF0000"/>
                </a:solidFill>
              </a:rPr>
              <a:t>How software projects are planned</a:t>
            </a:r>
            <a:r>
              <a:rPr lang="en-US"/>
              <a:t> and managed?</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pic>
        <p:nvPicPr>
          <p:cNvPr descr="C:\Users\Svata\AppData\Local\Microsoft\Windows\Temporary Internet Files\Content.IE5\GT3F1YW0\MC900054676[1].wmf" id="168" name="Google Shape;168;p4"/>
          <p:cNvPicPr preferRelativeResize="0"/>
          <p:nvPr/>
        </p:nvPicPr>
        <p:blipFill rotWithShape="1">
          <a:blip r:embed="rId3">
            <a:alphaModFix/>
          </a:blip>
          <a:srcRect b="0" l="0" r="0" t="0"/>
          <a:stretch/>
        </p:blipFill>
        <p:spPr>
          <a:xfrm>
            <a:off x="1979712" y="5085184"/>
            <a:ext cx="1434259" cy="1423653"/>
          </a:xfrm>
          <a:prstGeom prst="rect">
            <a:avLst/>
          </a:prstGeom>
          <a:noFill/>
          <a:ln>
            <a:noFill/>
          </a:ln>
        </p:spPr>
      </p:pic>
      <p:pic>
        <p:nvPicPr>
          <p:cNvPr descr="C:\Users\Svata\AppData\Local\Microsoft\Windows\Temporary Internet Files\Content.IE5\GT3F1YW0\MC900054676[1].wmf" id="169" name="Google Shape;169;p4"/>
          <p:cNvPicPr preferRelativeResize="0"/>
          <p:nvPr/>
        </p:nvPicPr>
        <p:blipFill rotWithShape="1">
          <a:blip r:embed="rId3">
            <a:alphaModFix/>
          </a:blip>
          <a:srcRect b="0" l="0" r="0" t="0"/>
          <a:stretch/>
        </p:blipFill>
        <p:spPr>
          <a:xfrm>
            <a:off x="5658020" y="5085182"/>
            <a:ext cx="1434259" cy="1423653"/>
          </a:xfrm>
          <a:prstGeom prst="rect">
            <a:avLst/>
          </a:prstGeom>
          <a:noFill/>
          <a:ln>
            <a:noFill/>
          </a:ln>
        </p:spPr>
      </p:pic>
      <p:pic>
        <p:nvPicPr>
          <p:cNvPr descr="C:\Users\Svata\AppData\Local\Microsoft\Windows\Temporary Internet Files\Content.IE5\GT3F1YW0\MC900054676[1].wmf" id="170" name="Google Shape;170;p4"/>
          <p:cNvPicPr preferRelativeResize="0"/>
          <p:nvPr/>
        </p:nvPicPr>
        <p:blipFill rotWithShape="1">
          <a:blip r:embed="rId3">
            <a:alphaModFix/>
          </a:blip>
          <a:srcRect b="0" l="0" r="0" t="0"/>
          <a:stretch/>
        </p:blipFill>
        <p:spPr>
          <a:xfrm>
            <a:off x="3851920" y="5085183"/>
            <a:ext cx="1434259" cy="142365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Architectural Design</a:t>
            </a:r>
            <a:endParaRPr/>
          </a:p>
        </p:txBody>
      </p:sp>
      <p:sp>
        <p:nvSpPr>
          <p:cNvPr id="429" name="Google Shape;429;p3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 Architectural Design process is to identify which system requirements should be allocated to which elements of the system.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Requirements Analysis </a:t>
            </a:r>
            <a:endParaRPr/>
          </a:p>
        </p:txBody>
      </p:sp>
      <p:sp>
        <p:nvSpPr>
          <p:cNvPr id="436" name="Google Shape;436;p4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Requirements Analysis process is to establish the requirements of the software elements of the system.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Design</a:t>
            </a:r>
            <a:endParaRPr/>
          </a:p>
        </p:txBody>
      </p:sp>
      <p:sp>
        <p:nvSpPr>
          <p:cNvPr id="443" name="Google Shape;443;p4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Design Process is to provide a design for the software </a:t>
            </a:r>
            <a:r>
              <a:rPr lang="en-US">
                <a:solidFill>
                  <a:srgbClr val="FF0000"/>
                </a:solidFill>
              </a:rPr>
              <a:t>that implement </a:t>
            </a:r>
            <a:r>
              <a:rPr lang="en-US"/>
              <a:t>and can be verified against the requirements.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Construction</a:t>
            </a:r>
            <a:endParaRPr/>
          </a:p>
        </p:txBody>
      </p:sp>
      <p:sp>
        <p:nvSpPr>
          <p:cNvPr id="450" name="Google Shape;450;p4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Construction Process is to produce executable software units that properly reflect the software design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Integration</a:t>
            </a:r>
            <a:endParaRPr/>
          </a:p>
        </p:txBody>
      </p:sp>
      <p:sp>
        <p:nvSpPr>
          <p:cNvPr id="457" name="Google Shape;457;p4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Integration Process is to combine the software units, producing integrated software items, consistent with the software design, that demonstrate that the functional and non-functional software requirements are satisfied on an equivalent or complete operational platform.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Testing</a:t>
            </a:r>
            <a:endParaRPr/>
          </a:p>
        </p:txBody>
      </p:sp>
      <p:sp>
        <p:nvSpPr>
          <p:cNvPr id="464" name="Google Shape;464;p4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Testing Process is to confirm that the integrated software product meets its defined requirements.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Integration</a:t>
            </a:r>
            <a:endParaRPr/>
          </a:p>
        </p:txBody>
      </p:sp>
      <p:sp>
        <p:nvSpPr>
          <p:cNvPr id="471" name="Google Shape;471;p4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 Integration Process is to integrate the system elements (including software items, hardware items, manual operations, and other systems, as necessary), to produce a complete system that will satisfy the system design and the customers’ expectations expressed in the system requirements.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System Testing</a:t>
            </a:r>
            <a:endParaRPr/>
          </a:p>
        </p:txBody>
      </p:sp>
      <p:sp>
        <p:nvSpPr>
          <p:cNvPr id="478" name="Google Shape;478;p4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Systems Testing Process is to ensure that the implementation of each system requirement is tested for compliance and that the system is ready for delivery.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Installation</a:t>
            </a:r>
            <a:endParaRPr/>
          </a:p>
        </p:txBody>
      </p:sp>
      <p:sp>
        <p:nvSpPr>
          <p:cNvPr id="485" name="Google Shape;485;p4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Installation Process is to install the software product that meets the agreed requirements in the target environment.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and System Maintenance</a:t>
            </a:r>
            <a:endParaRPr/>
          </a:p>
        </p:txBody>
      </p:sp>
      <p:sp>
        <p:nvSpPr>
          <p:cNvPr id="492" name="Google Shape;492;p4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purpose of the Software and System Maintenance process is to modify a system/software product after delivery to correct faults, improve performance or other attributes, or to adapt to a changed environment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77" name="Google Shape;177;p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Where can you find software?</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Software products are large and complex</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Development requires analysis and synthesis</a:t>
            </a:r>
            <a:endParaRPr/>
          </a:p>
          <a:p>
            <a:pPr indent="-182880" lvl="1" marL="457200" rtl="0" algn="l">
              <a:spcBef>
                <a:spcPts val="400"/>
              </a:spcBef>
              <a:spcAft>
                <a:spcPts val="0"/>
              </a:spcAft>
              <a:buSzPts val="1700"/>
              <a:buChar char="•"/>
            </a:pPr>
            <a:r>
              <a:rPr lang="en-US"/>
              <a:t>Analysis: breaking down a large problem into smaller, better understandable pieces </a:t>
            </a:r>
            <a:endParaRPr/>
          </a:p>
          <a:p>
            <a:pPr indent="-182880" lvl="1" marL="457200" rtl="0" algn="l">
              <a:spcBef>
                <a:spcPts val="400"/>
              </a:spcBef>
              <a:spcAft>
                <a:spcPts val="0"/>
              </a:spcAft>
              <a:buSzPts val="1700"/>
              <a:buChar char="•"/>
            </a:pPr>
            <a:r>
              <a:rPr lang="en-US"/>
              <a:t>Abstraction is the key</a:t>
            </a:r>
            <a:endParaRPr/>
          </a:p>
          <a:p>
            <a:pPr indent="-182880" lvl="0" marL="182880" rtl="0" algn="l">
              <a:spcBef>
                <a:spcPts val="480"/>
              </a:spcBef>
              <a:spcAft>
                <a:spcPts val="0"/>
              </a:spcAft>
              <a:buSzPts val="2040"/>
              <a:buChar char="•"/>
            </a:pPr>
            <a:r>
              <a:rPr lang="en-US"/>
              <a:t>Synthesis: creating (compose) software from smaller building blocks</a:t>
            </a:r>
            <a:endParaRPr/>
          </a:p>
          <a:p>
            <a:pPr indent="-182880" lvl="1" marL="457200" rtl="0" algn="l">
              <a:spcBef>
                <a:spcPts val="400"/>
              </a:spcBef>
              <a:spcAft>
                <a:spcPts val="0"/>
              </a:spcAft>
              <a:buSzPts val="1700"/>
              <a:buChar char="•"/>
            </a:pPr>
            <a:r>
              <a:rPr lang="en-US"/>
              <a:t>composition is challenging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Very Small Enterprises</a:t>
            </a:r>
            <a:endParaRPr/>
          </a:p>
        </p:txBody>
      </p:sp>
      <p:sp>
        <p:nvSpPr>
          <p:cNvPr id="499" name="Google Shape;499;p4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For the small enterprises or small teams the software implementation consist of:</a:t>
            </a:r>
            <a:endParaRPr/>
          </a:p>
          <a:p>
            <a:pPr indent="-182880" lvl="1" marL="457200" rtl="0" algn="l">
              <a:spcBef>
                <a:spcPts val="560"/>
              </a:spcBef>
              <a:spcAft>
                <a:spcPts val="0"/>
              </a:spcAft>
              <a:buSzPts val="2380"/>
              <a:buChar char="•"/>
            </a:pPr>
            <a:r>
              <a:rPr lang="en-US" sz="2800"/>
              <a:t>Software Implementation Initiation</a:t>
            </a:r>
            <a:endParaRPr sz="2800"/>
          </a:p>
          <a:p>
            <a:pPr indent="-182880" lvl="1" marL="457200" rtl="0" algn="l">
              <a:spcBef>
                <a:spcPts val="560"/>
              </a:spcBef>
              <a:spcAft>
                <a:spcPts val="0"/>
              </a:spcAft>
              <a:buSzPts val="2380"/>
              <a:buChar char="•"/>
            </a:pPr>
            <a:r>
              <a:rPr lang="en-US" sz="2800"/>
              <a:t>Software Requirements Analysis</a:t>
            </a:r>
            <a:endParaRPr sz="2800"/>
          </a:p>
          <a:p>
            <a:pPr indent="-182880" lvl="1" marL="457200" rtl="0" algn="l">
              <a:spcBef>
                <a:spcPts val="560"/>
              </a:spcBef>
              <a:spcAft>
                <a:spcPts val="0"/>
              </a:spcAft>
              <a:buSzPts val="2380"/>
              <a:buChar char="•"/>
            </a:pPr>
            <a:r>
              <a:rPr lang="en-US" sz="2800"/>
              <a:t>Software Design</a:t>
            </a:r>
            <a:endParaRPr/>
          </a:p>
          <a:p>
            <a:pPr indent="-182880" lvl="1" marL="457200" rtl="0" algn="l">
              <a:spcBef>
                <a:spcPts val="560"/>
              </a:spcBef>
              <a:spcAft>
                <a:spcPts val="0"/>
              </a:spcAft>
              <a:buSzPts val="2380"/>
              <a:buChar char="•"/>
            </a:pPr>
            <a:r>
              <a:rPr lang="en-US" sz="2800"/>
              <a:t>Software Construction</a:t>
            </a:r>
            <a:endParaRPr sz="2800"/>
          </a:p>
          <a:p>
            <a:pPr indent="-182880" lvl="1" marL="457200" rtl="0" algn="l">
              <a:spcBef>
                <a:spcPts val="560"/>
              </a:spcBef>
              <a:spcAft>
                <a:spcPts val="0"/>
              </a:spcAft>
              <a:buSzPts val="2380"/>
              <a:buChar char="•"/>
            </a:pPr>
            <a:r>
              <a:rPr lang="en-US" sz="2800"/>
              <a:t>Software Integration and Tests</a:t>
            </a:r>
            <a:endParaRPr sz="2800"/>
          </a:p>
          <a:p>
            <a:pPr indent="-182880" lvl="1" marL="457200" rtl="0" algn="l">
              <a:spcBef>
                <a:spcPts val="560"/>
              </a:spcBef>
              <a:spcAft>
                <a:spcPts val="0"/>
              </a:spcAft>
              <a:buSzPts val="2380"/>
              <a:buChar char="•"/>
            </a:pPr>
            <a:r>
              <a:rPr lang="en-US" sz="2800"/>
              <a:t>Product Delivery</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889775" y="457200"/>
            <a:ext cx="6990659" cy="776288"/>
          </a:xfrm>
          <a:prstGeom prst="rect">
            <a:avLst/>
          </a:prstGeom>
          <a:noFill/>
          <a:ln>
            <a:noFill/>
          </a:ln>
        </p:spPr>
        <p:txBody>
          <a:bodyPr anchorCtr="0" anchor="ctr" bIns="46025" lIns="92075" spcFirstLastPara="1" rIns="92075" wrap="square" tIns="46025">
            <a:normAutofit/>
          </a:bodyPr>
          <a:lstStyle/>
          <a:p>
            <a:pPr indent="0" lvl="0" marL="0" rtl="0" algn="l">
              <a:spcBef>
                <a:spcPts val="0"/>
              </a:spcBef>
              <a:spcAft>
                <a:spcPts val="0"/>
              </a:spcAft>
              <a:buClr>
                <a:schemeClr val="dk2"/>
              </a:buClr>
              <a:buSzPts val="3600"/>
              <a:buFont typeface="Arial"/>
              <a:buNone/>
            </a:pPr>
            <a:r>
              <a:rPr lang="en-US" sz="3600"/>
              <a:t>Software Production Layout</a:t>
            </a:r>
            <a:endParaRPr/>
          </a:p>
        </p:txBody>
      </p:sp>
      <p:sp>
        <p:nvSpPr>
          <p:cNvPr id="506" name="Google Shape;506;p50"/>
          <p:cNvSpPr/>
          <p:nvPr/>
        </p:nvSpPr>
        <p:spPr>
          <a:xfrm>
            <a:off x="2714763" y="1339850"/>
            <a:ext cx="1644689" cy="763588"/>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Software Process</a:t>
            </a:r>
            <a:endParaRPr/>
          </a:p>
        </p:txBody>
      </p:sp>
      <p:sp>
        <p:nvSpPr>
          <p:cNvPr id="507" name="Google Shape;507;p50"/>
          <p:cNvSpPr/>
          <p:nvPr/>
        </p:nvSpPr>
        <p:spPr>
          <a:xfrm>
            <a:off x="2556451" y="2360614"/>
            <a:ext cx="1635063"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instantiated by</a:t>
            </a:r>
            <a:endParaRPr/>
          </a:p>
        </p:txBody>
      </p:sp>
      <p:sp>
        <p:nvSpPr>
          <p:cNvPr id="508" name="Google Shape;508;p50"/>
          <p:cNvSpPr/>
          <p:nvPr/>
        </p:nvSpPr>
        <p:spPr>
          <a:xfrm>
            <a:off x="4369712" y="2116139"/>
            <a:ext cx="1024632" cy="53022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p:txBody>
      </p:sp>
      <p:sp>
        <p:nvSpPr>
          <p:cNvPr id="509" name="Google Shape;509;p50"/>
          <p:cNvSpPr/>
          <p:nvPr/>
        </p:nvSpPr>
        <p:spPr>
          <a:xfrm>
            <a:off x="4094133" y="2347913"/>
            <a:ext cx="1093527" cy="531812"/>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p:txBody>
      </p:sp>
      <p:sp>
        <p:nvSpPr>
          <p:cNvPr id="510" name="Google Shape;510;p50"/>
          <p:cNvSpPr/>
          <p:nvPr/>
        </p:nvSpPr>
        <p:spPr>
          <a:xfrm>
            <a:off x="3818552" y="2659064"/>
            <a:ext cx="1092061" cy="53022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p:txBody>
      </p:sp>
      <p:cxnSp>
        <p:nvCxnSpPr>
          <p:cNvPr id="511" name="Google Shape;511;p50"/>
          <p:cNvCxnSpPr/>
          <p:nvPr/>
        </p:nvCxnSpPr>
        <p:spPr>
          <a:xfrm>
            <a:off x="3537107" y="2032001"/>
            <a:ext cx="621522" cy="542925"/>
          </a:xfrm>
          <a:prstGeom prst="straightConnector1">
            <a:avLst/>
          </a:prstGeom>
          <a:noFill/>
          <a:ln cap="flat" cmpd="sng" w="12700">
            <a:solidFill>
              <a:schemeClr val="dk1"/>
            </a:solidFill>
            <a:prstDash val="solid"/>
            <a:round/>
            <a:headEnd len="sm" w="sm" type="none"/>
            <a:tailEnd len="med" w="med" type="stealth"/>
          </a:ln>
        </p:spPr>
      </p:cxnSp>
      <p:sp>
        <p:nvSpPr>
          <p:cNvPr id="512" name="Google Shape;512;p50"/>
          <p:cNvSpPr/>
          <p:nvPr/>
        </p:nvSpPr>
        <p:spPr>
          <a:xfrm>
            <a:off x="1610975" y="3590926"/>
            <a:ext cx="2610686" cy="919163"/>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 Management</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Planning</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Control</a:t>
            </a:r>
            <a:endParaRPr/>
          </a:p>
        </p:txBody>
      </p:sp>
      <p:sp>
        <p:nvSpPr>
          <p:cNvPr id="513" name="Google Shape;513;p50"/>
          <p:cNvSpPr/>
          <p:nvPr/>
        </p:nvSpPr>
        <p:spPr>
          <a:xfrm>
            <a:off x="5199386" y="3279775"/>
            <a:ext cx="2541792" cy="1462088"/>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 Execution</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Analysis</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Design</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Implementation</a:t>
            </a:r>
            <a:endParaRPr/>
          </a:p>
          <a:p>
            <a:pPr indent="-10160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Test</a:t>
            </a:r>
            <a:endParaRPr/>
          </a:p>
        </p:txBody>
      </p:sp>
      <p:cxnSp>
        <p:nvCxnSpPr>
          <p:cNvPr id="514" name="Google Shape;514;p50"/>
          <p:cNvCxnSpPr/>
          <p:nvPr/>
        </p:nvCxnSpPr>
        <p:spPr>
          <a:xfrm flipH="1">
            <a:off x="3122270" y="3040063"/>
            <a:ext cx="1036360" cy="622300"/>
          </a:xfrm>
          <a:prstGeom prst="straightConnector1">
            <a:avLst/>
          </a:prstGeom>
          <a:noFill/>
          <a:ln cap="flat" cmpd="sng" w="12700">
            <a:solidFill>
              <a:schemeClr val="dk1"/>
            </a:solidFill>
            <a:prstDash val="solid"/>
            <a:round/>
            <a:headEnd len="sm" w="sm" type="none"/>
            <a:tailEnd len="med" w="med" type="stealth"/>
          </a:ln>
        </p:spPr>
      </p:cxnSp>
      <p:cxnSp>
        <p:nvCxnSpPr>
          <p:cNvPr id="515" name="Google Shape;515;p50"/>
          <p:cNvCxnSpPr/>
          <p:nvPr/>
        </p:nvCxnSpPr>
        <p:spPr>
          <a:xfrm>
            <a:off x="4709791" y="3040063"/>
            <a:ext cx="829674" cy="622300"/>
          </a:xfrm>
          <a:prstGeom prst="straightConnector1">
            <a:avLst/>
          </a:prstGeom>
          <a:noFill/>
          <a:ln cap="flat" cmpd="sng" w="12700">
            <a:solidFill>
              <a:schemeClr val="dk1"/>
            </a:solidFill>
            <a:prstDash val="solid"/>
            <a:round/>
            <a:headEnd len="sm" w="sm" type="none"/>
            <a:tailEnd len="med" w="med" type="stealth"/>
          </a:ln>
        </p:spPr>
      </p:cxnSp>
      <p:sp>
        <p:nvSpPr>
          <p:cNvPr id="516" name="Google Shape;516;p50"/>
          <p:cNvSpPr/>
          <p:nvPr/>
        </p:nvSpPr>
        <p:spPr>
          <a:xfrm>
            <a:off x="2418660" y="3136900"/>
            <a:ext cx="1269578"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consists of</a:t>
            </a:r>
            <a:endParaRPr/>
          </a:p>
        </p:txBody>
      </p:sp>
      <p:sp>
        <p:nvSpPr>
          <p:cNvPr id="517" name="Google Shape;517;p50"/>
          <p:cNvSpPr/>
          <p:nvPr/>
        </p:nvSpPr>
        <p:spPr>
          <a:xfrm>
            <a:off x="4972178" y="3059114"/>
            <a:ext cx="1269578"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consists of</a:t>
            </a:r>
            <a:endParaRPr/>
          </a:p>
        </p:txBody>
      </p:sp>
      <p:sp>
        <p:nvSpPr>
          <p:cNvPr id="518" name="Google Shape;518;p50"/>
          <p:cNvSpPr/>
          <p:nvPr/>
        </p:nvSpPr>
        <p:spPr>
          <a:xfrm>
            <a:off x="1058347" y="4987926"/>
            <a:ext cx="1781014" cy="84137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Management</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Methodology</a:t>
            </a:r>
            <a:endParaRPr/>
          </a:p>
        </p:txBody>
      </p:sp>
      <p:sp>
        <p:nvSpPr>
          <p:cNvPr id="519" name="Google Shape;519;p50"/>
          <p:cNvSpPr/>
          <p:nvPr/>
        </p:nvSpPr>
        <p:spPr>
          <a:xfrm>
            <a:off x="6440964" y="5299076"/>
            <a:ext cx="1782479" cy="841375"/>
          </a:xfrm>
          <a:prstGeom prst="ellipse">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Software</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Development</a:t>
            </a:r>
            <a:endParaRPr/>
          </a:p>
          <a:p>
            <a:pPr indent="0" lvl="0" marL="0" marR="0" rtl="0" algn="ctr">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Methodology</a:t>
            </a:r>
            <a:endParaRPr/>
          </a:p>
        </p:txBody>
      </p:sp>
      <p:cxnSp>
        <p:nvCxnSpPr>
          <p:cNvPr id="520" name="Google Shape;520;p50"/>
          <p:cNvCxnSpPr/>
          <p:nvPr/>
        </p:nvCxnSpPr>
        <p:spPr>
          <a:xfrm flipH="1">
            <a:off x="2087377" y="4438651"/>
            <a:ext cx="552628" cy="620713"/>
          </a:xfrm>
          <a:prstGeom prst="straightConnector1">
            <a:avLst/>
          </a:prstGeom>
          <a:noFill/>
          <a:ln cap="flat" cmpd="sng" w="12700">
            <a:solidFill>
              <a:schemeClr val="dk1"/>
            </a:solidFill>
            <a:prstDash val="solid"/>
            <a:round/>
            <a:headEnd len="sm" w="sm" type="none"/>
            <a:tailEnd len="med" w="med" type="stealth"/>
          </a:ln>
        </p:spPr>
      </p:cxnSp>
      <p:sp>
        <p:nvSpPr>
          <p:cNvPr id="521" name="Google Shape;521;p50"/>
          <p:cNvSpPr/>
          <p:nvPr/>
        </p:nvSpPr>
        <p:spPr>
          <a:xfrm>
            <a:off x="1728243" y="4611689"/>
            <a:ext cx="652423"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uses</a:t>
            </a:r>
            <a:endParaRPr/>
          </a:p>
        </p:txBody>
      </p:sp>
      <p:cxnSp>
        <p:nvCxnSpPr>
          <p:cNvPr id="522" name="Google Shape;522;p50"/>
          <p:cNvCxnSpPr/>
          <p:nvPr/>
        </p:nvCxnSpPr>
        <p:spPr>
          <a:xfrm>
            <a:off x="6641787" y="4670425"/>
            <a:ext cx="552627" cy="700088"/>
          </a:xfrm>
          <a:prstGeom prst="straightConnector1">
            <a:avLst/>
          </a:prstGeom>
          <a:noFill/>
          <a:ln cap="flat" cmpd="sng" w="12700">
            <a:solidFill>
              <a:schemeClr val="dk1"/>
            </a:solidFill>
            <a:prstDash val="solid"/>
            <a:round/>
            <a:headEnd len="sm" w="sm" type="none"/>
            <a:tailEnd len="med" w="med" type="stealth"/>
          </a:ln>
        </p:spPr>
      </p:cxnSp>
      <p:sp>
        <p:nvSpPr>
          <p:cNvPr id="523" name="Google Shape;523;p50"/>
          <p:cNvSpPr/>
          <p:nvPr/>
        </p:nvSpPr>
        <p:spPr>
          <a:xfrm>
            <a:off x="6971604" y="4845050"/>
            <a:ext cx="652423"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u="none" cap="none" strike="noStrike">
                <a:solidFill>
                  <a:schemeClr val="dk1"/>
                </a:solidFill>
                <a:latin typeface="Arial"/>
                <a:ea typeface="Arial"/>
                <a:cs typeface="Arial"/>
                <a:sym typeface="Arial"/>
              </a:rPr>
              <a:t>uses</a:t>
            </a:r>
            <a:endParaRPr/>
          </a:p>
        </p:txBody>
      </p:sp>
      <p:sp>
        <p:nvSpPr>
          <p:cNvPr id="524" name="Google Shape;524;p50"/>
          <p:cNvSpPr/>
          <p:nvPr/>
        </p:nvSpPr>
        <p:spPr>
          <a:xfrm>
            <a:off x="2900927" y="5387976"/>
            <a:ext cx="1450718" cy="979372"/>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System of</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methods for</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project</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management</a:t>
            </a:r>
            <a:endParaRPr/>
          </a:p>
        </p:txBody>
      </p:sp>
      <p:sp>
        <p:nvSpPr>
          <p:cNvPr id="525" name="Google Shape;525;p50"/>
          <p:cNvSpPr/>
          <p:nvPr/>
        </p:nvSpPr>
        <p:spPr>
          <a:xfrm>
            <a:off x="4834388" y="4999039"/>
            <a:ext cx="1851469" cy="979372"/>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System of</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methods for</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software product</a:t>
            </a:r>
            <a:endParaRPr/>
          </a:p>
          <a:p>
            <a:pPr indent="0" lvl="0" marL="0" marR="0" rtl="0" algn="l">
              <a:lnSpc>
                <a:spcPct val="90000"/>
              </a:lnSpc>
              <a:spcBef>
                <a:spcPts val="0"/>
              </a:spcBef>
              <a:spcAft>
                <a:spcPts val="0"/>
              </a:spcAft>
              <a:buNone/>
            </a:pPr>
            <a:r>
              <a:rPr b="1" i="0" lang="en-US" sz="1600" u="none" cap="none" strike="noStrike">
                <a:solidFill>
                  <a:schemeClr val="dk1"/>
                </a:solidFill>
                <a:latin typeface="Arial"/>
                <a:ea typeface="Arial"/>
                <a:cs typeface="Arial"/>
                <a:sym typeface="Arial"/>
              </a:rPr>
              <a:t>development</a:t>
            </a:r>
            <a:endParaRPr/>
          </a:p>
        </p:txBody>
      </p:sp>
      <p:sp>
        <p:nvSpPr>
          <p:cNvPr id="526" name="Google Shape;526;p50"/>
          <p:cNvSpPr/>
          <p:nvPr/>
        </p:nvSpPr>
        <p:spPr>
          <a:xfrm>
            <a:off x="2088843" y="5991226"/>
            <a:ext cx="690417" cy="155575"/>
          </a:xfrm>
          <a:custGeom>
            <a:rect b="b" l="l" r="r" t="t"/>
            <a:pathLst>
              <a:path extrusionOk="0" fill="none" h="21600" w="21600">
                <a:moveTo>
                  <a:pt x="21600" y="21600"/>
                </a:moveTo>
                <a:cubicBezTo>
                  <a:pt x="9670" y="21600"/>
                  <a:pt x="0" y="11929"/>
                  <a:pt x="0" y="0"/>
                </a:cubicBezTo>
              </a:path>
              <a:path extrusionOk="0" h="21600" w="21600">
                <a:moveTo>
                  <a:pt x="21600" y="21600"/>
                </a:moveTo>
                <a:cubicBezTo>
                  <a:pt x="9670" y="21600"/>
                  <a:pt x="0" y="11929"/>
                  <a:pt x="0" y="0"/>
                </a:cubicBezTo>
                <a:lnTo>
                  <a:pt x="21600" y="0"/>
                </a:lnTo>
                <a:lnTo>
                  <a:pt x="21600" y="21600"/>
                </a:lnTo>
                <a:close/>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50"/>
          <p:cNvSpPr/>
          <p:nvPr/>
        </p:nvSpPr>
        <p:spPr>
          <a:xfrm>
            <a:off x="5746150" y="5991226"/>
            <a:ext cx="828208" cy="233363"/>
          </a:xfrm>
          <a:custGeom>
            <a:rect b="b" l="l" r="r" t="t"/>
            <a:pathLst>
              <a:path extrusionOk="0" fill="none" h="21600" w="21600">
                <a:moveTo>
                  <a:pt x="21600" y="21600"/>
                </a:moveTo>
                <a:cubicBezTo>
                  <a:pt x="9670" y="21600"/>
                  <a:pt x="0" y="11929"/>
                  <a:pt x="0" y="0"/>
                </a:cubicBezTo>
              </a:path>
              <a:path extrusionOk="0" h="21600" w="21600">
                <a:moveTo>
                  <a:pt x="21600" y="21600"/>
                </a:moveTo>
                <a:cubicBezTo>
                  <a:pt x="9670" y="21600"/>
                  <a:pt x="0" y="11929"/>
                  <a:pt x="0" y="0"/>
                </a:cubicBezTo>
                <a:lnTo>
                  <a:pt x="21600" y="0"/>
                </a:lnTo>
                <a:lnTo>
                  <a:pt x="21600" y="21600"/>
                </a:lnTo>
                <a:close/>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50"/>
          <p:cNvSpPr/>
          <p:nvPr/>
        </p:nvSpPr>
        <p:spPr>
          <a:xfrm>
            <a:off x="2003824" y="6086475"/>
            <a:ext cx="528991"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a:solidFill>
                  <a:schemeClr val="dk1"/>
                </a:solidFill>
                <a:latin typeface="Arial"/>
                <a:ea typeface="Arial"/>
                <a:cs typeface="Arial"/>
                <a:sym typeface="Arial"/>
              </a:rPr>
              <a:t>is a</a:t>
            </a:r>
            <a:endParaRPr/>
          </a:p>
        </p:txBody>
      </p:sp>
      <p:sp>
        <p:nvSpPr>
          <p:cNvPr id="529" name="Google Shape;529;p50"/>
          <p:cNvSpPr/>
          <p:nvPr/>
        </p:nvSpPr>
        <p:spPr>
          <a:xfrm>
            <a:off x="5661130" y="6164264"/>
            <a:ext cx="528991" cy="314574"/>
          </a:xfrm>
          <a:prstGeom prst="rect">
            <a:avLst/>
          </a:prstGeom>
          <a:noFill/>
          <a:ln>
            <a:noFill/>
          </a:ln>
        </p:spPr>
        <p:txBody>
          <a:bodyPr anchorCtr="0" anchor="t" bIns="46025" lIns="92075" spcFirstLastPara="1" rIns="92075" wrap="square" tIns="46025">
            <a:spAutoFit/>
          </a:bodyPr>
          <a:lstStyle/>
          <a:p>
            <a:pPr indent="0" lvl="0" marL="0" marR="0" rtl="0" algn="l">
              <a:lnSpc>
                <a:spcPct val="90000"/>
              </a:lnSpc>
              <a:spcBef>
                <a:spcPts val="0"/>
              </a:spcBef>
              <a:spcAft>
                <a:spcPts val="0"/>
              </a:spcAft>
              <a:buNone/>
            </a:pPr>
            <a:r>
              <a:rPr b="1" i="1" lang="en-US" sz="1600">
                <a:solidFill>
                  <a:schemeClr val="dk1"/>
                </a:solidFill>
                <a:latin typeface="Arial"/>
                <a:ea typeface="Arial"/>
                <a:cs typeface="Arial"/>
                <a:sym typeface="Arial"/>
              </a:rPr>
              <a:t>is 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title"/>
          </p:nvPr>
        </p:nvSpPr>
        <p:spPr>
          <a:xfrm>
            <a:off x="291706" y="376319"/>
            <a:ext cx="7880433"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A Definition of Process</a:t>
            </a:r>
            <a:endParaRPr sz="1100">
              <a:solidFill>
                <a:schemeClr val="dk1"/>
              </a:solidFill>
            </a:endParaRPr>
          </a:p>
        </p:txBody>
      </p:sp>
      <p:sp>
        <p:nvSpPr>
          <p:cNvPr id="536" name="Google Shape;536;p51"/>
          <p:cNvSpPr/>
          <p:nvPr/>
        </p:nvSpPr>
        <p:spPr>
          <a:xfrm>
            <a:off x="2593097" y="3659188"/>
            <a:ext cx="2357094" cy="2589212"/>
          </a:xfrm>
          <a:prstGeom prst="ellipse">
            <a:avLst/>
          </a:prstGeom>
          <a:no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51"/>
          <p:cNvSpPr/>
          <p:nvPr/>
        </p:nvSpPr>
        <p:spPr>
          <a:xfrm>
            <a:off x="2121092" y="4500564"/>
            <a:ext cx="344475" cy="466725"/>
          </a:xfrm>
          <a:prstGeom prst="roundRect">
            <a:avLst>
              <a:gd fmla="val 12495" name="adj"/>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51"/>
          <p:cNvSpPr/>
          <p:nvPr/>
        </p:nvSpPr>
        <p:spPr>
          <a:xfrm>
            <a:off x="2225168" y="4306889"/>
            <a:ext cx="137790" cy="155575"/>
          </a:xfrm>
          <a:prstGeom prst="ellipse">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51"/>
          <p:cNvSpPr/>
          <p:nvPr/>
        </p:nvSpPr>
        <p:spPr>
          <a:xfrm>
            <a:off x="2189987"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51"/>
          <p:cNvSpPr/>
          <p:nvPr/>
        </p:nvSpPr>
        <p:spPr>
          <a:xfrm>
            <a:off x="2327777"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51"/>
          <p:cNvSpPr/>
          <p:nvPr/>
        </p:nvSpPr>
        <p:spPr>
          <a:xfrm>
            <a:off x="3594275" y="3425826"/>
            <a:ext cx="366464" cy="415925"/>
          </a:xfrm>
          <a:prstGeom prst="ellipse">
            <a:avLst/>
          </a:prstGeom>
          <a:solidFill>
            <a:schemeClr val="dk2"/>
          </a:solid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51"/>
          <p:cNvSpPr/>
          <p:nvPr/>
        </p:nvSpPr>
        <p:spPr>
          <a:xfrm>
            <a:off x="2489021" y="5289550"/>
            <a:ext cx="367930" cy="414338"/>
          </a:xfrm>
          <a:prstGeom prst="ellipse">
            <a:avLst/>
          </a:prstGeom>
          <a:solidFill>
            <a:schemeClr val="accent1"/>
          </a:solid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51"/>
          <p:cNvSpPr/>
          <p:nvPr/>
        </p:nvSpPr>
        <p:spPr>
          <a:xfrm>
            <a:off x="4780003" y="3333751"/>
            <a:ext cx="2539158"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Relationships </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of all tasks (workflow)</a:t>
            </a:r>
            <a:endParaRPr/>
          </a:p>
        </p:txBody>
      </p:sp>
      <p:sp>
        <p:nvSpPr>
          <p:cNvPr id="544" name="Google Shape;544;p51"/>
          <p:cNvSpPr/>
          <p:nvPr/>
        </p:nvSpPr>
        <p:spPr>
          <a:xfrm>
            <a:off x="5239348" y="5316538"/>
            <a:ext cx="790794" cy="286745"/>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Tools </a:t>
            </a:r>
            <a:endParaRPr/>
          </a:p>
        </p:txBody>
      </p:sp>
      <p:sp>
        <p:nvSpPr>
          <p:cNvPr id="545" name="Google Shape;545;p51"/>
          <p:cNvSpPr/>
          <p:nvPr/>
        </p:nvSpPr>
        <p:spPr>
          <a:xfrm>
            <a:off x="1160909" y="5302250"/>
            <a:ext cx="1577355" cy="993092"/>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Skills, </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Training,</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Motivation, &amp;</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Management</a:t>
            </a:r>
            <a:endParaRPr/>
          </a:p>
        </p:txBody>
      </p:sp>
      <p:sp>
        <p:nvSpPr>
          <p:cNvPr id="546" name="Google Shape;546;p51"/>
          <p:cNvSpPr/>
          <p:nvPr/>
        </p:nvSpPr>
        <p:spPr>
          <a:xfrm>
            <a:off x="3053375" y="4772025"/>
            <a:ext cx="1256754" cy="292259"/>
          </a:xfrm>
          <a:prstGeom prst="rect">
            <a:avLst/>
          </a:prstGeom>
          <a:noFill/>
          <a:ln>
            <a:noFill/>
          </a:ln>
        </p:spPr>
        <p:txBody>
          <a:bodyPr anchorCtr="0" anchor="t" bIns="25400" lIns="63500" spcFirstLastPara="1" rIns="63500" wrap="square" tIns="25400">
            <a:spAutoFit/>
          </a:bodyPr>
          <a:lstStyle/>
          <a:p>
            <a:pPr indent="0" lvl="0" marL="0" marR="0" rtl="0" algn="l">
              <a:lnSpc>
                <a:spcPct val="87000"/>
              </a:lnSpc>
              <a:spcBef>
                <a:spcPts val="0"/>
              </a:spcBef>
              <a:spcAft>
                <a:spcPts val="0"/>
              </a:spcAft>
              <a:buNone/>
            </a:pPr>
            <a:r>
              <a:rPr b="1" lang="en-US" sz="1800">
                <a:solidFill>
                  <a:schemeClr val="dk1"/>
                </a:solidFill>
                <a:latin typeface="Arial"/>
                <a:ea typeface="Arial"/>
                <a:cs typeface="Arial"/>
                <a:sym typeface="Arial"/>
              </a:rPr>
              <a:t>PROCESS</a:t>
            </a:r>
            <a:endParaRPr/>
          </a:p>
        </p:txBody>
      </p:sp>
      <p:sp>
        <p:nvSpPr>
          <p:cNvPr id="547" name="Google Shape;547;p51"/>
          <p:cNvSpPr/>
          <p:nvPr/>
        </p:nvSpPr>
        <p:spPr>
          <a:xfrm>
            <a:off x="5181796" y="4603750"/>
            <a:ext cx="10261" cy="60960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51"/>
          <p:cNvSpPr/>
          <p:nvPr/>
        </p:nvSpPr>
        <p:spPr>
          <a:xfrm>
            <a:off x="5065993" y="4513264"/>
            <a:ext cx="250662" cy="117475"/>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51"/>
          <p:cNvSpPr/>
          <p:nvPr/>
        </p:nvSpPr>
        <p:spPr>
          <a:xfrm>
            <a:off x="5341574" y="4460875"/>
            <a:ext cx="1466" cy="22225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51"/>
          <p:cNvSpPr/>
          <p:nvPr/>
        </p:nvSpPr>
        <p:spPr>
          <a:xfrm>
            <a:off x="4673144" y="5233989"/>
            <a:ext cx="367930" cy="414337"/>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51"/>
          <p:cNvSpPr/>
          <p:nvPr/>
        </p:nvSpPr>
        <p:spPr>
          <a:xfrm>
            <a:off x="5479364" y="4487863"/>
            <a:ext cx="35181" cy="582612"/>
          </a:xfrm>
          <a:prstGeom prst="rect">
            <a:avLst/>
          </a:prstGeom>
          <a:solidFill>
            <a:schemeClr val="dk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51"/>
          <p:cNvSpPr/>
          <p:nvPr/>
        </p:nvSpPr>
        <p:spPr>
          <a:xfrm>
            <a:off x="5445650" y="4914900"/>
            <a:ext cx="102610" cy="298450"/>
          </a:xfrm>
          <a:prstGeom prst="roundRect">
            <a:avLst>
              <a:gd fmla="val 12495" name="adj"/>
            </a:avLst>
          </a:prstGeom>
          <a:solidFill>
            <a:srgbClr val="FC0128"/>
          </a:solidFill>
          <a:ln cap="flat" cmpd="sng" w="25400">
            <a:solidFill>
              <a:srgbClr val="FC0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51"/>
          <p:cNvSpPr/>
          <p:nvPr/>
        </p:nvSpPr>
        <p:spPr>
          <a:xfrm>
            <a:off x="5457377" y="5238750"/>
            <a:ext cx="79156" cy="25400"/>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54" name="Google Shape;554;p51"/>
          <p:cNvCxnSpPr/>
          <p:nvPr/>
        </p:nvCxnSpPr>
        <p:spPr>
          <a:xfrm flipH="1" rot="10800000">
            <a:off x="5502818" y="4384676"/>
            <a:ext cx="1466" cy="309563"/>
          </a:xfrm>
          <a:prstGeom prst="straightConnector1">
            <a:avLst/>
          </a:prstGeom>
          <a:noFill/>
          <a:ln cap="flat" cmpd="sng" w="25400">
            <a:solidFill>
              <a:schemeClr val="dk1"/>
            </a:solidFill>
            <a:prstDash val="solid"/>
            <a:round/>
            <a:headEnd len="sm" w="sm" type="none"/>
            <a:tailEnd len="sm" w="sm" type="none"/>
          </a:ln>
        </p:spPr>
      </p:cxnSp>
      <p:sp>
        <p:nvSpPr>
          <p:cNvPr id="555" name="Google Shape;555;p51"/>
          <p:cNvSpPr/>
          <p:nvPr/>
        </p:nvSpPr>
        <p:spPr>
          <a:xfrm>
            <a:off x="1707721" y="4500564"/>
            <a:ext cx="344475" cy="466725"/>
          </a:xfrm>
          <a:prstGeom prst="roundRect">
            <a:avLst>
              <a:gd fmla="val 12495" name="adj"/>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51"/>
          <p:cNvSpPr/>
          <p:nvPr/>
        </p:nvSpPr>
        <p:spPr>
          <a:xfrm>
            <a:off x="1810331" y="4306889"/>
            <a:ext cx="137790" cy="155575"/>
          </a:xfrm>
          <a:prstGeom prst="ellipse">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51"/>
          <p:cNvSpPr/>
          <p:nvPr/>
        </p:nvSpPr>
        <p:spPr>
          <a:xfrm>
            <a:off x="1776616"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51"/>
          <p:cNvSpPr/>
          <p:nvPr/>
        </p:nvSpPr>
        <p:spPr>
          <a:xfrm>
            <a:off x="1914406" y="4967288"/>
            <a:ext cx="68896"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51"/>
          <p:cNvSpPr/>
          <p:nvPr/>
        </p:nvSpPr>
        <p:spPr>
          <a:xfrm>
            <a:off x="1292883" y="4500564"/>
            <a:ext cx="345942" cy="466725"/>
          </a:xfrm>
          <a:prstGeom prst="roundRect">
            <a:avLst>
              <a:gd fmla="val 12495" name="adj"/>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51"/>
          <p:cNvSpPr/>
          <p:nvPr/>
        </p:nvSpPr>
        <p:spPr>
          <a:xfrm>
            <a:off x="1396960" y="4306889"/>
            <a:ext cx="137790" cy="155575"/>
          </a:xfrm>
          <a:prstGeom prst="ellipse">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51"/>
          <p:cNvSpPr/>
          <p:nvPr/>
        </p:nvSpPr>
        <p:spPr>
          <a:xfrm>
            <a:off x="1361779" y="4967288"/>
            <a:ext cx="68895"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51"/>
          <p:cNvSpPr/>
          <p:nvPr/>
        </p:nvSpPr>
        <p:spPr>
          <a:xfrm>
            <a:off x="1499570" y="4967288"/>
            <a:ext cx="67429" cy="309562"/>
          </a:xfrm>
          <a:prstGeom prst="rect">
            <a:avLst/>
          </a:prstGeom>
          <a:solidFill>
            <a:srgbClr val="114F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51"/>
          <p:cNvSpPr/>
          <p:nvPr/>
        </p:nvSpPr>
        <p:spPr>
          <a:xfrm>
            <a:off x="5732957" y="4603750"/>
            <a:ext cx="10261" cy="60960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51"/>
          <p:cNvSpPr/>
          <p:nvPr/>
        </p:nvSpPr>
        <p:spPr>
          <a:xfrm>
            <a:off x="5618621" y="4513264"/>
            <a:ext cx="252127" cy="117475"/>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51"/>
          <p:cNvSpPr/>
          <p:nvPr/>
        </p:nvSpPr>
        <p:spPr>
          <a:xfrm flipH="1">
            <a:off x="5892735" y="4460875"/>
            <a:ext cx="1466" cy="222250"/>
          </a:xfrm>
          <a:prstGeom prst="rect">
            <a:avLst/>
          </a:prstGeom>
          <a:solidFill>
            <a:srgbClr val="FC0128"/>
          </a:solidFill>
          <a:ln cap="flat" cmpd="sng" w="508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51"/>
          <p:cNvSpPr/>
          <p:nvPr/>
        </p:nvSpPr>
        <p:spPr>
          <a:xfrm>
            <a:off x="6031992" y="4487863"/>
            <a:ext cx="33714" cy="582612"/>
          </a:xfrm>
          <a:prstGeom prst="rect">
            <a:avLst/>
          </a:prstGeom>
          <a:solidFill>
            <a:schemeClr val="dk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51"/>
          <p:cNvSpPr/>
          <p:nvPr/>
        </p:nvSpPr>
        <p:spPr>
          <a:xfrm>
            <a:off x="5998277" y="4914900"/>
            <a:ext cx="102610" cy="298450"/>
          </a:xfrm>
          <a:prstGeom prst="roundRect">
            <a:avLst>
              <a:gd fmla="val 12495" name="adj"/>
            </a:avLst>
          </a:prstGeom>
          <a:solidFill>
            <a:srgbClr val="FC0128"/>
          </a:solidFill>
          <a:ln cap="flat" cmpd="sng" w="25400">
            <a:solidFill>
              <a:srgbClr val="FC0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51"/>
          <p:cNvSpPr/>
          <p:nvPr/>
        </p:nvSpPr>
        <p:spPr>
          <a:xfrm>
            <a:off x="6008538" y="5238750"/>
            <a:ext cx="80622" cy="25400"/>
          </a:xfrm>
          <a:prstGeom prst="rect">
            <a:avLst/>
          </a:prstGeom>
          <a:solidFill>
            <a:srgbClr val="FC0128"/>
          </a:solidFill>
          <a:ln cap="flat" cmpd="sng" w="25400">
            <a:solidFill>
              <a:srgbClr val="FC01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69" name="Google Shape;569;p51"/>
          <p:cNvCxnSpPr/>
          <p:nvPr/>
        </p:nvCxnSpPr>
        <p:spPr>
          <a:xfrm flipH="1" rot="10800000">
            <a:off x="6055446" y="4384676"/>
            <a:ext cx="1465" cy="309563"/>
          </a:xfrm>
          <a:prstGeom prst="straightConnector1">
            <a:avLst/>
          </a:prstGeom>
          <a:noFill/>
          <a:ln cap="flat" cmpd="sng" w="25400">
            <a:solidFill>
              <a:schemeClr val="dk1"/>
            </a:solidFill>
            <a:prstDash val="solid"/>
            <a:round/>
            <a:headEnd len="sm" w="sm" type="none"/>
            <a:tailEnd len="sm" w="sm" type="none"/>
          </a:ln>
        </p:spPr>
      </p:cxnSp>
      <p:sp>
        <p:nvSpPr>
          <p:cNvPr id="570" name="Google Shape;570;p51"/>
          <p:cNvSpPr/>
          <p:nvPr/>
        </p:nvSpPr>
        <p:spPr>
          <a:xfrm>
            <a:off x="3947547" y="2911476"/>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A</a:t>
            </a:r>
            <a:endParaRPr/>
          </a:p>
        </p:txBody>
      </p:sp>
      <p:sp>
        <p:nvSpPr>
          <p:cNvPr id="571" name="Google Shape;571;p51"/>
          <p:cNvSpPr/>
          <p:nvPr/>
        </p:nvSpPr>
        <p:spPr>
          <a:xfrm>
            <a:off x="4788947" y="2614613"/>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B</a:t>
            </a:r>
            <a:endParaRPr/>
          </a:p>
        </p:txBody>
      </p:sp>
      <p:sp>
        <p:nvSpPr>
          <p:cNvPr id="572" name="Google Shape;572;p51"/>
          <p:cNvSpPr/>
          <p:nvPr/>
        </p:nvSpPr>
        <p:spPr>
          <a:xfrm>
            <a:off x="4777220" y="3195638"/>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C</a:t>
            </a:r>
            <a:endParaRPr/>
          </a:p>
        </p:txBody>
      </p:sp>
      <p:cxnSp>
        <p:nvCxnSpPr>
          <p:cNvPr id="573" name="Google Shape;573;p51"/>
          <p:cNvCxnSpPr/>
          <p:nvPr/>
        </p:nvCxnSpPr>
        <p:spPr>
          <a:xfrm>
            <a:off x="5109969" y="2743201"/>
            <a:ext cx="621522" cy="155575"/>
          </a:xfrm>
          <a:prstGeom prst="straightConnector1">
            <a:avLst/>
          </a:prstGeom>
          <a:noFill/>
          <a:ln cap="flat" cmpd="sng" w="25400">
            <a:solidFill>
              <a:schemeClr val="dk1"/>
            </a:solidFill>
            <a:prstDash val="solid"/>
            <a:round/>
            <a:headEnd len="sm" w="sm" type="none"/>
            <a:tailEnd len="med" w="med" type="stealth"/>
          </a:ln>
        </p:spPr>
      </p:cxnSp>
      <p:cxnSp>
        <p:nvCxnSpPr>
          <p:cNvPr id="574" name="Google Shape;574;p51"/>
          <p:cNvCxnSpPr/>
          <p:nvPr/>
        </p:nvCxnSpPr>
        <p:spPr>
          <a:xfrm flipH="1" rot="10800000">
            <a:off x="4212865" y="2743201"/>
            <a:ext cx="552628" cy="155575"/>
          </a:xfrm>
          <a:prstGeom prst="straightConnector1">
            <a:avLst/>
          </a:prstGeom>
          <a:noFill/>
          <a:ln cap="flat" cmpd="sng" w="25400">
            <a:solidFill>
              <a:schemeClr val="dk1"/>
            </a:solidFill>
            <a:prstDash val="solid"/>
            <a:round/>
            <a:headEnd len="sm" w="sm" type="none"/>
            <a:tailEnd len="med" w="med" type="stealth"/>
          </a:ln>
        </p:spPr>
      </p:cxnSp>
      <p:sp>
        <p:nvSpPr>
          <p:cNvPr id="575" name="Google Shape;575;p51"/>
          <p:cNvSpPr/>
          <p:nvPr/>
        </p:nvSpPr>
        <p:spPr>
          <a:xfrm>
            <a:off x="5674323" y="2911476"/>
            <a:ext cx="294953"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2"/>
                </a:solidFill>
                <a:latin typeface="Arial"/>
                <a:ea typeface="Arial"/>
                <a:cs typeface="Arial"/>
                <a:sym typeface="Arial"/>
              </a:rPr>
              <a:t>D</a:t>
            </a:r>
            <a:endParaRPr/>
          </a:p>
        </p:txBody>
      </p:sp>
      <p:cxnSp>
        <p:nvCxnSpPr>
          <p:cNvPr id="576" name="Google Shape;576;p51"/>
          <p:cNvCxnSpPr/>
          <p:nvPr/>
        </p:nvCxnSpPr>
        <p:spPr>
          <a:xfrm>
            <a:off x="4212865" y="3132139"/>
            <a:ext cx="552628" cy="153987"/>
          </a:xfrm>
          <a:prstGeom prst="straightConnector1">
            <a:avLst/>
          </a:prstGeom>
          <a:noFill/>
          <a:ln cap="flat" cmpd="sng" w="25400">
            <a:solidFill>
              <a:schemeClr val="dk1"/>
            </a:solidFill>
            <a:prstDash val="solid"/>
            <a:round/>
            <a:headEnd len="sm" w="sm" type="none"/>
            <a:tailEnd len="med" w="med" type="stealth"/>
          </a:ln>
        </p:spPr>
      </p:cxnSp>
      <p:cxnSp>
        <p:nvCxnSpPr>
          <p:cNvPr id="577" name="Google Shape;577;p51"/>
          <p:cNvCxnSpPr/>
          <p:nvPr/>
        </p:nvCxnSpPr>
        <p:spPr>
          <a:xfrm flipH="1" rot="10800000">
            <a:off x="5041074" y="3132139"/>
            <a:ext cx="621522" cy="153987"/>
          </a:xfrm>
          <a:prstGeom prst="straightConnector1">
            <a:avLst/>
          </a:prstGeom>
          <a:noFill/>
          <a:ln cap="flat" cmpd="sng" w="25400">
            <a:solidFill>
              <a:schemeClr val="dk1"/>
            </a:solidFill>
            <a:prstDash val="solid"/>
            <a:round/>
            <a:headEnd len="sm" w="sm" type="none"/>
            <a:tailEnd len="med" w="med" type="stealth"/>
          </a:ln>
        </p:spPr>
      </p:cxnSp>
      <p:cxnSp>
        <p:nvCxnSpPr>
          <p:cNvPr id="578" name="Google Shape;578;p51"/>
          <p:cNvCxnSpPr/>
          <p:nvPr/>
        </p:nvCxnSpPr>
        <p:spPr>
          <a:xfrm>
            <a:off x="4075076" y="3209925"/>
            <a:ext cx="1466" cy="374650"/>
          </a:xfrm>
          <a:prstGeom prst="straightConnector1">
            <a:avLst/>
          </a:prstGeom>
          <a:noFill/>
          <a:ln cap="flat" cmpd="sng" w="25400">
            <a:solidFill>
              <a:schemeClr val="dk1"/>
            </a:solidFill>
            <a:prstDash val="dot"/>
            <a:round/>
            <a:headEnd len="sm" w="sm" type="none"/>
            <a:tailEnd len="sm" w="sm" type="none"/>
          </a:ln>
        </p:spPr>
      </p:cxnSp>
      <p:cxnSp>
        <p:nvCxnSpPr>
          <p:cNvPr id="579" name="Google Shape;579;p51"/>
          <p:cNvCxnSpPr/>
          <p:nvPr/>
        </p:nvCxnSpPr>
        <p:spPr>
          <a:xfrm>
            <a:off x="4075075" y="3597275"/>
            <a:ext cx="828208" cy="0"/>
          </a:xfrm>
          <a:prstGeom prst="straightConnector1">
            <a:avLst/>
          </a:prstGeom>
          <a:noFill/>
          <a:ln cap="flat" cmpd="sng" w="25400">
            <a:solidFill>
              <a:schemeClr val="dk1"/>
            </a:solidFill>
            <a:prstDash val="dot"/>
            <a:round/>
            <a:headEnd len="sm" w="sm" type="none"/>
            <a:tailEnd len="sm" w="sm" type="none"/>
          </a:ln>
        </p:spPr>
      </p:cxnSp>
      <p:cxnSp>
        <p:nvCxnSpPr>
          <p:cNvPr id="580" name="Google Shape;580;p51"/>
          <p:cNvCxnSpPr/>
          <p:nvPr/>
        </p:nvCxnSpPr>
        <p:spPr>
          <a:xfrm>
            <a:off x="4915011" y="2859088"/>
            <a:ext cx="1465" cy="311150"/>
          </a:xfrm>
          <a:prstGeom prst="straightConnector1">
            <a:avLst/>
          </a:prstGeom>
          <a:noFill/>
          <a:ln cap="flat" cmpd="sng" w="25400">
            <a:solidFill>
              <a:schemeClr val="dk1"/>
            </a:solidFill>
            <a:prstDash val="solid"/>
            <a:round/>
            <a:headEnd len="sm" w="sm" type="none"/>
            <a:tailEnd len="med" w="med" type="stealth"/>
          </a:ln>
        </p:spPr>
      </p:cxnSp>
      <p:cxnSp>
        <p:nvCxnSpPr>
          <p:cNvPr id="581" name="Google Shape;581;p51"/>
          <p:cNvCxnSpPr/>
          <p:nvPr/>
        </p:nvCxnSpPr>
        <p:spPr>
          <a:xfrm flipH="1" rot="10800000">
            <a:off x="4075076" y="3132139"/>
            <a:ext cx="1466" cy="77787"/>
          </a:xfrm>
          <a:prstGeom prst="straightConnector1">
            <a:avLst/>
          </a:prstGeom>
          <a:noFill/>
          <a:ln cap="flat" cmpd="sng" w="25400">
            <a:solidFill>
              <a:schemeClr val="dk1"/>
            </a:solidFill>
            <a:prstDash val="solid"/>
            <a:round/>
            <a:headEnd len="sm" w="sm" type="none"/>
            <a:tailEnd len="med" w="med" type="stealth"/>
          </a:ln>
        </p:spPr>
      </p:cxnSp>
      <p:cxnSp>
        <p:nvCxnSpPr>
          <p:cNvPr id="582" name="Google Shape;582;p51"/>
          <p:cNvCxnSpPr/>
          <p:nvPr/>
        </p:nvCxnSpPr>
        <p:spPr>
          <a:xfrm>
            <a:off x="4915011" y="3441701"/>
            <a:ext cx="1465" cy="130175"/>
          </a:xfrm>
          <a:prstGeom prst="straightConnector1">
            <a:avLst/>
          </a:prstGeom>
          <a:noFill/>
          <a:ln cap="flat" cmpd="sng" w="25400">
            <a:solidFill>
              <a:schemeClr val="dk1"/>
            </a:solidFill>
            <a:prstDash val="dot"/>
            <a:round/>
            <a:headEnd len="sm" w="sm" type="none"/>
            <a:tailEnd len="sm" w="sm" type="none"/>
          </a:ln>
        </p:spPr>
      </p:cxnSp>
      <p:cxnSp>
        <p:nvCxnSpPr>
          <p:cNvPr id="583" name="Google Shape;583;p51"/>
          <p:cNvCxnSpPr/>
          <p:nvPr/>
        </p:nvCxnSpPr>
        <p:spPr>
          <a:xfrm>
            <a:off x="4903284" y="3597275"/>
            <a:ext cx="897103" cy="0"/>
          </a:xfrm>
          <a:prstGeom prst="straightConnector1">
            <a:avLst/>
          </a:prstGeom>
          <a:noFill/>
          <a:ln cap="flat" cmpd="sng" w="25400">
            <a:solidFill>
              <a:schemeClr val="dk1"/>
            </a:solidFill>
            <a:prstDash val="dot"/>
            <a:round/>
            <a:headEnd len="sm" w="sm" type="none"/>
            <a:tailEnd len="sm" w="sm" type="none"/>
          </a:ln>
        </p:spPr>
      </p:cxnSp>
      <p:cxnSp>
        <p:nvCxnSpPr>
          <p:cNvPr id="584" name="Google Shape;584;p51"/>
          <p:cNvCxnSpPr/>
          <p:nvPr/>
        </p:nvCxnSpPr>
        <p:spPr>
          <a:xfrm>
            <a:off x="5800387" y="3170239"/>
            <a:ext cx="1465" cy="427037"/>
          </a:xfrm>
          <a:prstGeom prst="straightConnector1">
            <a:avLst/>
          </a:prstGeom>
          <a:noFill/>
          <a:ln cap="flat" cmpd="sng" w="25400">
            <a:solidFill>
              <a:schemeClr val="dk1"/>
            </a:solidFill>
            <a:prstDash val="dot"/>
            <a:round/>
            <a:headEnd len="sm" w="sm" type="none"/>
            <a:tailEnd len="sm" w="sm" type="none"/>
          </a:ln>
        </p:spPr>
      </p:cxnSp>
      <p:cxnSp>
        <p:nvCxnSpPr>
          <p:cNvPr id="585" name="Google Shape;585;p51"/>
          <p:cNvCxnSpPr/>
          <p:nvPr/>
        </p:nvCxnSpPr>
        <p:spPr>
          <a:xfrm>
            <a:off x="5926450" y="3027363"/>
            <a:ext cx="438290" cy="0"/>
          </a:xfrm>
          <a:prstGeom prst="straightConnector1">
            <a:avLst/>
          </a:prstGeom>
          <a:noFill/>
          <a:ln cap="flat" cmpd="sng" w="25400">
            <a:solidFill>
              <a:schemeClr val="dk1"/>
            </a:solidFill>
            <a:prstDash val="dot"/>
            <a:round/>
            <a:headEnd len="sm" w="sm" type="none"/>
            <a:tailEnd len="sm" w="sm" type="none"/>
          </a:ln>
        </p:spPr>
      </p:cxnSp>
      <p:cxnSp>
        <p:nvCxnSpPr>
          <p:cNvPr id="586" name="Google Shape;586;p51"/>
          <p:cNvCxnSpPr/>
          <p:nvPr/>
        </p:nvCxnSpPr>
        <p:spPr>
          <a:xfrm flipH="1" rot="10800000">
            <a:off x="6203496" y="3014663"/>
            <a:ext cx="206686" cy="12700"/>
          </a:xfrm>
          <a:prstGeom prst="straightConnector1">
            <a:avLst/>
          </a:prstGeom>
          <a:noFill/>
          <a:ln cap="flat" cmpd="sng" w="25400">
            <a:solidFill>
              <a:schemeClr val="dk1"/>
            </a:solidFill>
            <a:prstDash val="solid"/>
            <a:round/>
            <a:headEnd len="sm" w="sm" type="none"/>
            <a:tailEnd len="med" w="med" type="stealth"/>
          </a:ln>
        </p:spPr>
      </p:cxnSp>
      <p:sp>
        <p:nvSpPr>
          <p:cNvPr id="587" name="Google Shape;587;p51"/>
          <p:cNvSpPr/>
          <p:nvPr/>
        </p:nvSpPr>
        <p:spPr>
          <a:xfrm>
            <a:off x="4617441" y="879476"/>
            <a:ext cx="23454" cy="1952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51"/>
          <p:cNvSpPr txBox="1"/>
          <p:nvPr>
            <p:ph idx="1" type="body"/>
          </p:nvPr>
        </p:nvSpPr>
        <p:spPr>
          <a:xfrm>
            <a:off x="326887" y="1017588"/>
            <a:ext cx="7917079" cy="1357312"/>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rtl="0" algn="l">
              <a:lnSpc>
                <a:spcPct val="85000"/>
              </a:lnSpc>
              <a:spcBef>
                <a:spcPts val="0"/>
              </a:spcBef>
              <a:spcAft>
                <a:spcPts val="0"/>
              </a:spcAft>
              <a:buSzPts val="1700"/>
              <a:buFont typeface="Noto Sans Symbols"/>
              <a:buNone/>
            </a:pPr>
            <a:r>
              <a:rPr b="1" lang="en-US" sz="2000"/>
              <a:t>W. Humphrey and P. Feiler: </a:t>
            </a:r>
            <a:r>
              <a:rPr b="1" i="1" lang="en-US" sz="2000">
                <a:solidFill>
                  <a:schemeClr val="accent1"/>
                </a:solidFill>
              </a:rPr>
              <a:t>"A process is a set of partially ordered steps intended to reach a goal..."(to produce and maintain requested software deliverables).</a:t>
            </a:r>
            <a:r>
              <a:rPr b="1" lang="en-US" sz="2000"/>
              <a:t>  A software process includes sets of related artifacts, human and computerized resources, organizational structures and constraints.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Process Models I</a:t>
            </a:r>
            <a:endParaRPr/>
          </a:p>
        </p:txBody>
      </p:sp>
      <p:sp>
        <p:nvSpPr>
          <p:cNvPr id="595" name="Google Shape;595;p5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a:t>The reasons to model a software process:</a:t>
            </a:r>
            <a:endParaRPr/>
          </a:p>
          <a:p>
            <a:pPr indent="-182880" lvl="1" marL="457200" rtl="0" algn="l">
              <a:spcBef>
                <a:spcPts val="480"/>
              </a:spcBef>
              <a:spcAft>
                <a:spcPts val="0"/>
              </a:spcAft>
              <a:buSzPts val="2040"/>
              <a:buChar char="•"/>
            </a:pPr>
            <a:r>
              <a:rPr lang="en-US" sz="2400"/>
              <a:t>If the description of the development process is written down, it forms a common understanding of the activities, resources and constrains involved in the software development process</a:t>
            </a:r>
            <a:endParaRPr/>
          </a:p>
          <a:p>
            <a:pPr indent="-182880" lvl="1" marL="457200" rtl="0" algn="l">
              <a:spcBef>
                <a:spcPts val="480"/>
              </a:spcBef>
              <a:spcAft>
                <a:spcPts val="0"/>
              </a:spcAft>
              <a:buSzPts val="2040"/>
              <a:buChar char="•"/>
            </a:pPr>
            <a:r>
              <a:rPr lang="en-US" sz="2400"/>
              <a:t>The creation of the process model helps the team to find inconsistencies, redundancies and omissions in the process. As the problems are solved the process becomes more effective and focused on the development of the final product</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Process Models II</a:t>
            </a:r>
            <a:endParaRPr/>
          </a:p>
        </p:txBody>
      </p:sp>
      <p:sp>
        <p:nvSpPr>
          <p:cNvPr id="602" name="Google Shape;602;p5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a:t>The reasons to model a software process:</a:t>
            </a:r>
            <a:endParaRPr/>
          </a:p>
          <a:p>
            <a:pPr indent="-182880" lvl="1" marL="457200" rtl="0" algn="l">
              <a:spcBef>
                <a:spcPts val="480"/>
              </a:spcBef>
              <a:spcAft>
                <a:spcPts val="0"/>
              </a:spcAft>
              <a:buSzPts val="2040"/>
              <a:buChar char="•"/>
            </a:pPr>
            <a:r>
              <a:rPr lang="en-US" sz="2400"/>
              <a:t>The model should reflect the goals of the development – building a high quality software system, finding faults in early stages of the development, meet the required budget, follow the prescribed schedule. When the model is built, the team may go through it and check whether all necessary components are there, or support some.</a:t>
            </a:r>
            <a:endParaRPr/>
          </a:p>
          <a:p>
            <a:pPr indent="-182880" lvl="1" marL="457200" rtl="0" algn="l">
              <a:spcBef>
                <a:spcPts val="480"/>
              </a:spcBef>
              <a:spcAft>
                <a:spcPts val="0"/>
              </a:spcAft>
              <a:buSzPts val="2040"/>
              <a:buChar char="•"/>
            </a:pPr>
            <a:r>
              <a:rPr lang="en-US" sz="2400"/>
              <a:t>Each project has its process tailored. Every project is special. Software Process Development Model helps the team to understand where that tailoring is to occur.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4"/>
          <p:cNvSpPr txBox="1"/>
          <p:nvPr>
            <p:ph type="title"/>
          </p:nvPr>
        </p:nvSpPr>
        <p:spPr>
          <a:xfrm>
            <a:off x="1172684" y="606506"/>
            <a:ext cx="6952548"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The Waterfall Process Model</a:t>
            </a:r>
            <a:endParaRPr/>
          </a:p>
        </p:txBody>
      </p:sp>
      <p:sp>
        <p:nvSpPr>
          <p:cNvPr id="611" name="Google Shape;611;p54"/>
          <p:cNvSpPr/>
          <p:nvPr/>
        </p:nvSpPr>
        <p:spPr>
          <a:xfrm>
            <a:off x="6153658" y="4859339"/>
            <a:ext cx="1540613" cy="8794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2" name="Google Shape;612;p54"/>
          <p:cNvSpPr/>
          <p:nvPr/>
        </p:nvSpPr>
        <p:spPr>
          <a:xfrm>
            <a:off x="4577864" y="3759201"/>
            <a:ext cx="1575793" cy="9048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3" name="Google Shape;613;p54"/>
          <p:cNvSpPr/>
          <p:nvPr/>
        </p:nvSpPr>
        <p:spPr>
          <a:xfrm>
            <a:off x="3002070" y="2697163"/>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54"/>
          <p:cNvSpPr/>
          <p:nvPr/>
        </p:nvSpPr>
        <p:spPr>
          <a:xfrm>
            <a:off x="1461457" y="1649413"/>
            <a:ext cx="1540613"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5" name="Google Shape;615;p54"/>
          <p:cNvSpPr/>
          <p:nvPr/>
        </p:nvSpPr>
        <p:spPr>
          <a:xfrm>
            <a:off x="1465854" y="1746250"/>
            <a:ext cx="1667123" cy="757643"/>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Requirements</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Analysis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Definition</a:t>
            </a:r>
            <a:endParaRPr/>
          </a:p>
        </p:txBody>
      </p:sp>
      <p:sp>
        <p:nvSpPr>
          <p:cNvPr id="616" name="Google Shape;616;p54"/>
          <p:cNvSpPr/>
          <p:nvPr/>
        </p:nvSpPr>
        <p:spPr>
          <a:xfrm>
            <a:off x="3110543" y="2859089"/>
            <a:ext cx="1423467"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System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SW Design</a:t>
            </a:r>
            <a:endParaRPr/>
          </a:p>
        </p:txBody>
      </p:sp>
      <p:sp>
        <p:nvSpPr>
          <p:cNvPr id="617" name="Google Shape;617;p54"/>
          <p:cNvSpPr/>
          <p:nvPr/>
        </p:nvSpPr>
        <p:spPr>
          <a:xfrm>
            <a:off x="4548547" y="3946526"/>
            <a:ext cx="1833835"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Implementation</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     (Coding)</a:t>
            </a:r>
            <a:endParaRPr/>
          </a:p>
        </p:txBody>
      </p:sp>
      <p:sp>
        <p:nvSpPr>
          <p:cNvPr id="618" name="Google Shape;618;p54"/>
          <p:cNvSpPr/>
          <p:nvPr/>
        </p:nvSpPr>
        <p:spPr>
          <a:xfrm>
            <a:off x="6240143" y="5046664"/>
            <a:ext cx="1526059"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Testing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Maintenance</a:t>
            </a:r>
            <a:endParaRPr/>
          </a:p>
        </p:txBody>
      </p:sp>
      <p:sp>
        <p:nvSpPr>
          <p:cNvPr id="619" name="Google Shape;619;p54"/>
          <p:cNvSpPr/>
          <p:nvPr/>
        </p:nvSpPr>
        <p:spPr>
          <a:xfrm rot="5400000">
            <a:off x="3069661" y="205848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0" name="Google Shape;620;p54"/>
          <p:cNvSpPr/>
          <p:nvPr/>
        </p:nvSpPr>
        <p:spPr>
          <a:xfrm rot="5400000">
            <a:off x="4617604" y="3120523"/>
            <a:ext cx="627062"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1" name="Google Shape;621;p54"/>
          <p:cNvSpPr/>
          <p:nvPr/>
        </p:nvSpPr>
        <p:spPr>
          <a:xfrm rot="5400000">
            <a:off x="6241770" y="419843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The Waterfall Model: Problems</a:t>
            </a:r>
            <a:endParaRPr/>
          </a:p>
        </p:txBody>
      </p:sp>
      <p:sp>
        <p:nvSpPr>
          <p:cNvPr id="628" name="Google Shape;628;p5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It takes too long to see results: nothing is executable or demonstrable until code is produced.</a:t>
            </a:r>
            <a:endParaRPr/>
          </a:p>
          <a:p>
            <a:pPr indent="-182880" lvl="0" marL="182880" rtl="0" algn="l">
              <a:spcBef>
                <a:spcPts val="480"/>
              </a:spcBef>
              <a:spcAft>
                <a:spcPts val="0"/>
              </a:spcAft>
              <a:buSzPts val="2040"/>
              <a:buChar char="•"/>
            </a:pPr>
            <a:r>
              <a:rPr lang="en-US"/>
              <a:t>It depends on stable, correct requirements.</a:t>
            </a:r>
            <a:endParaRPr/>
          </a:p>
          <a:p>
            <a:pPr indent="-182880" lvl="0" marL="182880" rtl="0" algn="l">
              <a:spcBef>
                <a:spcPts val="480"/>
              </a:spcBef>
              <a:spcAft>
                <a:spcPts val="0"/>
              </a:spcAft>
              <a:buSzPts val="2040"/>
              <a:buChar char="•"/>
            </a:pPr>
            <a:r>
              <a:rPr lang="en-US"/>
              <a:t>It delays the detection of errors until the end.</a:t>
            </a:r>
            <a:endParaRPr/>
          </a:p>
          <a:p>
            <a:pPr indent="-182880" lvl="0" marL="182880" rtl="0" algn="l">
              <a:spcBef>
                <a:spcPts val="480"/>
              </a:spcBef>
              <a:spcAft>
                <a:spcPts val="0"/>
              </a:spcAft>
              <a:buSzPts val="2040"/>
              <a:buChar char="•"/>
            </a:pPr>
            <a:r>
              <a:rPr lang="en-US"/>
              <a:t>It does not promote software reuse.</a:t>
            </a:r>
            <a:endParaRPr/>
          </a:p>
          <a:p>
            <a:pPr indent="-182880" lvl="0" marL="182880" rtl="0" algn="l">
              <a:spcBef>
                <a:spcPts val="480"/>
              </a:spcBef>
              <a:spcAft>
                <a:spcPts val="0"/>
              </a:spcAft>
              <a:buSzPts val="2040"/>
              <a:buChar char="•"/>
            </a:pPr>
            <a:r>
              <a:rPr lang="en-US"/>
              <a:t>It does not promote prototyping.</a:t>
            </a:r>
            <a:endParaRPr/>
          </a:p>
          <a:p>
            <a:pPr indent="-182880" lvl="0" marL="182880" rtl="0" algn="l">
              <a:spcBef>
                <a:spcPts val="480"/>
              </a:spcBef>
              <a:spcAft>
                <a:spcPts val="0"/>
              </a:spcAft>
              <a:buSzPts val="2040"/>
              <a:buChar char="•"/>
            </a:pPr>
            <a:r>
              <a:rPr lang="en-US"/>
              <a:t>...</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The Software Development Process in Reality</a:t>
            </a:r>
            <a:endParaRPr sz="3600"/>
          </a:p>
        </p:txBody>
      </p:sp>
      <p:grpSp>
        <p:nvGrpSpPr>
          <p:cNvPr id="635" name="Google Shape;635;p56"/>
          <p:cNvGrpSpPr/>
          <p:nvPr/>
        </p:nvGrpSpPr>
        <p:grpSpPr>
          <a:xfrm>
            <a:off x="827584" y="2679655"/>
            <a:ext cx="1671520" cy="881062"/>
            <a:chOff x="1461457" y="1649413"/>
            <a:chExt cx="1671520" cy="881062"/>
          </a:xfrm>
        </p:grpSpPr>
        <p:sp>
          <p:nvSpPr>
            <p:cNvPr id="636" name="Google Shape;636;p56"/>
            <p:cNvSpPr/>
            <p:nvPr/>
          </p:nvSpPr>
          <p:spPr>
            <a:xfrm>
              <a:off x="1461457" y="1649413"/>
              <a:ext cx="1540613"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56"/>
            <p:cNvSpPr/>
            <p:nvPr/>
          </p:nvSpPr>
          <p:spPr>
            <a:xfrm>
              <a:off x="1465854" y="1746250"/>
              <a:ext cx="1667123" cy="757643"/>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Requirements</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Analysis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Definition</a:t>
              </a:r>
              <a:endParaRPr/>
            </a:p>
          </p:txBody>
        </p:sp>
      </p:grpSp>
      <p:grpSp>
        <p:nvGrpSpPr>
          <p:cNvPr id="638" name="Google Shape;638;p56"/>
          <p:cNvGrpSpPr/>
          <p:nvPr/>
        </p:nvGrpSpPr>
        <p:grpSpPr>
          <a:xfrm>
            <a:off x="3491880" y="1798593"/>
            <a:ext cx="1542079" cy="881062"/>
            <a:chOff x="3002070" y="2697163"/>
            <a:chExt cx="1542079" cy="881062"/>
          </a:xfrm>
        </p:grpSpPr>
        <p:sp>
          <p:nvSpPr>
            <p:cNvPr id="639" name="Google Shape;639;p56"/>
            <p:cNvSpPr/>
            <p:nvPr/>
          </p:nvSpPr>
          <p:spPr>
            <a:xfrm>
              <a:off x="3002070" y="2697163"/>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56"/>
            <p:cNvSpPr/>
            <p:nvPr/>
          </p:nvSpPr>
          <p:spPr>
            <a:xfrm>
              <a:off x="3110543" y="2859089"/>
              <a:ext cx="1423467"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System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SW Design</a:t>
              </a:r>
              <a:endParaRPr/>
            </a:p>
          </p:txBody>
        </p:sp>
      </p:grpSp>
      <p:grpSp>
        <p:nvGrpSpPr>
          <p:cNvPr id="641" name="Google Shape;641;p56"/>
          <p:cNvGrpSpPr/>
          <p:nvPr/>
        </p:nvGrpSpPr>
        <p:grpSpPr>
          <a:xfrm>
            <a:off x="5465464" y="3155313"/>
            <a:ext cx="1833835" cy="904875"/>
            <a:chOff x="4548547" y="3759201"/>
            <a:chExt cx="1833835" cy="904875"/>
          </a:xfrm>
        </p:grpSpPr>
        <p:sp>
          <p:nvSpPr>
            <p:cNvPr id="642" name="Google Shape;642;p56"/>
            <p:cNvSpPr/>
            <p:nvPr/>
          </p:nvSpPr>
          <p:spPr>
            <a:xfrm>
              <a:off x="4577864" y="3759201"/>
              <a:ext cx="1575793" cy="9048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56"/>
            <p:cNvSpPr/>
            <p:nvPr/>
          </p:nvSpPr>
          <p:spPr>
            <a:xfrm>
              <a:off x="4548547" y="3946526"/>
              <a:ext cx="1833835"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Implementation</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     (Coding)</a:t>
              </a:r>
              <a:endParaRPr/>
            </a:p>
          </p:txBody>
        </p:sp>
      </p:grpSp>
      <p:grpSp>
        <p:nvGrpSpPr>
          <p:cNvPr id="644" name="Google Shape;644;p56"/>
          <p:cNvGrpSpPr/>
          <p:nvPr/>
        </p:nvGrpSpPr>
        <p:grpSpPr>
          <a:xfrm>
            <a:off x="2879850" y="4876707"/>
            <a:ext cx="1612544" cy="879475"/>
            <a:chOff x="6153658" y="4859339"/>
            <a:chExt cx="1612544" cy="879475"/>
          </a:xfrm>
        </p:grpSpPr>
        <p:sp>
          <p:nvSpPr>
            <p:cNvPr id="645" name="Google Shape;645;p56"/>
            <p:cNvSpPr/>
            <p:nvPr/>
          </p:nvSpPr>
          <p:spPr>
            <a:xfrm>
              <a:off x="6153658" y="4859339"/>
              <a:ext cx="1540613" cy="8794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56"/>
            <p:cNvSpPr/>
            <p:nvPr/>
          </p:nvSpPr>
          <p:spPr>
            <a:xfrm>
              <a:off x="6240143" y="5046664"/>
              <a:ext cx="1526059"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Testing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Maintenance</a:t>
              </a:r>
              <a:endParaRPr/>
            </a:p>
          </p:txBody>
        </p:sp>
      </p:grpSp>
      <p:cxnSp>
        <p:nvCxnSpPr>
          <p:cNvPr id="647" name="Google Shape;647;p56"/>
          <p:cNvCxnSpPr>
            <a:stCxn id="639" idx="2"/>
            <a:endCxn id="642" idx="1"/>
          </p:cNvCxnSpPr>
          <p:nvPr/>
        </p:nvCxnSpPr>
        <p:spPr>
          <a:xfrm>
            <a:off x="4262919" y="2679655"/>
            <a:ext cx="1231800" cy="928200"/>
          </a:xfrm>
          <a:prstGeom prst="straightConnector1">
            <a:avLst/>
          </a:prstGeom>
          <a:noFill/>
          <a:ln cap="flat" cmpd="sng" w="9525">
            <a:solidFill>
              <a:schemeClr val="accent1"/>
            </a:solidFill>
            <a:prstDash val="solid"/>
            <a:round/>
            <a:headEnd len="sm" w="sm" type="none"/>
            <a:tailEnd len="sm" w="sm" type="none"/>
          </a:ln>
        </p:spPr>
      </p:cxnSp>
      <p:cxnSp>
        <p:nvCxnSpPr>
          <p:cNvPr id="648" name="Google Shape;648;p56"/>
          <p:cNvCxnSpPr>
            <a:stCxn id="639" idx="2"/>
            <a:endCxn id="645" idx="0"/>
          </p:cNvCxnSpPr>
          <p:nvPr/>
        </p:nvCxnSpPr>
        <p:spPr>
          <a:xfrm flipH="1">
            <a:off x="3650019" y="2679655"/>
            <a:ext cx="612900" cy="2197200"/>
          </a:xfrm>
          <a:prstGeom prst="straightConnector1">
            <a:avLst/>
          </a:prstGeom>
          <a:noFill/>
          <a:ln cap="flat" cmpd="sng" w="9525">
            <a:solidFill>
              <a:schemeClr val="accent1"/>
            </a:solidFill>
            <a:prstDash val="solid"/>
            <a:round/>
            <a:headEnd len="sm" w="sm" type="none"/>
            <a:tailEnd len="sm" w="sm" type="none"/>
          </a:ln>
        </p:spPr>
      </p:cxnSp>
      <p:cxnSp>
        <p:nvCxnSpPr>
          <p:cNvPr id="649" name="Google Shape;649;p56"/>
          <p:cNvCxnSpPr>
            <a:stCxn id="639" idx="2"/>
            <a:endCxn id="637" idx="3"/>
          </p:cNvCxnSpPr>
          <p:nvPr/>
        </p:nvCxnSpPr>
        <p:spPr>
          <a:xfrm flipH="1">
            <a:off x="2499219" y="2679655"/>
            <a:ext cx="1763700" cy="475800"/>
          </a:xfrm>
          <a:prstGeom prst="straightConnector1">
            <a:avLst/>
          </a:prstGeom>
          <a:noFill/>
          <a:ln cap="flat" cmpd="sng" w="9525">
            <a:solidFill>
              <a:schemeClr val="accent1"/>
            </a:solidFill>
            <a:prstDash val="solid"/>
            <a:round/>
            <a:headEnd len="sm" w="sm" type="none"/>
            <a:tailEnd len="sm" w="sm" type="none"/>
          </a:ln>
        </p:spPr>
      </p:cxnSp>
      <p:cxnSp>
        <p:nvCxnSpPr>
          <p:cNvPr id="650" name="Google Shape;650;p56"/>
          <p:cNvCxnSpPr>
            <a:stCxn id="642" idx="1"/>
          </p:cNvCxnSpPr>
          <p:nvPr/>
        </p:nvCxnSpPr>
        <p:spPr>
          <a:xfrm flipH="1">
            <a:off x="3686081" y="3607751"/>
            <a:ext cx="1808700" cy="1260300"/>
          </a:xfrm>
          <a:prstGeom prst="straightConnector1">
            <a:avLst/>
          </a:prstGeom>
          <a:noFill/>
          <a:ln cap="flat" cmpd="sng" w="9525">
            <a:solidFill>
              <a:schemeClr val="accent1"/>
            </a:solidFill>
            <a:prstDash val="solid"/>
            <a:round/>
            <a:headEnd len="sm" w="sm" type="none"/>
            <a:tailEnd len="sm" w="sm" type="none"/>
          </a:ln>
        </p:spPr>
      </p:cxnSp>
      <p:cxnSp>
        <p:nvCxnSpPr>
          <p:cNvPr id="651" name="Google Shape;651;p56"/>
          <p:cNvCxnSpPr>
            <a:stCxn id="643" idx="1"/>
          </p:cNvCxnSpPr>
          <p:nvPr/>
        </p:nvCxnSpPr>
        <p:spPr>
          <a:xfrm rot="10800000">
            <a:off x="2499064" y="3155235"/>
            <a:ext cx="2966400" cy="448500"/>
          </a:xfrm>
          <a:prstGeom prst="straightConnector1">
            <a:avLst/>
          </a:prstGeom>
          <a:noFill/>
          <a:ln cap="flat" cmpd="sng" w="9525">
            <a:solidFill>
              <a:schemeClr val="accent1"/>
            </a:solidFill>
            <a:prstDash val="solid"/>
            <a:round/>
            <a:headEnd len="sm" w="sm" type="none"/>
            <a:tailEnd len="sm" w="sm" type="none"/>
          </a:ln>
        </p:spPr>
      </p:cxnSp>
      <p:cxnSp>
        <p:nvCxnSpPr>
          <p:cNvPr id="652" name="Google Shape;652;p56"/>
          <p:cNvCxnSpPr>
            <a:stCxn id="645" idx="0"/>
          </p:cNvCxnSpPr>
          <p:nvPr/>
        </p:nvCxnSpPr>
        <p:spPr>
          <a:xfrm rot="10800000">
            <a:off x="2463056" y="3152307"/>
            <a:ext cx="1187100" cy="172440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txBox="1"/>
          <p:nvPr>
            <p:ph type="title"/>
          </p:nvPr>
        </p:nvSpPr>
        <p:spPr>
          <a:xfrm>
            <a:off x="1210796" y="612856"/>
            <a:ext cx="6987729" cy="574516"/>
          </a:xfrm>
          <a:prstGeom prst="rect">
            <a:avLst/>
          </a:prstGeom>
          <a:noFill/>
          <a:ln>
            <a:noFill/>
          </a:ln>
        </p:spPr>
        <p:txBody>
          <a:bodyPr anchorCtr="0" anchor="ctr" bIns="25400" lIns="63500" spcFirstLastPara="1" rIns="63500" wrap="square" tIns="25400">
            <a:spAutoFit/>
          </a:bodyPr>
          <a:lstStyle/>
          <a:p>
            <a:pPr indent="0" lvl="0" marL="0" rtl="0" algn="l">
              <a:lnSpc>
                <a:spcPct val="85000"/>
              </a:lnSpc>
              <a:spcBef>
                <a:spcPts val="0"/>
              </a:spcBef>
              <a:spcAft>
                <a:spcPts val="0"/>
              </a:spcAft>
              <a:buClr>
                <a:schemeClr val="dk2"/>
              </a:buClr>
              <a:buSzPts val="4000"/>
              <a:buFont typeface="Arial"/>
              <a:buNone/>
            </a:pPr>
            <a:r>
              <a:rPr lang="en-US"/>
              <a:t>Exploratory Programming</a:t>
            </a:r>
            <a:endParaRPr/>
          </a:p>
        </p:txBody>
      </p:sp>
      <p:sp>
        <p:nvSpPr>
          <p:cNvPr id="659" name="Google Shape;659;p57"/>
          <p:cNvSpPr/>
          <p:nvPr/>
        </p:nvSpPr>
        <p:spPr>
          <a:xfrm>
            <a:off x="6027593" y="5302250"/>
            <a:ext cx="1782479" cy="763588"/>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57"/>
          <p:cNvSpPr/>
          <p:nvPr/>
        </p:nvSpPr>
        <p:spPr>
          <a:xfrm>
            <a:off x="6096489" y="2351089"/>
            <a:ext cx="1575793" cy="8413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57"/>
          <p:cNvSpPr/>
          <p:nvPr/>
        </p:nvSpPr>
        <p:spPr>
          <a:xfrm>
            <a:off x="3611866" y="2351089"/>
            <a:ext cx="1701857" cy="8032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57"/>
          <p:cNvSpPr/>
          <p:nvPr/>
        </p:nvSpPr>
        <p:spPr>
          <a:xfrm>
            <a:off x="1438003" y="1484313"/>
            <a:ext cx="1540613" cy="99695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3" name="Google Shape;663;p57"/>
          <p:cNvSpPr/>
          <p:nvPr/>
        </p:nvSpPr>
        <p:spPr>
          <a:xfrm>
            <a:off x="1457191" y="1593850"/>
            <a:ext cx="1538884" cy="757643"/>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Develop</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outline</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specification</a:t>
            </a:r>
            <a:endParaRPr/>
          </a:p>
        </p:txBody>
      </p:sp>
      <p:sp>
        <p:nvSpPr>
          <p:cNvPr id="664" name="Google Shape;664;p57"/>
          <p:cNvSpPr/>
          <p:nvPr/>
        </p:nvSpPr>
        <p:spPr>
          <a:xfrm>
            <a:off x="3580864" y="2525714"/>
            <a:ext cx="1718420"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Build software</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system</a:t>
            </a:r>
            <a:endParaRPr/>
          </a:p>
        </p:txBody>
      </p:sp>
      <p:sp>
        <p:nvSpPr>
          <p:cNvPr id="665" name="Google Shape;665;p57"/>
          <p:cNvSpPr/>
          <p:nvPr/>
        </p:nvSpPr>
        <p:spPr>
          <a:xfrm>
            <a:off x="6107250" y="2525714"/>
            <a:ext cx="1564532"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Use software</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system</a:t>
            </a:r>
            <a:endParaRPr/>
          </a:p>
        </p:txBody>
      </p:sp>
      <p:sp>
        <p:nvSpPr>
          <p:cNvPr id="666" name="Google Shape;666;p57"/>
          <p:cNvSpPr/>
          <p:nvPr/>
        </p:nvSpPr>
        <p:spPr>
          <a:xfrm>
            <a:off x="6301086" y="4052889"/>
            <a:ext cx="1282403"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System</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adequate?</a:t>
            </a:r>
            <a:endParaRPr/>
          </a:p>
        </p:txBody>
      </p:sp>
      <p:sp>
        <p:nvSpPr>
          <p:cNvPr id="667" name="Google Shape;667;p57"/>
          <p:cNvSpPr/>
          <p:nvPr/>
        </p:nvSpPr>
        <p:spPr>
          <a:xfrm>
            <a:off x="5968942" y="5437189"/>
            <a:ext cx="1936428" cy="522194"/>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Deliver</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software system</a:t>
            </a:r>
            <a:endParaRPr/>
          </a:p>
        </p:txBody>
      </p:sp>
      <p:cxnSp>
        <p:nvCxnSpPr>
          <p:cNvPr id="668" name="Google Shape;668;p57"/>
          <p:cNvCxnSpPr/>
          <p:nvPr/>
        </p:nvCxnSpPr>
        <p:spPr>
          <a:xfrm flipH="1" rot="10800000">
            <a:off x="6159521" y="3665538"/>
            <a:ext cx="759313" cy="620712"/>
          </a:xfrm>
          <a:prstGeom prst="straightConnector1">
            <a:avLst/>
          </a:prstGeom>
          <a:noFill/>
          <a:ln cap="flat" cmpd="sng" w="12700">
            <a:solidFill>
              <a:schemeClr val="dk1"/>
            </a:solidFill>
            <a:prstDash val="solid"/>
            <a:round/>
            <a:headEnd len="sm" w="sm" type="none"/>
            <a:tailEnd len="sm" w="sm" type="none"/>
          </a:ln>
        </p:spPr>
      </p:cxnSp>
      <p:cxnSp>
        <p:nvCxnSpPr>
          <p:cNvPr id="669" name="Google Shape;669;p57"/>
          <p:cNvCxnSpPr/>
          <p:nvPr/>
        </p:nvCxnSpPr>
        <p:spPr>
          <a:xfrm>
            <a:off x="6918833" y="3665538"/>
            <a:ext cx="759313" cy="620712"/>
          </a:xfrm>
          <a:prstGeom prst="straightConnector1">
            <a:avLst/>
          </a:prstGeom>
          <a:noFill/>
          <a:ln cap="flat" cmpd="sng" w="12700">
            <a:solidFill>
              <a:schemeClr val="dk1"/>
            </a:solidFill>
            <a:prstDash val="solid"/>
            <a:round/>
            <a:headEnd len="sm" w="sm" type="none"/>
            <a:tailEnd len="sm" w="sm" type="none"/>
          </a:ln>
        </p:spPr>
      </p:cxnSp>
      <p:cxnSp>
        <p:nvCxnSpPr>
          <p:cNvPr id="670" name="Google Shape;670;p57"/>
          <p:cNvCxnSpPr/>
          <p:nvPr/>
        </p:nvCxnSpPr>
        <p:spPr>
          <a:xfrm flipH="1">
            <a:off x="6918833" y="4286251"/>
            <a:ext cx="759313" cy="620713"/>
          </a:xfrm>
          <a:prstGeom prst="straightConnector1">
            <a:avLst/>
          </a:prstGeom>
          <a:noFill/>
          <a:ln cap="flat" cmpd="sng" w="12700">
            <a:solidFill>
              <a:schemeClr val="dk1"/>
            </a:solidFill>
            <a:prstDash val="solid"/>
            <a:round/>
            <a:headEnd len="sm" w="sm" type="none"/>
            <a:tailEnd len="sm" w="sm" type="none"/>
          </a:ln>
        </p:spPr>
      </p:cxnSp>
      <p:cxnSp>
        <p:nvCxnSpPr>
          <p:cNvPr id="671" name="Google Shape;671;p57"/>
          <p:cNvCxnSpPr/>
          <p:nvPr/>
        </p:nvCxnSpPr>
        <p:spPr>
          <a:xfrm rot="10800000">
            <a:off x="6159521" y="4286251"/>
            <a:ext cx="759313" cy="620713"/>
          </a:xfrm>
          <a:prstGeom prst="straightConnector1">
            <a:avLst/>
          </a:prstGeom>
          <a:noFill/>
          <a:ln cap="flat" cmpd="sng" w="12700">
            <a:solidFill>
              <a:schemeClr val="dk1"/>
            </a:solidFill>
            <a:prstDash val="solid"/>
            <a:round/>
            <a:headEnd len="sm" w="sm" type="none"/>
            <a:tailEnd len="sm" w="sm" type="none"/>
          </a:ln>
        </p:spPr>
      </p:cxnSp>
      <p:cxnSp>
        <p:nvCxnSpPr>
          <p:cNvPr id="672" name="Google Shape;672;p57"/>
          <p:cNvCxnSpPr/>
          <p:nvPr/>
        </p:nvCxnSpPr>
        <p:spPr>
          <a:xfrm>
            <a:off x="2984479" y="1957388"/>
            <a:ext cx="1449731" cy="0"/>
          </a:xfrm>
          <a:prstGeom prst="straightConnector1">
            <a:avLst/>
          </a:prstGeom>
          <a:noFill/>
          <a:ln cap="flat" cmpd="sng" w="12700">
            <a:solidFill>
              <a:schemeClr val="dk1"/>
            </a:solidFill>
            <a:prstDash val="solid"/>
            <a:round/>
            <a:headEnd len="sm" w="sm" type="none"/>
            <a:tailEnd len="sm" w="sm" type="none"/>
          </a:ln>
        </p:spPr>
      </p:cxnSp>
      <p:cxnSp>
        <p:nvCxnSpPr>
          <p:cNvPr id="673" name="Google Shape;673;p57"/>
          <p:cNvCxnSpPr/>
          <p:nvPr/>
        </p:nvCxnSpPr>
        <p:spPr>
          <a:xfrm>
            <a:off x="4434210" y="1957388"/>
            <a:ext cx="0" cy="387350"/>
          </a:xfrm>
          <a:prstGeom prst="straightConnector1">
            <a:avLst/>
          </a:prstGeom>
          <a:noFill/>
          <a:ln cap="flat" cmpd="sng" w="12700">
            <a:solidFill>
              <a:schemeClr val="dk1"/>
            </a:solidFill>
            <a:prstDash val="solid"/>
            <a:round/>
            <a:headEnd len="sm" w="sm" type="none"/>
            <a:tailEnd len="med" w="med" type="stealth"/>
          </a:ln>
        </p:spPr>
      </p:cxnSp>
      <p:cxnSp>
        <p:nvCxnSpPr>
          <p:cNvPr id="674" name="Google Shape;674;p57"/>
          <p:cNvCxnSpPr/>
          <p:nvPr/>
        </p:nvCxnSpPr>
        <p:spPr>
          <a:xfrm>
            <a:off x="5331313" y="2733675"/>
            <a:ext cx="759313" cy="0"/>
          </a:xfrm>
          <a:prstGeom prst="straightConnector1">
            <a:avLst/>
          </a:prstGeom>
          <a:noFill/>
          <a:ln cap="flat" cmpd="sng" w="12700">
            <a:solidFill>
              <a:schemeClr val="dk1"/>
            </a:solidFill>
            <a:prstDash val="solid"/>
            <a:round/>
            <a:headEnd len="sm" w="sm" type="none"/>
            <a:tailEnd len="med" w="med" type="stealth"/>
          </a:ln>
        </p:spPr>
      </p:cxnSp>
      <p:cxnSp>
        <p:nvCxnSpPr>
          <p:cNvPr id="675" name="Google Shape;675;p57"/>
          <p:cNvCxnSpPr/>
          <p:nvPr/>
        </p:nvCxnSpPr>
        <p:spPr>
          <a:xfrm>
            <a:off x="6918833" y="3198814"/>
            <a:ext cx="0" cy="466725"/>
          </a:xfrm>
          <a:prstGeom prst="straightConnector1">
            <a:avLst/>
          </a:prstGeom>
          <a:noFill/>
          <a:ln cap="flat" cmpd="sng" w="12700">
            <a:solidFill>
              <a:schemeClr val="dk1"/>
            </a:solidFill>
            <a:prstDash val="solid"/>
            <a:round/>
            <a:headEnd len="sm" w="sm" type="none"/>
            <a:tailEnd len="med" w="med" type="stealth"/>
          </a:ln>
        </p:spPr>
      </p:cxnSp>
      <p:cxnSp>
        <p:nvCxnSpPr>
          <p:cNvPr id="676" name="Google Shape;676;p57"/>
          <p:cNvCxnSpPr/>
          <p:nvPr/>
        </p:nvCxnSpPr>
        <p:spPr>
          <a:xfrm rot="10800000">
            <a:off x="4434211" y="4286250"/>
            <a:ext cx="1725310" cy="0"/>
          </a:xfrm>
          <a:prstGeom prst="straightConnector1">
            <a:avLst/>
          </a:prstGeom>
          <a:noFill/>
          <a:ln cap="flat" cmpd="sng" w="12700">
            <a:solidFill>
              <a:schemeClr val="dk1"/>
            </a:solidFill>
            <a:prstDash val="solid"/>
            <a:round/>
            <a:headEnd len="sm" w="sm" type="none"/>
            <a:tailEnd len="sm" w="sm" type="none"/>
          </a:ln>
        </p:spPr>
      </p:cxnSp>
      <p:cxnSp>
        <p:nvCxnSpPr>
          <p:cNvPr id="677" name="Google Shape;677;p57"/>
          <p:cNvCxnSpPr/>
          <p:nvPr/>
        </p:nvCxnSpPr>
        <p:spPr>
          <a:xfrm rot="10800000">
            <a:off x="4434210" y="3198814"/>
            <a:ext cx="0" cy="1087437"/>
          </a:xfrm>
          <a:prstGeom prst="straightConnector1">
            <a:avLst/>
          </a:prstGeom>
          <a:noFill/>
          <a:ln cap="flat" cmpd="sng" w="12700">
            <a:solidFill>
              <a:schemeClr val="dk1"/>
            </a:solidFill>
            <a:prstDash val="solid"/>
            <a:round/>
            <a:headEnd len="sm" w="sm" type="none"/>
            <a:tailEnd len="med" w="med" type="stealth"/>
          </a:ln>
        </p:spPr>
      </p:cxnSp>
      <p:cxnSp>
        <p:nvCxnSpPr>
          <p:cNvPr id="678" name="Google Shape;678;p57"/>
          <p:cNvCxnSpPr/>
          <p:nvPr/>
        </p:nvCxnSpPr>
        <p:spPr>
          <a:xfrm>
            <a:off x="6918833" y="4906964"/>
            <a:ext cx="0" cy="388937"/>
          </a:xfrm>
          <a:prstGeom prst="straightConnector1">
            <a:avLst/>
          </a:prstGeom>
          <a:noFill/>
          <a:ln cap="flat" cmpd="sng" w="12700">
            <a:solidFill>
              <a:schemeClr val="dk1"/>
            </a:solidFill>
            <a:prstDash val="solid"/>
            <a:round/>
            <a:headEnd len="sm" w="sm" type="none"/>
            <a:tailEnd len="med" w="med" type="stealth"/>
          </a:ln>
        </p:spPr>
      </p:cxnSp>
      <p:sp>
        <p:nvSpPr>
          <p:cNvPr id="679" name="Google Shape;679;p57"/>
          <p:cNvSpPr/>
          <p:nvPr/>
        </p:nvSpPr>
        <p:spPr>
          <a:xfrm>
            <a:off x="4790412" y="4000501"/>
            <a:ext cx="474489"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NO</a:t>
            </a:r>
            <a:endParaRPr/>
          </a:p>
        </p:txBody>
      </p:sp>
      <p:sp>
        <p:nvSpPr>
          <p:cNvPr id="680" name="Google Shape;680;p57"/>
          <p:cNvSpPr/>
          <p:nvPr/>
        </p:nvSpPr>
        <p:spPr>
          <a:xfrm>
            <a:off x="6999456" y="4932363"/>
            <a:ext cx="589905"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YES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Waterfall Model with a Prototyping</a:t>
            </a:r>
            <a:endParaRPr/>
          </a:p>
        </p:txBody>
      </p:sp>
      <p:sp>
        <p:nvSpPr>
          <p:cNvPr id="687" name="Google Shape;687;p58"/>
          <p:cNvSpPr/>
          <p:nvPr/>
        </p:nvSpPr>
        <p:spPr>
          <a:xfrm>
            <a:off x="6153658" y="4859339"/>
            <a:ext cx="1540613" cy="8794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8" name="Google Shape;688;p58"/>
          <p:cNvSpPr/>
          <p:nvPr/>
        </p:nvSpPr>
        <p:spPr>
          <a:xfrm>
            <a:off x="4577864" y="3759201"/>
            <a:ext cx="1575793" cy="904875"/>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58"/>
          <p:cNvSpPr/>
          <p:nvPr/>
        </p:nvSpPr>
        <p:spPr>
          <a:xfrm>
            <a:off x="3002070" y="2697163"/>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0" name="Google Shape;690;p58"/>
          <p:cNvSpPr/>
          <p:nvPr/>
        </p:nvSpPr>
        <p:spPr>
          <a:xfrm>
            <a:off x="1461457" y="1649413"/>
            <a:ext cx="1540613"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58"/>
          <p:cNvSpPr/>
          <p:nvPr/>
        </p:nvSpPr>
        <p:spPr>
          <a:xfrm>
            <a:off x="1465854" y="1746250"/>
            <a:ext cx="1667123" cy="757643"/>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Requirements</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Analysis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Definition</a:t>
            </a:r>
            <a:endParaRPr/>
          </a:p>
        </p:txBody>
      </p:sp>
      <p:sp>
        <p:nvSpPr>
          <p:cNvPr id="692" name="Google Shape;692;p58"/>
          <p:cNvSpPr/>
          <p:nvPr/>
        </p:nvSpPr>
        <p:spPr>
          <a:xfrm>
            <a:off x="3110543" y="2859089"/>
            <a:ext cx="1423467"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System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SW Design</a:t>
            </a:r>
            <a:endParaRPr/>
          </a:p>
        </p:txBody>
      </p:sp>
      <p:sp>
        <p:nvSpPr>
          <p:cNvPr id="693" name="Google Shape;693;p58"/>
          <p:cNvSpPr/>
          <p:nvPr/>
        </p:nvSpPr>
        <p:spPr>
          <a:xfrm>
            <a:off x="4548547" y="3946526"/>
            <a:ext cx="1833835"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Implementation</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     (Coding)</a:t>
            </a:r>
            <a:endParaRPr/>
          </a:p>
        </p:txBody>
      </p:sp>
      <p:sp>
        <p:nvSpPr>
          <p:cNvPr id="694" name="Google Shape;694;p58"/>
          <p:cNvSpPr/>
          <p:nvPr/>
        </p:nvSpPr>
        <p:spPr>
          <a:xfrm>
            <a:off x="6240143" y="5046664"/>
            <a:ext cx="1526059" cy="522194"/>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Testing and</a:t>
            </a:r>
            <a:endParaRPr/>
          </a:p>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Maintenance</a:t>
            </a:r>
            <a:endParaRPr/>
          </a:p>
        </p:txBody>
      </p:sp>
      <p:sp>
        <p:nvSpPr>
          <p:cNvPr id="695" name="Google Shape;695;p58"/>
          <p:cNvSpPr/>
          <p:nvPr/>
        </p:nvSpPr>
        <p:spPr>
          <a:xfrm rot="5400000">
            <a:off x="3069661" y="205848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58"/>
          <p:cNvSpPr/>
          <p:nvPr/>
        </p:nvSpPr>
        <p:spPr>
          <a:xfrm rot="5400000">
            <a:off x="4617604" y="3120523"/>
            <a:ext cx="627062"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58"/>
          <p:cNvSpPr/>
          <p:nvPr/>
        </p:nvSpPr>
        <p:spPr>
          <a:xfrm rot="5400000">
            <a:off x="6241770" y="4198436"/>
            <a:ext cx="627063" cy="466142"/>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58"/>
          <p:cNvSpPr/>
          <p:nvPr/>
        </p:nvSpPr>
        <p:spPr>
          <a:xfrm>
            <a:off x="1951276" y="4497070"/>
            <a:ext cx="1542079" cy="881062"/>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rotWithShape="0" algn="ctr" dir="2700000" dist="107763">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58"/>
          <p:cNvSpPr/>
          <p:nvPr/>
        </p:nvSpPr>
        <p:spPr>
          <a:xfrm>
            <a:off x="1951276" y="4911728"/>
            <a:ext cx="1423467" cy="286745"/>
          </a:xfrm>
          <a:prstGeom prst="rect">
            <a:avLst/>
          </a:prstGeom>
          <a:noFill/>
          <a:ln>
            <a:noFill/>
          </a:ln>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Prototyping</a:t>
            </a:r>
            <a:endParaRPr/>
          </a:p>
        </p:txBody>
      </p:sp>
      <p:cxnSp>
        <p:nvCxnSpPr>
          <p:cNvPr id="700" name="Google Shape;700;p58"/>
          <p:cNvCxnSpPr>
            <a:stCxn id="690" idx="2"/>
          </p:cNvCxnSpPr>
          <p:nvPr/>
        </p:nvCxnSpPr>
        <p:spPr>
          <a:xfrm>
            <a:off x="2231764" y="2530475"/>
            <a:ext cx="431100" cy="1966500"/>
          </a:xfrm>
          <a:prstGeom prst="straightConnector1">
            <a:avLst/>
          </a:prstGeom>
          <a:noFill/>
          <a:ln cap="flat" cmpd="sng" w="9525">
            <a:solidFill>
              <a:schemeClr val="accent1"/>
            </a:solidFill>
            <a:prstDash val="solid"/>
            <a:round/>
            <a:headEnd len="sm" w="sm" type="none"/>
            <a:tailEnd len="sm" w="sm" type="none"/>
          </a:ln>
        </p:spPr>
      </p:cxnSp>
      <p:cxnSp>
        <p:nvCxnSpPr>
          <p:cNvPr id="701" name="Google Shape;701;p58"/>
          <p:cNvCxnSpPr>
            <a:endCxn id="698" idx="0"/>
          </p:cNvCxnSpPr>
          <p:nvPr/>
        </p:nvCxnSpPr>
        <p:spPr>
          <a:xfrm flipH="1">
            <a:off x="2722315" y="3578170"/>
            <a:ext cx="894000" cy="918900"/>
          </a:xfrm>
          <a:prstGeom prst="straightConnector1">
            <a:avLst/>
          </a:prstGeom>
          <a:noFill/>
          <a:ln cap="flat" cmpd="sng" w="9525">
            <a:solidFill>
              <a:schemeClr val="accent1"/>
            </a:solidFill>
            <a:prstDash val="solid"/>
            <a:round/>
            <a:headEnd len="sm" w="sm" type="none"/>
            <a:tailEnd len="sm" w="sm" type="none"/>
          </a:ln>
        </p:spPr>
      </p:cxnSp>
      <p:cxnSp>
        <p:nvCxnSpPr>
          <p:cNvPr id="702" name="Google Shape;702;p58"/>
          <p:cNvCxnSpPr>
            <a:stCxn id="693" idx="1"/>
          </p:cNvCxnSpPr>
          <p:nvPr/>
        </p:nvCxnSpPr>
        <p:spPr>
          <a:xfrm flipH="1">
            <a:off x="2843947" y="4207623"/>
            <a:ext cx="1704600" cy="261000"/>
          </a:xfrm>
          <a:prstGeom prst="straightConnector1">
            <a:avLst/>
          </a:prstGeom>
          <a:noFill/>
          <a:ln cap="flat" cmpd="sng" w="9525">
            <a:solidFill>
              <a:schemeClr val="accent1"/>
            </a:solidFill>
            <a:prstDash val="solid"/>
            <a:round/>
            <a:headEnd len="sm" w="sm" type="none"/>
            <a:tailEnd len="sm" w="sm" type="none"/>
          </a:ln>
        </p:spPr>
      </p:cxnSp>
      <p:cxnSp>
        <p:nvCxnSpPr>
          <p:cNvPr id="703" name="Google Shape;703;p58"/>
          <p:cNvCxnSpPr>
            <a:stCxn id="687" idx="0"/>
            <a:endCxn id="690" idx="0"/>
          </p:cNvCxnSpPr>
          <p:nvPr/>
        </p:nvCxnSpPr>
        <p:spPr>
          <a:xfrm flipH="1" rot="5400000">
            <a:off x="2972814" y="908189"/>
            <a:ext cx="3210000" cy="4692300"/>
          </a:xfrm>
          <a:prstGeom prst="bentConnector3">
            <a:avLst>
              <a:gd fmla="val 107120" name="adj1"/>
            </a:avLst>
          </a:prstGeom>
          <a:noFill/>
          <a:ln cap="flat" cmpd="sng" w="9525">
            <a:solidFill>
              <a:schemeClr val="accent1"/>
            </a:solidFill>
            <a:prstDash val="solid"/>
            <a:round/>
            <a:headEnd len="sm" w="sm"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84" name="Google Shape;184;p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analysis process</a:t>
            </a:r>
            <a:endParaRPr/>
          </a:p>
          <a:p>
            <a:pPr indent="-53339" lvl="0" marL="182880" rtl="0" algn="l">
              <a:spcBef>
                <a:spcPts val="480"/>
              </a:spcBef>
              <a:spcAft>
                <a:spcPts val="0"/>
              </a:spcAft>
              <a:buSzPts val="2040"/>
              <a:buNone/>
            </a:pPr>
            <a:r>
              <a:t/>
            </a:r>
            <a:endParaRPr/>
          </a:p>
        </p:txBody>
      </p:sp>
      <p:pic>
        <p:nvPicPr>
          <p:cNvPr descr="Slide1" id="185" name="Google Shape;185;p6"/>
          <p:cNvPicPr preferRelativeResize="0"/>
          <p:nvPr/>
        </p:nvPicPr>
        <p:blipFill rotWithShape="1">
          <a:blip r:embed="rId3">
            <a:alphaModFix/>
          </a:blip>
          <a:srcRect b="0" l="0" r="0" t="0"/>
          <a:stretch/>
        </p:blipFill>
        <p:spPr>
          <a:xfrm>
            <a:off x="914400" y="1981200"/>
            <a:ext cx="7315200" cy="4060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Prototyping Model</a:t>
            </a:r>
            <a:endParaRPr/>
          </a:p>
        </p:txBody>
      </p:sp>
      <p:sp>
        <p:nvSpPr>
          <p:cNvPr id="710" name="Google Shape;710;p59"/>
          <p:cNvSpPr/>
          <p:nvPr/>
        </p:nvSpPr>
        <p:spPr>
          <a:xfrm>
            <a:off x="1114061" y="1775273"/>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 of Revisions</a:t>
            </a:r>
            <a:endParaRPr sz="1800">
              <a:solidFill>
                <a:schemeClr val="lt1"/>
              </a:solidFill>
              <a:latin typeface="Arial"/>
              <a:ea typeface="Arial"/>
              <a:cs typeface="Arial"/>
              <a:sym typeface="Arial"/>
            </a:endParaRPr>
          </a:p>
        </p:txBody>
      </p:sp>
      <p:sp>
        <p:nvSpPr>
          <p:cNvPr id="711" name="Google Shape;711;p59"/>
          <p:cNvSpPr/>
          <p:nvPr/>
        </p:nvSpPr>
        <p:spPr>
          <a:xfrm>
            <a:off x="3131840" y="1775274"/>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 of Revisions</a:t>
            </a:r>
            <a:endParaRPr sz="1800">
              <a:solidFill>
                <a:schemeClr val="lt1"/>
              </a:solidFill>
              <a:latin typeface="Arial"/>
              <a:ea typeface="Arial"/>
              <a:cs typeface="Arial"/>
              <a:sym typeface="Arial"/>
            </a:endParaRPr>
          </a:p>
        </p:txBody>
      </p:sp>
      <p:sp>
        <p:nvSpPr>
          <p:cNvPr id="712" name="Google Shape;712;p59"/>
          <p:cNvSpPr/>
          <p:nvPr/>
        </p:nvSpPr>
        <p:spPr>
          <a:xfrm>
            <a:off x="5076056" y="1775272"/>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List of Revisions</a:t>
            </a:r>
            <a:endParaRPr sz="1800">
              <a:solidFill>
                <a:schemeClr val="lt1"/>
              </a:solidFill>
              <a:latin typeface="Arial"/>
              <a:ea typeface="Arial"/>
              <a:cs typeface="Arial"/>
              <a:sym typeface="Arial"/>
            </a:endParaRPr>
          </a:p>
        </p:txBody>
      </p:sp>
      <p:cxnSp>
        <p:nvCxnSpPr>
          <p:cNvPr id="713" name="Google Shape;713;p59"/>
          <p:cNvCxnSpPr>
            <a:stCxn id="712" idx="1"/>
            <a:endCxn id="711" idx="3"/>
          </p:cNvCxnSpPr>
          <p:nvPr/>
        </p:nvCxnSpPr>
        <p:spPr>
          <a:xfrm rot="10800000">
            <a:off x="4669556" y="2311440"/>
            <a:ext cx="406500" cy="0"/>
          </a:xfrm>
          <a:prstGeom prst="straightConnector1">
            <a:avLst/>
          </a:prstGeom>
          <a:noFill/>
          <a:ln cap="flat" cmpd="sng" w="9525">
            <a:solidFill>
              <a:schemeClr val="accent1"/>
            </a:solidFill>
            <a:prstDash val="solid"/>
            <a:round/>
            <a:headEnd len="sm" w="sm" type="none"/>
            <a:tailEnd len="med" w="med" type="stealth"/>
          </a:ln>
        </p:spPr>
      </p:cxnSp>
      <p:cxnSp>
        <p:nvCxnSpPr>
          <p:cNvPr id="714" name="Google Shape;714;p59"/>
          <p:cNvCxnSpPr>
            <a:stCxn id="711" idx="1"/>
            <a:endCxn id="710" idx="3"/>
          </p:cNvCxnSpPr>
          <p:nvPr/>
        </p:nvCxnSpPr>
        <p:spPr>
          <a:xfrm rot="10800000">
            <a:off x="2651840" y="2311442"/>
            <a:ext cx="480000" cy="0"/>
          </a:xfrm>
          <a:prstGeom prst="straightConnector1">
            <a:avLst/>
          </a:prstGeom>
          <a:noFill/>
          <a:ln cap="flat" cmpd="sng" w="9525">
            <a:solidFill>
              <a:schemeClr val="accent1"/>
            </a:solidFill>
            <a:prstDash val="solid"/>
            <a:round/>
            <a:headEnd len="sm" w="sm" type="none"/>
            <a:tailEnd len="med" w="med" type="stealth"/>
          </a:ln>
        </p:spPr>
      </p:cxnSp>
      <p:sp>
        <p:nvSpPr>
          <p:cNvPr id="715" name="Google Shape;715;p59"/>
          <p:cNvSpPr/>
          <p:nvPr/>
        </p:nvSpPr>
        <p:spPr>
          <a:xfrm>
            <a:off x="1130964" y="3429000"/>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Prototype Requirements</a:t>
            </a:r>
            <a:endParaRPr sz="1800">
              <a:solidFill>
                <a:schemeClr val="lt1"/>
              </a:solidFill>
              <a:latin typeface="Arial"/>
              <a:ea typeface="Arial"/>
              <a:cs typeface="Arial"/>
              <a:sym typeface="Arial"/>
            </a:endParaRPr>
          </a:p>
        </p:txBody>
      </p:sp>
      <p:sp>
        <p:nvSpPr>
          <p:cNvPr id="716" name="Google Shape;716;p59"/>
          <p:cNvSpPr/>
          <p:nvPr/>
        </p:nvSpPr>
        <p:spPr>
          <a:xfrm>
            <a:off x="3131840" y="3444326"/>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Prototype Design</a:t>
            </a:r>
            <a:endParaRPr sz="1800">
              <a:solidFill>
                <a:schemeClr val="lt1"/>
              </a:solidFill>
              <a:latin typeface="Arial"/>
              <a:ea typeface="Arial"/>
              <a:cs typeface="Arial"/>
              <a:sym typeface="Arial"/>
            </a:endParaRPr>
          </a:p>
        </p:txBody>
      </p:sp>
      <p:sp>
        <p:nvSpPr>
          <p:cNvPr id="717" name="Google Shape;717;p59"/>
          <p:cNvSpPr/>
          <p:nvPr/>
        </p:nvSpPr>
        <p:spPr>
          <a:xfrm>
            <a:off x="5094031" y="3415297"/>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Prototype System</a:t>
            </a:r>
            <a:endParaRPr sz="1800">
              <a:solidFill>
                <a:schemeClr val="lt1"/>
              </a:solidFill>
              <a:latin typeface="Arial"/>
              <a:ea typeface="Arial"/>
              <a:cs typeface="Arial"/>
              <a:sym typeface="Arial"/>
            </a:endParaRPr>
          </a:p>
        </p:txBody>
      </p:sp>
      <p:sp>
        <p:nvSpPr>
          <p:cNvPr id="718" name="Google Shape;718;p59"/>
          <p:cNvSpPr/>
          <p:nvPr/>
        </p:nvSpPr>
        <p:spPr>
          <a:xfrm>
            <a:off x="7020272" y="3429000"/>
            <a:ext cx="1537708" cy="1072335"/>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Test</a:t>
            </a:r>
            <a:endParaRPr sz="1800">
              <a:solidFill>
                <a:schemeClr val="lt1"/>
              </a:solidFill>
              <a:latin typeface="Arial"/>
              <a:ea typeface="Arial"/>
              <a:cs typeface="Arial"/>
              <a:sym typeface="Arial"/>
            </a:endParaRPr>
          </a:p>
        </p:txBody>
      </p:sp>
      <p:sp>
        <p:nvSpPr>
          <p:cNvPr id="719" name="Google Shape;719;p59"/>
          <p:cNvSpPr txBox="1"/>
          <p:nvPr/>
        </p:nvSpPr>
        <p:spPr>
          <a:xfrm>
            <a:off x="1130964" y="5229199"/>
            <a:ext cx="17848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System Requirements</a:t>
            </a:r>
            <a:endParaRPr sz="1800">
              <a:solidFill>
                <a:schemeClr val="dk1"/>
              </a:solidFill>
              <a:latin typeface="Arial"/>
              <a:ea typeface="Arial"/>
              <a:cs typeface="Arial"/>
              <a:sym typeface="Arial"/>
            </a:endParaRPr>
          </a:p>
        </p:txBody>
      </p:sp>
      <p:cxnSp>
        <p:nvCxnSpPr>
          <p:cNvPr id="720" name="Google Shape;720;p59"/>
          <p:cNvCxnSpPr>
            <a:stCxn id="719" idx="0"/>
            <a:endCxn id="715" idx="2"/>
          </p:cNvCxnSpPr>
          <p:nvPr/>
        </p:nvCxnSpPr>
        <p:spPr>
          <a:xfrm rot="10800000">
            <a:off x="1899790" y="4501399"/>
            <a:ext cx="123600" cy="727800"/>
          </a:xfrm>
          <a:prstGeom prst="straightConnector1">
            <a:avLst/>
          </a:prstGeom>
          <a:noFill/>
          <a:ln cap="flat" cmpd="sng" w="9525">
            <a:solidFill>
              <a:schemeClr val="accent1"/>
            </a:solidFill>
            <a:prstDash val="solid"/>
            <a:round/>
            <a:headEnd len="sm" w="sm" type="none"/>
            <a:tailEnd len="med" w="med" type="stealth"/>
          </a:ln>
        </p:spPr>
      </p:cxnSp>
      <p:sp>
        <p:nvSpPr>
          <p:cNvPr id="721" name="Google Shape;721;p59"/>
          <p:cNvSpPr txBox="1"/>
          <p:nvPr/>
        </p:nvSpPr>
        <p:spPr>
          <a:xfrm>
            <a:off x="7128284" y="5085184"/>
            <a:ext cx="13216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Delivered System</a:t>
            </a:r>
            <a:endParaRPr sz="1800">
              <a:solidFill>
                <a:schemeClr val="dk1"/>
              </a:solidFill>
              <a:latin typeface="Arial"/>
              <a:ea typeface="Arial"/>
              <a:cs typeface="Arial"/>
              <a:sym typeface="Arial"/>
            </a:endParaRPr>
          </a:p>
        </p:txBody>
      </p:sp>
      <p:cxnSp>
        <p:nvCxnSpPr>
          <p:cNvPr id="722" name="Google Shape;722;p59"/>
          <p:cNvCxnSpPr>
            <a:stCxn id="718" idx="2"/>
            <a:endCxn id="721" idx="0"/>
          </p:cNvCxnSpPr>
          <p:nvPr/>
        </p:nvCxnSpPr>
        <p:spPr>
          <a:xfrm>
            <a:off x="7789126" y="4501335"/>
            <a:ext cx="0" cy="583800"/>
          </a:xfrm>
          <a:prstGeom prst="straightConnector1">
            <a:avLst/>
          </a:prstGeom>
          <a:noFill/>
          <a:ln cap="flat" cmpd="sng" w="9525">
            <a:solidFill>
              <a:schemeClr val="accent1"/>
            </a:solidFill>
            <a:prstDash val="solid"/>
            <a:round/>
            <a:headEnd len="sm" w="sm" type="none"/>
            <a:tailEnd len="med" w="med" type="stealth"/>
          </a:ln>
        </p:spPr>
      </p:cxnSp>
      <p:cxnSp>
        <p:nvCxnSpPr>
          <p:cNvPr id="723" name="Google Shape;723;p59"/>
          <p:cNvCxnSpPr/>
          <p:nvPr/>
        </p:nvCxnSpPr>
        <p:spPr>
          <a:xfrm rot="10800000">
            <a:off x="2267744" y="2847607"/>
            <a:ext cx="0" cy="567690"/>
          </a:xfrm>
          <a:prstGeom prst="straightConnector1">
            <a:avLst/>
          </a:prstGeom>
          <a:noFill/>
          <a:ln cap="flat" cmpd="sng" w="9525">
            <a:solidFill>
              <a:schemeClr val="accent1"/>
            </a:solidFill>
            <a:prstDash val="solid"/>
            <a:round/>
            <a:headEnd len="sm" w="sm" type="none"/>
            <a:tailEnd len="med" w="med" type="stealth"/>
          </a:ln>
        </p:spPr>
      </p:cxnSp>
      <p:cxnSp>
        <p:nvCxnSpPr>
          <p:cNvPr id="724" name="Google Shape;724;p59"/>
          <p:cNvCxnSpPr/>
          <p:nvPr/>
        </p:nvCxnSpPr>
        <p:spPr>
          <a:xfrm>
            <a:off x="1547664" y="2847607"/>
            <a:ext cx="0" cy="567690"/>
          </a:xfrm>
          <a:prstGeom prst="straightConnector1">
            <a:avLst/>
          </a:prstGeom>
          <a:noFill/>
          <a:ln cap="flat" cmpd="sng" w="9525">
            <a:solidFill>
              <a:schemeClr val="accent1"/>
            </a:solidFill>
            <a:prstDash val="solid"/>
            <a:round/>
            <a:headEnd len="sm" w="sm" type="none"/>
            <a:tailEnd len="med" w="med" type="stealth"/>
          </a:ln>
        </p:spPr>
      </p:cxnSp>
      <p:cxnSp>
        <p:nvCxnSpPr>
          <p:cNvPr id="725" name="Google Shape;725;p59"/>
          <p:cNvCxnSpPr/>
          <p:nvPr/>
        </p:nvCxnSpPr>
        <p:spPr>
          <a:xfrm>
            <a:off x="3563888" y="2847607"/>
            <a:ext cx="0" cy="581393"/>
          </a:xfrm>
          <a:prstGeom prst="straightConnector1">
            <a:avLst/>
          </a:prstGeom>
          <a:noFill/>
          <a:ln cap="flat" cmpd="sng" w="9525">
            <a:solidFill>
              <a:schemeClr val="accent1"/>
            </a:solidFill>
            <a:prstDash val="solid"/>
            <a:round/>
            <a:headEnd len="sm" w="sm" type="none"/>
            <a:tailEnd len="med" w="med" type="stealth"/>
          </a:ln>
        </p:spPr>
      </p:cxnSp>
      <p:cxnSp>
        <p:nvCxnSpPr>
          <p:cNvPr id="726" name="Google Shape;726;p59"/>
          <p:cNvCxnSpPr/>
          <p:nvPr/>
        </p:nvCxnSpPr>
        <p:spPr>
          <a:xfrm rot="10800000">
            <a:off x="4139952" y="2847609"/>
            <a:ext cx="0" cy="596717"/>
          </a:xfrm>
          <a:prstGeom prst="straightConnector1">
            <a:avLst/>
          </a:prstGeom>
          <a:noFill/>
          <a:ln cap="flat" cmpd="sng" w="9525">
            <a:solidFill>
              <a:schemeClr val="accent1"/>
            </a:solidFill>
            <a:prstDash val="solid"/>
            <a:round/>
            <a:headEnd len="sm" w="sm" type="none"/>
            <a:tailEnd len="med" w="med" type="stealth"/>
          </a:ln>
        </p:spPr>
      </p:cxnSp>
      <p:cxnSp>
        <p:nvCxnSpPr>
          <p:cNvPr id="727" name="Google Shape;727;p59"/>
          <p:cNvCxnSpPr/>
          <p:nvPr/>
        </p:nvCxnSpPr>
        <p:spPr>
          <a:xfrm>
            <a:off x="5436096" y="2847609"/>
            <a:ext cx="0" cy="567688"/>
          </a:xfrm>
          <a:prstGeom prst="straightConnector1">
            <a:avLst/>
          </a:prstGeom>
          <a:noFill/>
          <a:ln cap="flat" cmpd="sng" w="9525">
            <a:solidFill>
              <a:schemeClr val="accent1"/>
            </a:solidFill>
            <a:prstDash val="solid"/>
            <a:round/>
            <a:headEnd len="sm" w="sm" type="none"/>
            <a:tailEnd len="med" w="med" type="stealth"/>
          </a:ln>
        </p:spPr>
      </p:cxnSp>
      <p:cxnSp>
        <p:nvCxnSpPr>
          <p:cNvPr id="728" name="Google Shape;728;p59"/>
          <p:cNvCxnSpPr/>
          <p:nvPr/>
        </p:nvCxnSpPr>
        <p:spPr>
          <a:xfrm rot="10800000">
            <a:off x="6156176" y="2847607"/>
            <a:ext cx="0" cy="567690"/>
          </a:xfrm>
          <a:prstGeom prst="straightConnector1">
            <a:avLst/>
          </a:prstGeom>
          <a:noFill/>
          <a:ln cap="flat" cmpd="sng" w="9525">
            <a:solidFill>
              <a:schemeClr val="accent1"/>
            </a:solidFill>
            <a:prstDash val="solid"/>
            <a:round/>
            <a:headEnd len="sm" w="sm" type="none"/>
            <a:tailEnd len="med" w="med" type="stealth"/>
          </a:ln>
        </p:spPr>
      </p:cxnSp>
      <p:cxnSp>
        <p:nvCxnSpPr>
          <p:cNvPr id="729" name="Google Shape;729;p59"/>
          <p:cNvCxnSpPr>
            <a:stCxn id="715" idx="3"/>
            <a:endCxn id="716" idx="1"/>
          </p:cNvCxnSpPr>
          <p:nvPr/>
        </p:nvCxnSpPr>
        <p:spPr>
          <a:xfrm>
            <a:off x="2668672" y="3965168"/>
            <a:ext cx="463200" cy="15300"/>
          </a:xfrm>
          <a:prstGeom prst="straightConnector1">
            <a:avLst/>
          </a:prstGeom>
          <a:noFill/>
          <a:ln cap="flat" cmpd="sng" w="9525">
            <a:solidFill>
              <a:schemeClr val="accent1"/>
            </a:solidFill>
            <a:prstDash val="solid"/>
            <a:round/>
            <a:headEnd len="sm" w="sm" type="none"/>
            <a:tailEnd len="med" w="med" type="stealth"/>
          </a:ln>
        </p:spPr>
      </p:cxnSp>
      <p:cxnSp>
        <p:nvCxnSpPr>
          <p:cNvPr id="730" name="Google Shape;730;p59"/>
          <p:cNvCxnSpPr>
            <a:stCxn id="716" idx="3"/>
            <a:endCxn id="717" idx="1"/>
          </p:cNvCxnSpPr>
          <p:nvPr/>
        </p:nvCxnSpPr>
        <p:spPr>
          <a:xfrm flipH="1" rot="10800000">
            <a:off x="4669548" y="3951394"/>
            <a:ext cx="424500" cy="29100"/>
          </a:xfrm>
          <a:prstGeom prst="straightConnector1">
            <a:avLst/>
          </a:prstGeom>
          <a:noFill/>
          <a:ln cap="flat" cmpd="sng" w="9525">
            <a:solidFill>
              <a:schemeClr val="accent1"/>
            </a:solidFill>
            <a:prstDash val="solid"/>
            <a:round/>
            <a:headEnd len="sm" w="sm" type="none"/>
            <a:tailEnd len="med" w="med" type="stealth"/>
          </a:ln>
        </p:spPr>
      </p:cxnSp>
      <p:cxnSp>
        <p:nvCxnSpPr>
          <p:cNvPr id="731" name="Google Shape;731;p59"/>
          <p:cNvCxnSpPr>
            <a:stCxn id="717" idx="3"/>
            <a:endCxn id="718" idx="1"/>
          </p:cNvCxnSpPr>
          <p:nvPr/>
        </p:nvCxnSpPr>
        <p:spPr>
          <a:xfrm>
            <a:off x="6631739" y="3951464"/>
            <a:ext cx="388500" cy="13800"/>
          </a:xfrm>
          <a:prstGeom prst="straightConnector1">
            <a:avLst/>
          </a:prstGeom>
          <a:noFill/>
          <a:ln cap="flat" cmpd="sng" w="9525">
            <a:solidFill>
              <a:schemeClr val="accent1"/>
            </a:solidFill>
            <a:prstDash val="solid"/>
            <a:round/>
            <a:headEnd len="sm" w="sm"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 Model</a:t>
            </a:r>
            <a:endParaRPr/>
          </a:p>
        </p:txBody>
      </p:sp>
      <p:sp>
        <p:nvSpPr>
          <p:cNvPr id="738" name="Google Shape;738;p60"/>
          <p:cNvSpPr/>
          <p:nvPr/>
        </p:nvSpPr>
        <p:spPr>
          <a:xfrm>
            <a:off x="1547664" y="1628800"/>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Requirement Analysis</a:t>
            </a:r>
            <a:endParaRPr sz="1800">
              <a:solidFill>
                <a:schemeClr val="lt1"/>
              </a:solidFill>
              <a:latin typeface="Arial"/>
              <a:ea typeface="Arial"/>
              <a:cs typeface="Arial"/>
              <a:sym typeface="Arial"/>
            </a:endParaRPr>
          </a:p>
        </p:txBody>
      </p:sp>
      <p:sp>
        <p:nvSpPr>
          <p:cNvPr id="739" name="Google Shape;739;p60"/>
          <p:cNvSpPr/>
          <p:nvPr/>
        </p:nvSpPr>
        <p:spPr>
          <a:xfrm>
            <a:off x="2345172" y="2852936"/>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System Design</a:t>
            </a:r>
            <a:endParaRPr sz="1800">
              <a:solidFill>
                <a:schemeClr val="lt1"/>
              </a:solidFill>
              <a:latin typeface="Arial"/>
              <a:ea typeface="Arial"/>
              <a:cs typeface="Arial"/>
              <a:sym typeface="Arial"/>
            </a:endParaRPr>
          </a:p>
        </p:txBody>
      </p:sp>
      <p:sp>
        <p:nvSpPr>
          <p:cNvPr id="740" name="Google Shape;740;p60"/>
          <p:cNvSpPr/>
          <p:nvPr/>
        </p:nvSpPr>
        <p:spPr>
          <a:xfrm>
            <a:off x="3173264" y="4077072"/>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Program Design</a:t>
            </a:r>
            <a:endParaRPr sz="1800">
              <a:solidFill>
                <a:schemeClr val="lt1"/>
              </a:solidFill>
              <a:latin typeface="Arial"/>
              <a:ea typeface="Arial"/>
              <a:cs typeface="Arial"/>
              <a:sym typeface="Arial"/>
            </a:endParaRPr>
          </a:p>
        </p:txBody>
      </p:sp>
      <p:sp>
        <p:nvSpPr>
          <p:cNvPr id="741" name="Google Shape;741;p60"/>
          <p:cNvSpPr/>
          <p:nvPr/>
        </p:nvSpPr>
        <p:spPr>
          <a:xfrm>
            <a:off x="4211960" y="5301208"/>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Coding</a:t>
            </a:r>
            <a:endParaRPr sz="1800">
              <a:solidFill>
                <a:schemeClr val="lt1"/>
              </a:solidFill>
              <a:latin typeface="Arial"/>
              <a:ea typeface="Arial"/>
              <a:cs typeface="Arial"/>
              <a:sym typeface="Arial"/>
            </a:endParaRPr>
          </a:p>
        </p:txBody>
      </p:sp>
      <p:sp>
        <p:nvSpPr>
          <p:cNvPr id="742" name="Google Shape;742;p60"/>
          <p:cNvSpPr/>
          <p:nvPr/>
        </p:nvSpPr>
        <p:spPr>
          <a:xfrm>
            <a:off x="5508104" y="4077072"/>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Unit and Integration Testing</a:t>
            </a:r>
            <a:endParaRPr sz="1800">
              <a:solidFill>
                <a:schemeClr val="lt1"/>
              </a:solidFill>
              <a:latin typeface="Arial"/>
              <a:ea typeface="Arial"/>
              <a:cs typeface="Arial"/>
              <a:sym typeface="Arial"/>
            </a:endParaRPr>
          </a:p>
        </p:txBody>
      </p:sp>
      <p:sp>
        <p:nvSpPr>
          <p:cNvPr id="743" name="Google Shape;743;p60"/>
          <p:cNvSpPr/>
          <p:nvPr/>
        </p:nvSpPr>
        <p:spPr>
          <a:xfrm>
            <a:off x="6012160" y="2845780"/>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System Testing</a:t>
            </a:r>
            <a:endParaRPr sz="1800">
              <a:solidFill>
                <a:schemeClr val="lt1"/>
              </a:solidFill>
              <a:latin typeface="Arial"/>
              <a:ea typeface="Arial"/>
              <a:cs typeface="Arial"/>
              <a:sym typeface="Arial"/>
            </a:endParaRPr>
          </a:p>
        </p:txBody>
      </p:sp>
      <p:sp>
        <p:nvSpPr>
          <p:cNvPr id="744" name="Google Shape;744;p60"/>
          <p:cNvSpPr/>
          <p:nvPr/>
        </p:nvSpPr>
        <p:spPr>
          <a:xfrm>
            <a:off x="6397701" y="1628800"/>
            <a:ext cx="1656184" cy="792088"/>
          </a:xfrm>
          <a:prstGeom prst="roundRect">
            <a:avLst>
              <a:gd fmla="val 16667" name="adj"/>
            </a:avLst>
          </a:prstGeom>
          <a:solidFill>
            <a:schemeClr val="accent1"/>
          </a:solidFill>
          <a:ln cap="flat" cmpd="sng" w="26425">
            <a:solidFill>
              <a:srgbClr val="6B76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Acceptance Testing</a:t>
            </a:r>
            <a:endParaRPr sz="1800">
              <a:solidFill>
                <a:schemeClr val="lt1"/>
              </a:solidFill>
              <a:latin typeface="Arial"/>
              <a:ea typeface="Arial"/>
              <a:cs typeface="Arial"/>
              <a:sym typeface="Arial"/>
            </a:endParaRPr>
          </a:p>
        </p:txBody>
      </p:sp>
      <p:cxnSp>
        <p:nvCxnSpPr>
          <p:cNvPr id="745" name="Google Shape;745;p60"/>
          <p:cNvCxnSpPr/>
          <p:nvPr/>
        </p:nvCxnSpPr>
        <p:spPr>
          <a:xfrm>
            <a:off x="2699792" y="2420888"/>
            <a:ext cx="360040" cy="424892"/>
          </a:xfrm>
          <a:prstGeom prst="straightConnector1">
            <a:avLst/>
          </a:prstGeom>
          <a:noFill/>
          <a:ln cap="flat" cmpd="sng" w="9525">
            <a:solidFill>
              <a:schemeClr val="accent1"/>
            </a:solidFill>
            <a:prstDash val="solid"/>
            <a:round/>
            <a:headEnd len="sm" w="sm" type="none"/>
            <a:tailEnd len="med" w="med" type="stealth"/>
          </a:ln>
        </p:spPr>
      </p:cxnSp>
      <p:cxnSp>
        <p:nvCxnSpPr>
          <p:cNvPr id="746" name="Google Shape;746;p60"/>
          <p:cNvCxnSpPr/>
          <p:nvPr/>
        </p:nvCxnSpPr>
        <p:spPr>
          <a:xfrm>
            <a:off x="3419872" y="3645024"/>
            <a:ext cx="432048" cy="432048"/>
          </a:xfrm>
          <a:prstGeom prst="straightConnector1">
            <a:avLst/>
          </a:prstGeom>
          <a:noFill/>
          <a:ln cap="flat" cmpd="sng" w="9525">
            <a:solidFill>
              <a:schemeClr val="accent1"/>
            </a:solidFill>
            <a:prstDash val="solid"/>
            <a:round/>
            <a:headEnd len="sm" w="sm" type="none"/>
            <a:tailEnd len="med" w="med" type="stealth"/>
          </a:ln>
        </p:spPr>
      </p:cxnSp>
      <p:cxnSp>
        <p:nvCxnSpPr>
          <p:cNvPr id="747" name="Google Shape;747;p60"/>
          <p:cNvCxnSpPr/>
          <p:nvPr/>
        </p:nvCxnSpPr>
        <p:spPr>
          <a:xfrm>
            <a:off x="4355976" y="4869160"/>
            <a:ext cx="473472" cy="432048"/>
          </a:xfrm>
          <a:prstGeom prst="straightConnector1">
            <a:avLst/>
          </a:prstGeom>
          <a:noFill/>
          <a:ln cap="flat" cmpd="sng" w="9525">
            <a:solidFill>
              <a:schemeClr val="accent1"/>
            </a:solidFill>
            <a:prstDash val="solid"/>
            <a:round/>
            <a:headEnd len="sm" w="sm" type="none"/>
            <a:tailEnd len="med" w="med" type="stealth"/>
          </a:ln>
        </p:spPr>
      </p:cxnSp>
      <p:cxnSp>
        <p:nvCxnSpPr>
          <p:cNvPr id="748" name="Google Shape;748;p60"/>
          <p:cNvCxnSpPr/>
          <p:nvPr/>
        </p:nvCxnSpPr>
        <p:spPr>
          <a:xfrm flipH="1" rot="10800000">
            <a:off x="5508104" y="4869160"/>
            <a:ext cx="648072" cy="432048"/>
          </a:xfrm>
          <a:prstGeom prst="straightConnector1">
            <a:avLst/>
          </a:prstGeom>
          <a:noFill/>
          <a:ln cap="flat" cmpd="sng" w="9525">
            <a:solidFill>
              <a:schemeClr val="accent1"/>
            </a:solidFill>
            <a:prstDash val="solid"/>
            <a:round/>
            <a:headEnd len="sm" w="sm" type="none"/>
            <a:tailEnd len="med" w="med" type="stealth"/>
          </a:ln>
        </p:spPr>
      </p:cxnSp>
      <p:cxnSp>
        <p:nvCxnSpPr>
          <p:cNvPr id="749" name="Google Shape;749;p60"/>
          <p:cNvCxnSpPr>
            <a:stCxn id="742" idx="0"/>
            <a:endCxn id="743" idx="2"/>
          </p:cNvCxnSpPr>
          <p:nvPr/>
        </p:nvCxnSpPr>
        <p:spPr>
          <a:xfrm flipH="1" rot="10800000">
            <a:off x="6336196" y="3637872"/>
            <a:ext cx="504000" cy="439200"/>
          </a:xfrm>
          <a:prstGeom prst="straightConnector1">
            <a:avLst/>
          </a:prstGeom>
          <a:noFill/>
          <a:ln cap="flat" cmpd="sng" w="9525">
            <a:solidFill>
              <a:schemeClr val="accent1"/>
            </a:solidFill>
            <a:prstDash val="solid"/>
            <a:round/>
            <a:headEnd len="sm" w="sm" type="none"/>
            <a:tailEnd len="med" w="med" type="stealth"/>
          </a:ln>
        </p:spPr>
      </p:cxnSp>
      <p:cxnSp>
        <p:nvCxnSpPr>
          <p:cNvPr id="750" name="Google Shape;750;p60"/>
          <p:cNvCxnSpPr>
            <a:stCxn id="743" idx="0"/>
          </p:cNvCxnSpPr>
          <p:nvPr/>
        </p:nvCxnSpPr>
        <p:spPr>
          <a:xfrm flipH="1" rot="10800000">
            <a:off x="6840252" y="2420980"/>
            <a:ext cx="385500" cy="424800"/>
          </a:xfrm>
          <a:prstGeom prst="straightConnector1">
            <a:avLst/>
          </a:prstGeom>
          <a:noFill/>
          <a:ln cap="flat" cmpd="sng" w="9525">
            <a:solidFill>
              <a:schemeClr val="accent1"/>
            </a:solidFill>
            <a:prstDash val="solid"/>
            <a:round/>
            <a:headEnd len="sm" w="sm" type="none"/>
            <a:tailEnd len="med" w="med" type="stealth"/>
          </a:ln>
        </p:spPr>
      </p:cxnSp>
      <p:cxnSp>
        <p:nvCxnSpPr>
          <p:cNvPr id="751" name="Google Shape;751;p60"/>
          <p:cNvCxnSpPr>
            <a:stCxn id="738" idx="3"/>
            <a:endCxn id="744" idx="1"/>
          </p:cNvCxnSpPr>
          <p:nvPr/>
        </p:nvCxnSpPr>
        <p:spPr>
          <a:xfrm>
            <a:off x="3203848" y="2024844"/>
            <a:ext cx="3193800" cy="0"/>
          </a:xfrm>
          <a:prstGeom prst="straightConnector1">
            <a:avLst/>
          </a:prstGeom>
          <a:noFill/>
          <a:ln cap="flat" cmpd="sng" w="9525">
            <a:solidFill>
              <a:schemeClr val="accent1"/>
            </a:solidFill>
            <a:prstDash val="solid"/>
            <a:round/>
            <a:headEnd len="sm" w="sm" type="none"/>
            <a:tailEnd len="sm" w="sm" type="none"/>
          </a:ln>
        </p:spPr>
      </p:cxnSp>
      <p:cxnSp>
        <p:nvCxnSpPr>
          <p:cNvPr id="752" name="Google Shape;752;p60"/>
          <p:cNvCxnSpPr>
            <a:stCxn id="739" idx="3"/>
            <a:endCxn id="743" idx="1"/>
          </p:cNvCxnSpPr>
          <p:nvPr/>
        </p:nvCxnSpPr>
        <p:spPr>
          <a:xfrm flipH="1" rot="10800000">
            <a:off x="4001356" y="3241780"/>
            <a:ext cx="2010900" cy="7200"/>
          </a:xfrm>
          <a:prstGeom prst="straightConnector1">
            <a:avLst/>
          </a:prstGeom>
          <a:noFill/>
          <a:ln cap="flat" cmpd="sng" w="9525">
            <a:solidFill>
              <a:schemeClr val="accent1"/>
            </a:solidFill>
            <a:prstDash val="solid"/>
            <a:round/>
            <a:headEnd len="sm" w="sm" type="none"/>
            <a:tailEnd len="sm" w="sm" type="none"/>
          </a:ln>
        </p:spPr>
      </p:cxnSp>
      <p:cxnSp>
        <p:nvCxnSpPr>
          <p:cNvPr id="753" name="Google Shape;753;p60"/>
          <p:cNvCxnSpPr>
            <a:stCxn id="740" idx="3"/>
            <a:endCxn id="742" idx="1"/>
          </p:cNvCxnSpPr>
          <p:nvPr/>
        </p:nvCxnSpPr>
        <p:spPr>
          <a:xfrm>
            <a:off x="4829448" y="4473116"/>
            <a:ext cx="678600" cy="0"/>
          </a:xfrm>
          <a:prstGeom prst="straightConnector1">
            <a:avLst/>
          </a:prstGeom>
          <a:noFill/>
          <a:ln cap="flat" cmpd="sng" w="9525">
            <a:solidFill>
              <a:schemeClr val="accent1"/>
            </a:solidFill>
            <a:prstDash val="solid"/>
            <a:round/>
            <a:headEnd len="sm" w="sm" type="none"/>
            <a:tailEnd len="sm" w="sm" type="none"/>
          </a:ln>
        </p:spPr>
      </p:cxnSp>
      <p:sp>
        <p:nvSpPr>
          <p:cNvPr id="754" name="Google Shape;754;p60"/>
          <p:cNvSpPr txBox="1"/>
          <p:nvPr/>
        </p:nvSpPr>
        <p:spPr>
          <a:xfrm>
            <a:off x="3419872" y="1340768"/>
            <a:ext cx="2448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Validate Requirements</a:t>
            </a:r>
            <a:endParaRPr sz="1800">
              <a:solidFill>
                <a:schemeClr val="dk1"/>
              </a:solidFill>
              <a:latin typeface="Arial"/>
              <a:ea typeface="Arial"/>
              <a:cs typeface="Arial"/>
              <a:sym typeface="Arial"/>
            </a:endParaRPr>
          </a:p>
        </p:txBody>
      </p:sp>
      <p:sp>
        <p:nvSpPr>
          <p:cNvPr id="755" name="Google Shape;755;p60"/>
          <p:cNvSpPr txBox="1"/>
          <p:nvPr/>
        </p:nvSpPr>
        <p:spPr>
          <a:xfrm>
            <a:off x="4056112" y="2483604"/>
            <a:ext cx="1812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Verify Design</a:t>
            </a:r>
            <a:endParaRPr sz="180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Spiral Model</a:t>
            </a:r>
            <a:endParaRPr/>
          </a:p>
        </p:txBody>
      </p:sp>
      <p:pic>
        <p:nvPicPr>
          <p:cNvPr descr="File:Spiral model (Boehm, 1988).png" id="762" name="Google Shape;762;p61"/>
          <p:cNvPicPr preferRelativeResize="0"/>
          <p:nvPr>
            <p:ph idx="1" type="body"/>
          </p:nvPr>
        </p:nvPicPr>
        <p:blipFill rotWithShape="1">
          <a:blip r:embed="rId3">
            <a:alphaModFix/>
          </a:blip>
          <a:srcRect b="0" l="0" r="0" t="0"/>
          <a:stretch/>
        </p:blipFill>
        <p:spPr>
          <a:xfrm>
            <a:off x="1115616" y="1412776"/>
            <a:ext cx="6552728" cy="538580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Agile Methods</a:t>
            </a:r>
            <a:endParaRPr/>
          </a:p>
        </p:txBody>
      </p:sp>
      <p:sp>
        <p:nvSpPr>
          <p:cNvPr id="769" name="Google Shape;769;p6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Opposite to the strictly formulated methodologies</a:t>
            </a:r>
            <a:endParaRPr/>
          </a:p>
          <a:p>
            <a:pPr indent="-182880" lvl="0" marL="182880" rtl="0" algn="l">
              <a:spcBef>
                <a:spcPts val="480"/>
              </a:spcBef>
              <a:spcAft>
                <a:spcPts val="0"/>
              </a:spcAft>
              <a:buSzPts val="2040"/>
              <a:buChar char="•"/>
            </a:pPr>
            <a:r>
              <a:rPr lang="en-US"/>
              <a:t>Agile manifesto – emphasis on the roles and flexibility</a:t>
            </a:r>
            <a:endParaRPr/>
          </a:p>
          <a:p>
            <a:pPr indent="-182880" lvl="1" marL="457200" rtl="0" algn="l">
              <a:spcBef>
                <a:spcPts val="400"/>
              </a:spcBef>
              <a:spcAft>
                <a:spcPts val="0"/>
              </a:spcAft>
              <a:buSzPts val="1700"/>
              <a:buChar char="•"/>
            </a:pPr>
            <a:r>
              <a:rPr lang="en-US"/>
              <a:t>They value individuals and interactions over processes and tools – it means supply the developer with the resources and then trust them to do their job</a:t>
            </a:r>
            <a:endParaRPr/>
          </a:p>
          <a:p>
            <a:pPr indent="-182880" lvl="1" marL="457200" rtl="0" algn="l">
              <a:spcBef>
                <a:spcPts val="400"/>
              </a:spcBef>
              <a:spcAft>
                <a:spcPts val="0"/>
              </a:spcAft>
              <a:buSzPts val="1700"/>
              <a:buChar char="•"/>
            </a:pPr>
            <a:r>
              <a:rPr lang="en-US"/>
              <a:t>They prefer to invest the effort </a:t>
            </a:r>
            <a:r>
              <a:rPr lang="en-US">
                <a:solidFill>
                  <a:srgbClr val="FF0000"/>
                </a:solidFill>
              </a:rPr>
              <a:t>for</a:t>
            </a:r>
            <a:r>
              <a:rPr lang="en-US"/>
              <a:t> producing real software than producing the documentation.</a:t>
            </a:r>
            <a:endParaRPr/>
          </a:p>
          <a:p>
            <a:pPr indent="-182880" lvl="1" marL="457200" rtl="0" algn="l">
              <a:spcBef>
                <a:spcPts val="400"/>
              </a:spcBef>
              <a:spcAft>
                <a:spcPts val="0"/>
              </a:spcAft>
              <a:buSzPts val="1700"/>
              <a:buChar char="•"/>
            </a:pPr>
            <a:r>
              <a:rPr lang="en-US"/>
              <a:t>They focus (more) on the customer collaboration than the negotiation of the contract. The customer is involved in the development process more than in the requirements phase</a:t>
            </a:r>
            <a:endParaRPr/>
          </a:p>
          <a:p>
            <a:pPr indent="-182880" lvl="1" marL="457200" rtl="0" algn="l">
              <a:spcBef>
                <a:spcPts val="400"/>
              </a:spcBef>
              <a:spcAft>
                <a:spcPts val="0"/>
              </a:spcAft>
              <a:buSzPts val="1700"/>
              <a:buChar char="•"/>
            </a:pPr>
            <a:r>
              <a:rPr lang="en-US"/>
              <a:t>They concentrate on the responding to the change not creating the whole plan. They believe that it is impossible to gather and implement all requirements at the beginning. New or changed requirements will appear during the development.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Extreme Programming (XP)</a:t>
            </a:r>
            <a:endParaRPr/>
          </a:p>
        </p:txBody>
      </p:sp>
      <p:sp>
        <p:nvSpPr>
          <p:cNvPr id="776" name="Google Shape;776;p6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275"/>
              <a:buChar char="•"/>
            </a:pPr>
            <a:r>
              <a:rPr lang="en-US" sz="1500"/>
              <a:t>Set of techniques to emphasize the creativity of developers and minimize the administration</a:t>
            </a:r>
            <a:endParaRPr/>
          </a:p>
          <a:p>
            <a:pPr indent="-182880" lvl="0" marL="182880" rtl="0" algn="l">
              <a:lnSpc>
                <a:spcPct val="80000"/>
              </a:lnSpc>
              <a:spcBef>
                <a:spcPts val="300"/>
              </a:spcBef>
              <a:spcAft>
                <a:spcPts val="0"/>
              </a:spcAft>
              <a:buSzPts val="1275"/>
              <a:buChar char="•"/>
            </a:pPr>
            <a:r>
              <a:rPr lang="en-US" sz="1500"/>
              <a:t>Extreme Programming is based on </a:t>
            </a:r>
            <a:r>
              <a:rPr b="1" lang="en-US" sz="1500"/>
              <a:t>12 principles</a:t>
            </a:r>
            <a:r>
              <a:rPr lang="en-US" sz="1500"/>
              <a:t>: </a:t>
            </a:r>
            <a:endParaRPr/>
          </a:p>
          <a:p>
            <a:pPr indent="-182880" lvl="1" marL="457200" rtl="0" algn="l">
              <a:lnSpc>
                <a:spcPct val="80000"/>
              </a:lnSpc>
              <a:spcBef>
                <a:spcPts val="250"/>
              </a:spcBef>
              <a:spcAft>
                <a:spcPts val="0"/>
              </a:spcAft>
              <a:buSzPts val="1063"/>
              <a:buChar char="•"/>
            </a:pPr>
            <a:r>
              <a:rPr b="1" lang="en-US" sz="1250"/>
              <a:t>The Planning Process </a:t>
            </a:r>
            <a:r>
              <a:rPr lang="en-US" sz="1250"/>
              <a:t>-- Quickly determine the scope of the next release by combining business priorities and technical estimates. As reality overtakes the plan, update the plan.</a:t>
            </a:r>
            <a:endParaRPr/>
          </a:p>
          <a:p>
            <a:pPr indent="-182880" lvl="1" marL="457200" rtl="0" algn="l">
              <a:lnSpc>
                <a:spcPct val="80000"/>
              </a:lnSpc>
              <a:spcBef>
                <a:spcPts val="250"/>
              </a:spcBef>
              <a:spcAft>
                <a:spcPts val="0"/>
              </a:spcAft>
              <a:buSzPts val="1063"/>
              <a:buChar char="•"/>
            </a:pPr>
            <a:r>
              <a:rPr b="1" lang="en-US" sz="1250"/>
              <a:t>Small Releases </a:t>
            </a:r>
            <a:r>
              <a:rPr lang="en-US" sz="1250"/>
              <a:t>-- The software is developed in small stages that are updated frequently, typically </a:t>
            </a:r>
            <a:r>
              <a:rPr b="1" lang="en-US" sz="1250"/>
              <a:t>every two weeks</a:t>
            </a:r>
            <a:r>
              <a:rPr lang="en-US" sz="1250"/>
              <a:t>. </a:t>
            </a:r>
            <a:endParaRPr/>
          </a:p>
          <a:p>
            <a:pPr indent="-182880" lvl="1" marL="457200" rtl="0" algn="l">
              <a:lnSpc>
                <a:spcPct val="80000"/>
              </a:lnSpc>
              <a:spcBef>
                <a:spcPts val="250"/>
              </a:spcBef>
              <a:spcAft>
                <a:spcPts val="0"/>
              </a:spcAft>
              <a:buSzPts val="1063"/>
              <a:buChar char="•"/>
            </a:pPr>
            <a:r>
              <a:rPr b="1" lang="en-US" sz="1250"/>
              <a:t>Metaphor</a:t>
            </a:r>
            <a:r>
              <a:rPr lang="en-US" sz="1250"/>
              <a:t> -- Guide all development with a simple shared story of how the whole system works.</a:t>
            </a:r>
            <a:endParaRPr/>
          </a:p>
          <a:p>
            <a:pPr indent="-182880" lvl="1" marL="457200" rtl="0" algn="l">
              <a:lnSpc>
                <a:spcPct val="80000"/>
              </a:lnSpc>
              <a:spcBef>
                <a:spcPts val="250"/>
              </a:spcBef>
              <a:spcAft>
                <a:spcPts val="0"/>
              </a:spcAft>
              <a:buSzPts val="1063"/>
              <a:buChar char="•"/>
            </a:pPr>
            <a:r>
              <a:rPr b="1" lang="en-US" sz="1250"/>
              <a:t>Simple Design </a:t>
            </a:r>
            <a:r>
              <a:rPr lang="en-US" sz="1250"/>
              <a:t>-- The software should include only the code that is necessary to achieve the desired results communicated by the customer at each stage in the process. Extra complexity is removed as soon as it is discovered.</a:t>
            </a:r>
            <a:endParaRPr/>
          </a:p>
          <a:p>
            <a:pPr indent="-182880" lvl="1" marL="457200" rtl="0" algn="l">
              <a:lnSpc>
                <a:spcPct val="80000"/>
              </a:lnSpc>
              <a:spcBef>
                <a:spcPts val="250"/>
              </a:spcBef>
              <a:spcAft>
                <a:spcPts val="0"/>
              </a:spcAft>
              <a:buSzPts val="1063"/>
              <a:buChar char="•"/>
            </a:pPr>
            <a:r>
              <a:rPr b="1" lang="en-US" sz="1250"/>
              <a:t>Testing</a:t>
            </a:r>
            <a:r>
              <a:rPr lang="en-US" sz="1250"/>
              <a:t> -- Testing is done consistently throughout the process. Programmers </a:t>
            </a:r>
            <a:r>
              <a:rPr b="1" lang="en-US" sz="1250"/>
              <a:t>design the tests first </a:t>
            </a:r>
            <a:r>
              <a:rPr lang="en-US" sz="1250"/>
              <a:t>and then write the software to fulfill the requirements of the test. The customer also provides acceptance tests at each stage to ensure the desired results are achieved. </a:t>
            </a:r>
            <a:endParaRPr/>
          </a:p>
          <a:p>
            <a:pPr indent="-182880" lvl="1" marL="457200" rtl="0" algn="l">
              <a:lnSpc>
                <a:spcPct val="80000"/>
              </a:lnSpc>
              <a:spcBef>
                <a:spcPts val="250"/>
              </a:spcBef>
              <a:spcAft>
                <a:spcPts val="0"/>
              </a:spcAft>
              <a:buSzPts val="1063"/>
              <a:buChar char="•"/>
            </a:pPr>
            <a:r>
              <a:rPr b="1" lang="en-US" sz="1250"/>
              <a:t>Refactoring </a:t>
            </a:r>
            <a:r>
              <a:rPr lang="en-US" sz="1250"/>
              <a:t>-- XP programmers improve the design of the software through every stage of development instead of waiting until the end of the development and going back to correct flaws. </a:t>
            </a:r>
            <a:endParaRPr/>
          </a:p>
          <a:p>
            <a:pPr indent="-182880" lvl="1" marL="457200" rtl="0" algn="l">
              <a:lnSpc>
                <a:spcPct val="80000"/>
              </a:lnSpc>
              <a:spcBef>
                <a:spcPts val="250"/>
              </a:spcBef>
              <a:spcAft>
                <a:spcPts val="0"/>
              </a:spcAft>
              <a:buSzPts val="1063"/>
              <a:buChar char="•"/>
            </a:pPr>
            <a:r>
              <a:rPr b="1" lang="en-US" sz="1250"/>
              <a:t>Pair Programming </a:t>
            </a:r>
            <a:r>
              <a:rPr lang="en-US" sz="1250"/>
              <a:t>-- All code is written by a pair of programmers working at the same machine. </a:t>
            </a:r>
            <a:endParaRPr/>
          </a:p>
          <a:p>
            <a:pPr indent="-182880" lvl="1" marL="457200" rtl="0" algn="l">
              <a:lnSpc>
                <a:spcPct val="80000"/>
              </a:lnSpc>
              <a:spcBef>
                <a:spcPts val="250"/>
              </a:spcBef>
              <a:spcAft>
                <a:spcPts val="0"/>
              </a:spcAft>
              <a:buSzPts val="1063"/>
              <a:buChar char="•"/>
            </a:pPr>
            <a:r>
              <a:rPr b="1" lang="en-US" sz="1250"/>
              <a:t>Collective Ownership </a:t>
            </a:r>
            <a:r>
              <a:rPr lang="en-US" sz="1250"/>
              <a:t>-- Anyone can change any code anywhere in the system at any time.</a:t>
            </a:r>
            <a:endParaRPr/>
          </a:p>
          <a:p>
            <a:pPr indent="-182880" lvl="1" marL="457200" rtl="0" algn="l">
              <a:lnSpc>
                <a:spcPct val="80000"/>
              </a:lnSpc>
              <a:spcBef>
                <a:spcPts val="250"/>
              </a:spcBef>
              <a:spcAft>
                <a:spcPts val="0"/>
              </a:spcAft>
              <a:buSzPts val="1063"/>
              <a:buChar char="•"/>
            </a:pPr>
            <a:r>
              <a:rPr b="1" lang="en-US" sz="1250"/>
              <a:t>Continuous Integration </a:t>
            </a:r>
            <a:r>
              <a:rPr lang="en-US" sz="1250"/>
              <a:t>-- The XP team integrates and builds the software system multiple times per day to keep all the programmers at the same stage of the development process at once. </a:t>
            </a:r>
            <a:endParaRPr/>
          </a:p>
          <a:p>
            <a:pPr indent="-182880" lvl="1" marL="457200" rtl="0" algn="l">
              <a:lnSpc>
                <a:spcPct val="80000"/>
              </a:lnSpc>
              <a:spcBef>
                <a:spcPts val="250"/>
              </a:spcBef>
              <a:spcAft>
                <a:spcPts val="0"/>
              </a:spcAft>
              <a:buSzPts val="1063"/>
              <a:buChar char="•"/>
            </a:pPr>
            <a:r>
              <a:rPr b="1" lang="en-US" sz="1250"/>
              <a:t>40-Hour Week </a:t>
            </a:r>
            <a:r>
              <a:rPr lang="en-US" sz="1250"/>
              <a:t>-- The XP team does not work excessive overtime to ensure that the team remains well-rested, alert and effective. </a:t>
            </a:r>
            <a:endParaRPr/>
          </a:p>
          <a:p>
            <a:pPr indent="-182880" lvl="1" marL="457200" rtl="0" algn="l">
              <a:lnSpc>
                <a:spcPct val="80000"/>
              </a:lnSpc>
              <a:spcBef>
                <a:spcPts val="250"/>
              </a:spcBef>
              <a:spcAft>
                <a:spcPts val="0"/>
              </a:spcAft>
              <a:buSzPts val="1063"/>
              <a:buChar char="•"/>
            </a:pPr>
            <a:r>
              <a:rPr b="1" lang="en-US" sz="1250"/>
              <a:t>On-Site Customer </a:t>
            </a:r>
            <a:r>
              <a:rPr lang="en-US" sz="1250"/>
              <a:t>-- The XP project is directed by the customer who is available all the time to answer questions, set priorities and determine requirements of the project. </a:t>
            </a:r>
            <a:endParaRPr/>
          </a:p>
          <a:p>
            <a:pPr indent="-182880" lvl="1" marL="457200" rtl="0" algn="l">
              <a:lnSpc>
                <a:spcPct val="80000"/>
              </a:lnSpc>
              <a:spcBef>
                <a:spcPts val="250"/>
              </a:spcBef>
              <a:spcAft>
                <a:spcPts val="0"/>
              </a:spcAft>
              <a:buSzPts val="1063"/>
              <a:buChar char="•"/>
            </a:pPr>
            <a:r>
              <a:rPr b="1" lang="en-US" sz="1250"/>
              <a:t>Coding Standard </a:t>
            </a:r>
            <a:r>
              <a:rPr lang="en-US" sz="1250"/>
              <a:t>-- The programmers all write code in the same way. This allows them to work in pairs and to share ownership of the code.</a:t>
            </a:r>
            <a:endParaRPr/>
          </a:p>
          <a:p>
            <a:pPr indent="-115411" lvl="1" marL="457200" rtl="0" algn="l">
              <a:lnSpc>
                <a:spcPct val="80000"/>
              </a:lnSpc>
              <a:spcBef>
                <a:spcPts val="250"/>
              </a:spcBef>
              <a:spcAft>
                <a:spcPts val="0"/>
              </a:spcAft>
              <a:buSzPts val="1063"/>
              <a:buNone/>
            </a:pPr>
            <a:r>
              <a:t/>
            </a:r>
            <a:endParaRPr sz="125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Crystal</a:t>
            </a:r>
            <a:endParaRPr/>
          </a:p>
        </p:txBody>
      </p:sp>
      <p:sp>
        <p:nvSpPr>
          <p:cNvPr id="783" name="Google Shape;783;p6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Is based on the fact that every project needs a different set of polices, conventions and methodologies. Crystal is based on people’s trust</a:t>
            </a:r>
            <a:endParaRPr strike="sngStrike"/>
          </a:p>
          <a:p>
            <a:pPr indent="-182880" lvl="0" marL="182880" rtl="0" algn="l">
              <a:spcBef>
                <a:spcPts val="480"/>
              </a:spcBef>
              <a:spcAft>
                <a:spcPts val="0"/>
              </a:spcAft>
              <a:buSzPts val="2040"/>
              <a:buChar char="•"/>
            </a:pPr>
            <a:r>
              <a:rPr lang="en-US"/>
              <a:t>People largely influence the quality of the software. The quality of the projects and processes improve as the quality of the people involved increases.</a:t>
            </a:r>
            <a:endParaRPr/>
          </a:p>
          <a:p>
            <a:pPr indent="-182880" lvl="0" marL="182880" rtl="0" algn="l">
              <a:spcBef>
                <a:spcPts val="480"/>
              </a:spcBef>
              <a:spcAft>
                <a:spcPts val="0"/>
              </a:spcAft>
              <a:buSzPts val="2040"/>
              <a:buChar char="•"/>
            </a:pPr>
            <a:r>
              <a:rPr lang="en-US"/>
              <a:t>Productivity increases through better communication and frequent delivery. There is less need for intermediate products.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Adaptive Software Development</a:t>
            </a:r>
            <a:endParaRPr/>
          </a:p>
        </p:txBody>
      </p:sp>
      <p:sp>
        <p:nvSpPr>
          <p:cNvPr id="790" name="Google Shape;790;p6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Char char="•"/>
            </a:pPr>
            <a:r>
              <a:rPr lang="en-US" sz="2220"/>
              <a:t>Has six basic principles</a:t>
            </a:r>
            <a:endParaRPr/>
          </a:p>
          <a:p>
            <a:pPr indent="-182880" lvl="0" marL="182880" rtl="0" algn="l">
              <a:spcBef>
                <a:spcPts val="444"/>
              </a:spcBef>
              <a:spcAft>
                <a:spcPts val="0"/>
              </a:spcAft>
              <a:buSzPts val="1887"/>
              <a:buChar char="•"/>
            </a:pPr>
            <a:r>
              <a:rPr lang="en-US" sz="2220"/>
              <a:t>Mission that acts as a guideline – setting up a goal but </a:t>
            </a:r>
            <a:r>
              <a:rPr lang="en-US" sz="2220" strike="sngStrike"/>
              <a:t>do</a:t>
            </a:r>
            <a:r>
              <a:rPr lang="en-US" sz="2220"/>
              <a:t> does not prescribe how to get there</a:t>
            </a:r>
            <a:endParaRPr/>
          </a:p>
          <a:p>
            <a:pPr indent="-182880" lvl="0" marL="182880" rtl="0" algn="l">
              <a:spcBef>
                <a:spcPts val="444"/>
              </a:spcBef>
              <a:spcAft>
                <a:spcPts val="0"/>
              </a:spcAft>
              <a:buSzPts val="1887"/>
              <a:buChar char="•"/>
            </a:pPr>
            <a:r>
              <a:rPr lang="en-US" sz="2220"/>
              <a:t>Customer value – futures are viewed through the customer value</a:t>
            </a:r>
            <a:endParaRPr/>
          </a:p>
          <a:p>
            <a:pPr indent="-182880" lvl="0" marL="182880" rtl="0" algn="l">
              <a:spcBef>
                <a:spcPts val="444"/>
              </a:spcBef>
              <a:spcAft>
                <a:spcPts val="0"/>
              </a:spcAft>
              <a:buSzPts val="1887"/>
              <a:buChar char="•"/>
            </a:pPr>
            <a:r>
              <a:rPr lang="en-US" sz="2220"/>
              <a:t>The project is organized around building a components around the features</a:t>
            </a:r>
            <a:endParaRPr/>
          </a:p>
          <a:p>
            <a:pPr indent="-182880" lvl="0" marL="182880" rtl="0" algn="l">
              <a:spcBef>
                <a:spcPts val="444"/>
              </a:spcBef>
              <a:spcAft>
                <a:spcPts val="0"/>
              </a:spcAft>
              <a:buSzPts val="1887"/>
              <a:buChar char="•"/>
            </a:pPr>
            <a:r>
              <a:rPr lang="en-US" sz="2220"/>
              <a:t>Iteration is important – change is not viewed as a correction but as an adjustment to the reality of the software development.</a:t>
            </a:r>
            <a:endParaRPr/>
          </a:p>
          <a:p>
            <a:pPr indent="-182880" lvl="0" marL="182880" rtl="0" algn="l">
              <a:spcBef>
                <a:spcPts val="444"/>
              </a:spcBef>
              <a:spcAft>
                <a:spcPts val="0"/>
              </a:spcAft>
              <a:buSzPts val="1887"/>
              <a:buChar char="•"/>
            </a:pPr>
            <a:r>
              <a:rPr lang="en-US" sz="2220"/>
              <a:t>Fixed delivery times – force the developers to plan the scope of an iteration</a:t>
            </a:r>
            <a:endParaRPr/>
          </a:p>
          <a:p>
            <a:pPr indent="-182880" lvl="0" marL="182880" rtl="0" algn="l">
              <a:spcBef>
                <a:spcPts val="444"/>
              </a:spcBef>
              <a:spcAft>
                <a:spcPts val="0"/>
              </a:spcAft>
              <a:buSzPts val="1887"/>
              <a:buChar char="•"/>
            </a:pPr>
            <a:r>
              <a:rPr lang="en-US" sz="2220"/>
              <a:t>Risk is embraced – the developers tackle the hardest problems first</a:t>
            </a:r>
            <a:endParaRPr sz="22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a:t>
            </a:r>
            <a:endParaRPr/>
          </a:p>
        </p:txBody>
      </p:sp>
      <p:pic>
        <p:nvPicPr>
          <p:cNvPr descr="800px-Scrum_process.svg.png" id="797" name="Google Shape;797;p66"/>
          <p:cNvPicPr preferRelativeResize="0"/>
          <p:nvPr>
            <p:ph idx="1" type="body"/>
          </p:nvPr>
        </p:nvPicPr>
        <p:blipFill rotWithShape="1">
          <a:blip r:embed="rId3">
            <a:alphaModFix/>
          </a:blip>
          <a:srcRect b="0" l="0" r="0" t="0"/>
          <a:stretch/>
        </p:blipFill>
        <p:spPr>
          <a:xfrm>
            <a:off x="762000" y="2133600"/>
            <a:ext cx="7620000" cy="3810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 Roles</a:t>
            </a:r>
            <a:endParaRPr/>
          </a:p>
        </p:txBody>
      </p:sp>
      <p:sp>
        <p:nvSpPr>
          <p:cNvPr id="804" name="Google Shape;804;p6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1" marL="182880" rtl="0" algn="l">
              <a:spcBef>
                <a:spcPts val="0"/>
              </a:spcBef>
              <a:spcAft>
                <a:spcPts val="0"/>
              </a:spcAft>
              <a:buSzPts val="2040"/>
              <a:buChar char="•"/>
            </a:pPr>
            <a:r>
              <a:rPr lang="en-US" sz="2400"/>
              <a:t>A pig and a chicken are walking down a road. The chicken looks at the pig and says, "Hey, why don't we open a restaurant?" The pig looks back at the chicken and says, "Good idea, what do you want to call it?" The chicken thinks about it and says, "Why don't we call it 'Ham and Eggs'?" "I don't think so," says the pig, "I'd be committed but you'd only be involved."</a:t>
            </a:r>
            <a:endParaRPr sz="2400"/>
          </a:p>
          <a:p>
            <a:pPr indent="-53339" lvl="0" marL="182880" rtl="0" algn="l">
              <a:spcBef>
                <a:spcPts val="480"/>
              </a:spcBef>
              <a:spcAft>
                <a:spcPts val="0"/>
              </a:spcAft>
              <a:buSzPts val="204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 Meetings</a:t>
            </a:r>
            <a:endParaRPr/>
          </a:p>
        </p:txBody>
      </p:sp>
      <p:sp>
        <p:nvSpPr>
          <p:cNvPr id="811" name="Google Shape;811;p6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Clr>
                <a:schemeClr val="accent3"/>
              </a:buClr>
              <a:buSzPts val="2040"/>
              <a:buFont typeface="Noto Sans Symbols"/>
              <a:buChar char="⚫"/>
            </a:pPr>
            <a:r>
              <a:rPr lang="en-US"/>
              <a:t>Daily SCRUM</a:t>
            </a:r>
            <a:endParaRPr/>
          </a:p>
          <a:p>
            <a:pPr indent="-246888" lvl="1" marL="640080" rtl="0" algn="l">
              <a:spcBef>
                <a:spcPts val="400"/>
              </a:spcBef>
              <a:spcAft>
                <a:spcPts val="0"/>
              </a:spcAft>
              <a:buSzPts val="1700"/>
              <a:buFont typeface="Noto Sans Symbols"/>
              <a:buChar char="⚫"/>
            </a:pPr>
            <a:r>
              <a:rPr lang="en-US"/>
              <a:t>During the actual sprint, 15-20 minutes</a:t>
            </a:r>
            <a:endParaRPr/>
          </a:p>
          <a:p>
            <a:pPr indent="-274320" lvl="0" marL="274320" rtl="0" algn="l">
              <a:spcBef>
                <a:spcPts val="480"/>
              </a:spcBef>
              <a:spcAft>
                <a:spcPts val="0"/>
              </a:spcAft>
              <a:buClr>
                <a:schemeClr val="accent3"/>
              </a:buClr>
              <a:buSzPts val="2040"/>
              <a:buFont typeface="Noto Sans Symbols"/>
              <a:buChar char="⚫"/>
            </a:pPr>
            <a:r>
              <a:rPr lang="en-US"/>
              <a:t>Sprint planning meeting</a:t>
            </a:r>
            <a:endParaRPr/>
          </a:p>
          <a:p>
            <a:pPr indent="-246888" lvl="1" marL="640080" rtl="0" algn="l">
              <a:spcBef>
                <a:spcPts val="400"/>
              </a:spcBef>
              <a:spcAft>
                <a:spcPts val="0"/>
              </a:spcAft>
              <a:buSzPts val="1700"/>
              <a:buFont typeface="Noto Sans Symbols"/>
              <a:buChar char="⚫"/>
            </a:pPr>
            <a:r>
              <a:rPr lang="en-US"/>
              <a:t>Before each sprint, limit 8h</a:t>
            </a:r>
            <a:endParaRPr/>
          </a:p>
          <a:p>
            <a:pPr indent="-274320" lvl="0" marL="274320" rtl="0" algn="l">
              <a:spcBef>
                <a:spcPts val="480"/>
              </a:spcBef>
              <a:spcAft>
                <a:spcPts val="0"/>
              </a:spcAft>
              <a:buClr>
                <a:schemeClr val="accent3"/>
              </a:buClr>
              <a:buSzPts val="2040"/>
              <a:buFont typeface="Noto Sans Symbols"/>
              <a:buChar char="⚫"/>
            </a:pPr>
            <a:r>
              <a:rPr lang="en-US"/>
              <a:t>Sprint review meeting</a:t>
            </a:r>
            <a:endParaRPr/>
          </a:p>
          <a:p>
            <a:pPr indent="-246888" lvl="1" marL="640080" rtl="0" algn="l">
              <a:spcBef>
                <a:spcPts val="400"/>
              </a:spcBef>
              <a:spcAft>
                <a:spcPts val="0"/>
              </a:spcAft>
              <a:buSzPts val="1700"/>
              <a:buFont typeface="Noto Sans Symbols"/>
              <a:buChar char="⚫"/>
            </a:pPr>
            <a:r>
              <a:rPr lang="en-US"/>
              <a:t>At the end of the sprint, system previews, limit 4h</a:t>
            </a:r>
            <a:endParaRPr/>
          </a:p>
          <a:p>
            <a:pPr indent="-274320" lvl="0" marL="274320" rtl="0" algn="l">
              <a:spcBef>
                <a:spcPts val="480"/>
              </a:spcBef>
              <a:spcAft>
                <a:spcPts val="0"/>
              </a:spcAft>
              <a:buClr>
                <a:schemeClr val="accent3"/>
              </a:buClr>
              <a:buSzPts val="2040"/>
              <a:buFont typeface="Noto Sans Symbols"/>
              <a:buChar char="⚫"/>
            </a:pPr>
            <a:r>
              <a:rPr lang="en-US"/>
              <a:t>Sprint retrospective</a:t>
            </a:r>
            <a:endParaRPr/>
          </a:p>
          <a:p>
            <a:pPr indent="-246888" lvl="1" marL="640080" rtl="0" algn="l">
              <a:spcBef>
                <a:spcPts val="400"/>
              </a:spcBef>
              <a:spcAft>
                <a:spcPts val="0"/>
              </a:spcAft>
              <a:buSzPts val="1700"/>
              <a:buFont typeface="Noto Sans Symbols"/>
              <a:buChar char="⚫"/>
            </a:pPr>
            <a:r>
              <a:rPr lang="en-US"/>
              <a:t>Feedback from the sprint, answers</a:t>
            </a:r>
            <a:endParaRPr/>
          </a:p>
          <a:p>
            <a:pPr indent="-246887" lvl="2" marL="731520" rtl="0" algn="l">
              <a:spcBef>
                <a:spcPts val="360"/>
              </a:spcBef>
              <a:spcAft>
                <a:spcPts val="0"/>
              </a:spcAft>
              <a:buSzPts val="1620"/>
              <a:buFont typeface="Noto Sans Symbols"/>
              <a:buChar char="⚫"/>
            </a:pPr>
            <a:r>
              <a:rPr lang="en-US"/>
              <a:t>What was done correctly</a:t>
            </a:r>
            <a:endParaRPr/>
          </a:p>
          <a:p>
            <a:pPr indent="-246887" lvl="2" marL="731520" rtl="0" algn="l">
              <a:spcBef>
                <a:spcPts val="360"/>
              </a:spcBef>
              <a:spcAft>
                <a:spcPts val="0"/>
              </a:spcAft>
              <a:buSzPts val="1620"/>
              <a:buFont typeface="Noto Sans Symbols"/>
              <a:buChar char="⚫"/>
            </a:pPr>
            <a:r>
              <a:rPr lang="en-US"/>
              <a:t>What could be done better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192" name="Google Shape;192;p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synthesis process</a:t>
            </a:r>
            <a:endParaRPr/>
          </a:p>
          <a:p>
            <a:pPr indent="-53339" lvl="0" marL="182880" rtl="0" algn="l">
              <a:spcBef>
                <a:spcPts val="480"/>
              </a:spcBef>
              <a:spcAft>
                <a:spcPts val="0"/>
              </a:spcAft>
              <a:buSzPts val="2040"/>
              <a:buNone/>
            </a:pPr>
            <a:r>
              <a:t/>
            </a:r>
            <a:endParaRPr/>
          </a:p>
        </p:txBody>
      </p:sp>
      <p:pic>
        <p:nvPicPr>
          <p:cNvPr descr="Slide2" id="193" name="Google Shape;193;p7"/>
          <p:cNvPicPr preferRelativeResize="0"/>
          <p:nvPr/>
        </p:nvPicPr>
        <p:blipFill rotWithShape="1">
          <a:blip r:embed="rId3">
            <a:alphaModFix/>
          </a:blip>
          <a:srcRect b="0" l="0" r="0" t="0"/>
          <a:stretch/>
        </p:blipFill>
        <p:spPr>
          <a:xfrm>
            <a:off x="914400" y="2060848"/>
            <a:ext cx="7391400" cy="41354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SCRUM Artifacts</a:t>
            </a:r>
            <a:endParaRPr/>
          </a:p>
        </p:txBody>
      </p:sp>
      <p:sp>
        <p:nvSpPr>
          <p:cNvPr id="818" name="Google Shape;818;p6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Product backlog</a:t>
            </a:r>
            <a:endParaRPr/>
          </a:p>
          <a:p>
            <a:pPr indent="-182880" lvl="1" marL="457200" rtl="0" algn="l">
              <a:spcBef>
                <a:spcPts val="400"/>
              </a:spcBef>
              <a:spcAft>
                <a:spcPts val="0"/>
              </a:spcAft>
              <a:buSzPts val="1700"/>
              <a:buChar char="•"/>
            </a:pPr>
            <a:r>
              <a:rPr lang="en-US"/>
              <a:t>High level document that describes the whole product</a:t>
            </a:r>
            <a:endParaRPr/>
          </a:p>
          <a:p>
            <a:pPr indent="-182880" lvl="1" marL="457200" rtl="0" algn="l">
              <a:spcBef>
                <a:spcPts val="400"/>
              </a:spcBef>
              <a:spcAft>
                <a:spcPts val="0"/>
              </a:spcAft>
              <a:buSzPts val="1700"/>
              <a:buChar char="•"/>
            </a:pPr>
            <a:r>
              <a:rPr lang="en-US"/>
              <a:t>What should the system do, requirements etc.</a:t>
            </a:r>
            <a:endParaRPr/>
          </a:p>
          <a:p>
            <a:pPr indent="-182880" lvl="0" marL="182880" rtl="0" algn="l">
              <a:spcBef>
                <a:spcPts val="480"/>
              </a:spcBef>
              <a:spcAft>
                <a:spcPts val="0"/>
              </a:spcAft>
              <a:buSzPts val="2040"/>
              <a:buChar char="•"/>
            </a:pPr>
            <a:r>
              <a:rPr lang="en-US"/>
              <a:t>Sprint backlog</a:t>
            </a:r>
            <a:endParaRPr/>
          </a:p>
          <a:p>
            <a:pPr indent="-182880" lvl="1" marL="457200" rtl="0" algn="l">
              <a:spcBef>
                <a:spcPts val="400"/>
              </a:spcBef>
              <a:spcAft>
                <a:spcPts val="0"/>
              </a:spcAft>
              <a:buSzPts val="1700"/>
              <a:buChar char="•"/>
            </a:pPr>
            <a:r>
              <a:rPr lang="en-US"/>
              <a:t>Detailed document that describes the information about the current sprint.</a:t>
            </a:r>
            <a:endParaRPr/>
          </a:p>
          <a:p>
            <a:pPr indent="-182880" lvl="0" marL="182880" rtl="0" algn="l">
              <a:spcBef>
                <a:spcPts val="480"/>
              </a:spcBef>
              <a:spcAft>
                <a:spcPts val="0"/>
              </a:spcAft>
              <a:buSzPts val="2040"/>
              <a:buChar char="•"/>
            </a:pPr>
            <a:r>
              <a:rPr lang="en-US"/>
              <a:t>Burn down</a:t>
            </a:r>
            <a:endParaRPr/>
          </a:p>
          <a:p>
            <a:pPr indent="-182880" lvl="1" marL="457200" rtl="0" algn="l">
              <a:spcBef>
                <a:spcPts val="400"/>
              </a:spcBef>
              <a:spcAft>
                <a:spcPts val="0"/>
              </a:spcAft>
              <a:buSzPts val="1700"/>
              <a:buChar char="•"/>
            </a:pPr>
            <a:r>
              <a:rPr lang="en-US"/>
              <a:t>Is a public document that shows the work to be done in the sprint.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Symptoms of Software Development Problems</a:t>
            </a:r>
            <a:endParaRPr sz="3600"/>
          </a:p>
        </p:txBody>
      </p:sp>
      <p:sp>
        <p:nvSpPr>
          <p:cNvPr id="825" name="Google Shape;825;p7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Inaccurate understanding of end-user needs</a:t>
            </a:r>
            <a:endParaRPr/>
          </a:p>
          <a:p>
            <a:pPr indent="-182880" lvl="0" marL="182880" rtl="0" algn="l">
              <a:spcBef>
                <a:spcPts val="480"/>
              </a:spcBef>
              <a:spcAft>
                <a:spcPts val="0"/>
              </a:spcAft>
              <a:buSzPts val="2040"/>
              <a:buChar char="•"/>
            </a:pPr>
            <a:r>
              <a:rPr lang="en-US"/>
              <a:t>Inability to deal with changing requirements</a:t>
            </a:r>
            <a:endParaRPr/>
          </a:p>
          <a:p>
            <a:pPr indent="-182880" lvl="0" marL="182880" rtl="0" algn="l">
              <a:spcBef>
                <a:spcPts val="480"/>
              </a:spcBef>
              <a:spcAft>
                <a:spcPts val="0"/>
              </a:spcAft>
              <a:buSzPts val="2040"/>
              <a:buChar char="•"/>
            </a:pPr>
            <a:r>
              <a:rPr lang="en-US"/>
              <a:t>Modules don’t integrate</a:t>
            </a:r>
            <a:endParaRPr/>
          </a:p>
          <a:p>
            <a:pPr indent="-182880" lvl="0" marL="182880" rtl="0" algn="l">
              <a:spcBef>
                <a:spcPts val="480"/>
              </a:spcBef>
              <a:spcAft>
                <a:spcPts val="0"/>
              </a:spcAft>
              <a:buSzPts val="2040"/>
              <a:buChar char="•"/>
            </a:pPr>
            <a:r>
              <a:rPr lang="en-US"/>
              <a:t>It is difficult to maintain or extend the software</a:t>
            </a:r>
            <a:endParaRPr/>
          </a:p>
          <a:p>
            <a:pPr indent="-182880" lvl="0" marL="182880" rtl="0" algn="l">
              <a:spcBef>
                <a:spcPts val="480"/>
              </a:spcBef>
              <a:spcAft>
                <a:spcPts val="0"/>
              </a:spcAft>
              <a:buSzPts val="2040"/>
              <a:buChar char="•"/>
            </a:pPr>
            <a:r>
              <a:rPr lang="en-US"/>
              <a:t>Late discovery of flaws</a:t>
            </a:r>
            <a:endParaRPr/>
          </a:p>
          <a:p>
            <a:pPr indent="-182880" lvl="0" marL="182880" rtl="0" algn="l">
              <a:spcBef>
                <a:spcPts val="480"/>
              </a:spcBef>
              <a:spcAft>
                <a:spcPts val="0"/>
              </a:spcAft>
              <a:buSzPts val="2040"/>
              <a:buChar char="•"/>
            </a:pPr>
            <a:r>
              <a:rPr lang="en-US"/>
              <a:t>Poor quality and performance of the software</a:t>
            </a:r>
            <a:endParaRPr/>
          </a:p>
          <a:p>
            <a:pPr indent="-182880" lvl="0" marL="182880" rtl="0" algn="l">
              <a:spcBef>
                <a:spcPts val="480"/>
              </a:spcBef>
              <a:spcAft>
                <a:spcPts val="0"/>
              </a:spcAft>
              <a:buSzPts val="2040"/>
              <a:buChar char="•"/>
            </a:pPr>
            <a:r>
              <a:rPr lang="en-US"/>
              <a:t>No coordinated team effort</a:t>
            </a:r>
            <a:endParaRPr/>
          </a:p>
          <a:p>
            <a:pPr indent="-182880" lvl="0" marL="182880" rtl="0" algn="l">
              <a:spcBef>
                <a:spcPts val="480"/>
              </a:spcBef>
              <a:spcAft>
                <a:spcPts val="0"/>
              </a:spcAft>
              <a:buSzPts val="2040"/>
              <a:buChar char="•"/>
            </a:pPr>
            <a:r>
              <a:rPr lang="en-US"/>
              <a:t>Build-and-release issues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Root Causes</a:t>
            </a:r>
            <a:endParaRPr/>
          </a:p>
        </p:txBody>
      </p:sp>
      <p:sp>
        <p:nvSpPr>
          <p:cNvPr id="832" name="Google Shape;832;p7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Insufficient requirements specification and their ad hoc management</a:t>
            </a:r>
            <a:endParaRPr/>
          </a:p>
          <a:p>
            <a:pPr indent="-182880" lvl="0" marL="182880" rtl="0" algn="l">
              <a:spcBef>
                <a:spcPts val="400"/>
              </a:spcBef>
              <a:spcAft>
                <a:spcPts val="0"/>
              </a:spcAft>
              <a:buSzPts val="1700"/>
              <a:buChar char="•"/>
            </a:pPr>
            <a:r>
              <a:rPr lang="en-US" sz="2000"/>
              <a:t>Ambiguous and imprecise communication</a:t>
            </a:r>
            <a:endParaRPr sz="2000"/>
          </a:p>
          <a:p>
            <a:pPr indent="-182880" lvl="0" marL="182880" rtl="0" algn="l">
              <a:spcBef>
                <a:spcPts val="400"/>
              </a:spcBef>
              <a:spcAft>
                <a:spcPts val="0"/>
              </a:spcAft>
              <a:buSzPts val="1700"/>
              <a:buChar char="•"/>
            </a:pPr>
            <a:r>
              <a:rPr lang="en-US" sz="2000"/>
              <a:t>Brittle architecture</a:t>
            </a:r>
            <a:endParaRPr sz="2000"/>
          </a:p>
          <a:p>
            <a:pPr indent="-182880" lvl="0" marL="182880" rtl="0" algn="l">
              <a:spcBef>
                <a:spcPts val="400"/>
              </a:spcBef>
              <a:spcAft>
                <a:spcPts val="0"/>
              </a:spcAft>
              <a:buSzPts val="1700"/>
              <a:buChar char="•"/>
            </a:pPr>
            <a:r>
              <a:rPr lang="en-US" sz="2000"/>
              <a:t>Overwhelming complexity</a:t>
            </a:r>
            <a:endParaRPr/>
          </a:p>
          <a:p>
            <a:pPr indent="-182880" lvl="0" marL="182880" rtl="0" algn="l">
              <a:spcBef>
                <a:spcPts val="400"/>
              </a:spcBef>
              <a:spcAft>
                <a:spcPts val="0"/>
              </a:spcAft>
              <a:buSzPts val="1700"/>
              <a:buChar char="•"/>
            </a:pPr>
            <a:r>
              <a:rPr lang="en-US" sz="2000"/>
              <a:t>Undetected inconsistencies in requirements, design, and implementation</a:t>
            </a:r>
            <a:endParaRPr sz="2000"/>
          </a:p>
          <a:p>
            <a:pPr indent="-182880" lvl="0" marL="182880" rtl="0" algn="l">
              <a:spcBef>
                <a:spcPts val="400"/>
              </a:spcBef>
              <a:spcAft>
                <a:spcPts val="0"/>
              </a:spcAft>
              <a:buSzPts val="1700"/>
              <a:buChar char="•"/>
            </a:pPr>
            <a:r>
              <a:rPr lang="en-US" sz="2000"/>
              <a:t>Poor and insufficient testing</a:t>
            </a:r>
            <a:endParaRPr/>
          </a:p>
          <a:p>
            <a:pPr indent="-182880" lvl="0" marL="182880" rtl="0" algn="l">
              <a:spcBef>
                <a:spcPts val="400"/>
              </a:spcBef>
              <a:spcAft>
                <a:spcPts val="0"/>
              </a:spcAft>
              <a:buSzPts val="1700"/>
              <a:buChar char="•"/>
            </a:pPr>
            <a:r>
              <a:rPr lang="en-US" sz="2000"/>
              <a:t>Subjective assessment of project status</a:t>
            </a:r>
            <a:endParaRPr sz="2000"/>
          </a:p>
          <a:p>
            <a:pPr indent="-182880" lvl="0" marL="182880" rtl="0" algn="l">
              <a:spcBef>
                <a:spcPts val="400"/>
              </a:spcBef>
              <a:spcAft>
                <a:spcPts val="0"/>
              </a:spcAft>
              <a:buSzPts val="1700"/>
              <a:buChar char="•"/>
            </a:pPr>
            <a:r>
              <a:rPr lang="en-US" sz="2000"/>
              <a:t>Failure to attack risk </a:t>
            </a:r>
            <a:endParaRPr/>
          </a:p>
          <a:p>
            <a:pPr indent="-182880" lvl="0" marL="182880" rtl="0" algn="l">
              <a:spcBef>
                <a:spcPts val="400"/>
              </a:spcBef>
              <a:spcAft>
                <a:spcPts val="0"/>
              </a:spcAft>
              <a:buSzPts val="1700"/>
              <a:buChar char="•"/>
            </a:pPr>
            <a:r>
              <a:rPr lang="en-US" sz="2000"/>
              <a:t>Uncontrolled change propagation</a:t>
            </a:r>
            <a:endParaRPr sz="2000"/>
          </a:p>
          <a:p>
            <a:pPr indent="-182880" lvl="0" marL="182880" rtl="0" algn="l">
              <a:spcBef>
                <a:spcPts val="400"/>
              </a:spcBef>
              <a:spcAft>
                <a:spcPts val="0"/>
              </a:spcAft>
              <a:buSzPts val="1700"/>
              <a:buChar char="•"/>
            </a:pPr>
            <a:r>
              <a:rPr lang="en-US" sz="2000"/>
              <a:t>Insufficient automation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Software Best Practices</a:t>
            </a:r>
            <a:endParaRPr/>
          </a:p>
        </p:txBody>
      </p:sp>
      <p:sp>
        <p:nvSpPr>
          <p:cNvPr id="839" name="Google Shape;839;p72"/>
          <p:cNvSpPr txBox="1"/>
          <p:nvPr>
            <p:ph idx="1" type="body"/>
          </p:nvPr>
        </p:nvSpPr>
        <p:spPr>
          <a:xfrm>
            <a:off x="457347" y="2919413"/>
            <a:ext cx="8229307" cy="321151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Develop software iteratively</a:t>
            </a:r>
            <a:endParaRPr/>
          </a:p>
          <a:p>
            <a:pPr indent="-182880" lvl="0" marL="182880" rtl="0" algn="l">
              <a:spcBef>
                <a:spcPts val="480"/>
              </a:spcBef>
              <a:spcAft>
                <a:spcPts val="0"/>
              </a:spcAft>
              <a:buSzPts val="2040"/>
              <a:buChar char="•"/>
            </a:pPr>
            <a:r>
              <a:rPr lang="en-US"/>
              <a:t>Manage requirements</a:t>
            </a:r>
            <a:endParaRPr/>
          </a:p>
          <a:p>
            <a:pPr indent="-182880" lvl="0" marL="182880" rtl="0" algn="l">
              <a:spcBef>
                <a:spcPts val="480"/>
              </a:spcBef>
              <a:spcAft>
                <a:spcPts val="0"/>
              </a:spcAft>
              <a:buSzPts val="2040"/>
              <a:buChar char="•"/>
            </a:pPr>
            <a:r>
              <a:rPr lang="en-US"/>
              <a:t>Use component-based architectures</a:t>
            </a:r>
            <a:endParaRPr/>
          </a:p>
          <a:p>
            <a:pPr indent="-182880" lvl="0" marL="182880" rtl="0" algn="l">
              <a:spcBef>
                <a:spcPts val="480"/>
              </a:spcBef>
              <a:spcAft>
                <a:spcPts val="0"/>
              </a:spcAft>
              <a:buSzPts val="2040"/>
              <a:buChar char="•"/>
            </a:pPr>
            <a:r>
              <a:rPr lang="en-US"/>
              <a:t>Visually model software</a:t>
            </a:r>
            <a:endParaRPr/>
          </a:p>
          <a:p>
            <a:pPr indent="-182880" lvl="0" marL="182880" rtl="0" algn="l">
              <a:spcBef>
                <a:spcPts val="480"/>
              </a:spcBef>
              <a:spcAft>
                <a:spcPts val="0"/>
              </a:spcAft>
              <a:buSzPts val="2040"/>
              <a:buChar char="•"/>
            </a:pPr>
            <a:r>
              <a:rPr lang="en-US"/>
              <a:t>Verify software quality</a:t>
            </a:r>
            <a:endParaRPr/>
          </a:p>
          <a:p>
            <a:pPr indent="-182880" lvl="0" marL="182880" rtl="0" algn="l">
              <a:spcBef>
                <a:spcPts val="480"/>
              </a:spcBef>
              <a:spcAft>
                <a:spcPts val="0"/>
              </a:spcAft>
              <a:buSzPts val="2040"/>
              <a:buChar char="•"/>
            </a:pPr>
            <a:r>
              <a:rPr lang="en-US"/>
              <a:t>Control changes to software</a:t>
            </a:r>
            <a:endParaRPr/>
          </a:p>
          <a:p>
            <a:pPr indent="-182880" lvl="0" marL="182880" rtl="0" algn="l">
              <a:spcBef>
                <a:spcPts val="480"/>
              </a:spcBef>
              <a:spcAft>
                <a:spcPts val="0"/>
              </a:spcAft>
              <a:buSzPts val="2040"/>
              <a:buFont typeface="Noto Sans Symbols"/>
              <a:buNone/>
            </a:pPr>
            <a:r>
              <a:t/>
            </a:r>
            <a:endParaRPr/>
          </a:p>
        </p:txBody>
      </p:sp>
      <p:sp>
        <p:nvSpPr>
          <p:cNvPr id="840" name="Google Shape;840;p72"/>
          <p:cNvSpPr txBox="1"/>
          <p:nvPr/>
        </p:nvSpPr>
        <p:spPr>
          <a:xfrm>
            <a:off x="493994" y="1470025"/>
            <a:ext cx="786724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Commercially proven approaches to software development that, when used in combination, strike at the root causes of software development problems.</a:t>
            </a:r>
            <a:r>
              <a:rPr b="1" baseline="30000" lang="en-US" sz="2400">
                <a:solidFill>
                  <a:schemeClr val="dk1"/>
                </a:solidFill>
                <a:latin typeface="Arial"/>
                <a:ea typeface="Arial"/>
                <a:cs typeface="Arial"/>
                <a:sym typeface="Arial"/>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Tracing Symptoms to Root Causes and Best Practices</a:t>
            </a:r>
            <a:endParaRPr/>
          </a:p>
        </p:txBody>
      </p:sp>
      <p:sp>
        <p:nvSpPr>
          <p:cNvPr id="847" name="Google Shape;847;p73"/>
          <p:cNvSpPr/>
          <p:nvPr/>
        </p:nvSpPr>
        <p:spPr>
          <a:xfrm>
            <a:off x="80623" y="1416051"/>
            <a:ext cx="2983013" cy="4411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Inaccurate understanding of end-user needs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Inability to deal with changing requirements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Modules don’t integrate</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It is difficult to maintain or extend the software</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Late discovery of flaws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Poor quality and performance of the software</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No coordinated team effort</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Build-and-release issues</a:t>
            </a:r>
            <a:endParaRPr/>
          </a:p>
        </p:txBody>
      </p:sp>
      <p:sp>
        <p:nvSpPr>
          <p:cNvPr id="848" name="Google Shape;848;p73"/>
          <p:cNvSpPr/>
          <p:nvPr/>
        </p:nvSpPr>
        <p:spPr>
          <a:xfrm>
            <a:off x="3109078" y="1416051"/>
            <a:ext cx="3428633" cy="4411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Insufficient requirements specification and their ad hoc management</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Ambiguous and imprecise communication</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Brittle architecture</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Overwhelming complexity</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Undetected inconsistencies in requirements, design, and implementation</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Poor and insufficient testing</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Subjective assessment of project status</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Failure to attack risk </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Uncontrolled change propagation</a:t>
            </a:r>
            <a:endParaRPr b="0" sz="1800">
              <a:solidFill>
                <a:schemeClr val="dk1"/>
              </a:solidFill>
              <a:latin typeface="Arial"/>
              <a:ea typeface="Arial"/>
              <a:cs typeface="Arial"/>
              <a:sym typeface="Arial"/>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Insufficient automation</a:t>
            </a:r>
            <a:endParaRPr/>
          </a:p>
        </p:txBody>
      </p:sp>
      <p:sp>
        <p:nvSpPr>
          <p:cNvPr id="849" name="Google Shape;849;p73"/>
          <p:cNvSpPr/>
          <p:nvPr/>
        </p:nvSpPr>
        <p:spPr>
          <a:xfrm>
            <a:off x="6493735" y="1416051"/>
            <a:ext cx="2446512" cy="321151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Develop software iteratively</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Manage requirements</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Use component-based architectures</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Visually model software</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Verify software quality</a:t>
            </a:r>
            <a:endParaRPr/>
          </a:p>
          <a:p>
            <a:pPr indent="-342900" lvl="0" marL="342900" marR="0" rtl="0" algn="l">
              <a:spcBef>
                <a:spcPts val="360"/>
              </a:spcBef>
              <a:spcAft>
                <a:spcPts val="0"/>
              </a:spcAft>
              <a:buClr>
                <a:schemeClr val="dk2"/>
              </a:buClr>
              <a:buSzPts val="1260"/>
              <a:buFont typeface="Noto Sans Symbols"/>
              <a:buChar char="●"/>
            </a:pPr>
            <a:r>
              <a:rPr b="0" lang="en-US" sz="1800">
                <a:solidFill>
                  <a:schemeClr val="dk1"/>
                </a:solidFill>
                <a:latin typeface="Arial"/>
                <a:ea typeface="Arial"/>
                <a:cs typeface="Arial"/>
                <a:sym typeface="Arial"/>
              </a:rPr>
              <a:t>Control changes to software</a:t>
            </a:r>
            <a:endParaRPr/>
          </a:p>
          <a:p>
            <a:pPr indent="-342900" lvl="0" marL="342900" marR="0" rtl="0" algn="l">
              <a:spcBef>
                <a:spcPts val="360"/>
              </a:spcBef>
              <a:spcAft>
                <a:spcPts val="0"/>
              </a:spcAft>
              <a:buClr>
                <a:schemeClr val="dk2"/>
              </a:buClr>
              <a:buSzPts val="1260"/>
              <a:buFont typeface="Noto Sans Symbols"/>
              <a:buNone/>
            </a:pPr>
            <a:r>
              <a:t/>
            </a:r>
            <a:endParaRPr b="0" sz="1800">
              <a:solidFill>
                <a:schemeClr val="dk1"/>
              </a:solidFill>
              <a:latin typeface="Arial"/>
              <a:ea typeface="Arial"/>
              <a:cs typeface="Arial"/>
              <a:sym typeface="Arial"/>
            </a:endParaRPr>
          </a:p>
        </p:txBody>
      </p:sp>
      <p:sp>
        <p:nvSpPr>
          <p:cNvPr id="850" name="Google Shape;850;p73"/>
          <p:cNvSpPr/>
          <p:nvPr/>
        </p:nvSpPr>
        <p:spPr>
          <a:xfrm flipH="1" rot="10800000">
            <a:off x="2367355" y="1630364"/>
            <a:ext cx="860456" cy="180975"/>
          </a:xfrm>
          <a:custGeom>
            <a:rect b="b" l="l" r="r" t="t"/>
            <a:pathLst>
              <a:path extrusionOk="0" h="67" w="621">
                <a:moveTo>
                  <a:pt x="0" y="0"/>
                </a:moveTo>
                <a:cubicBezTo>
                  <a:pt x="95" y="17"/>
                  <a:pt x="191" y="34"/>
                  <a:pt x="294" y="45"/>
                </a:cubicBezTo>
                <a:cubicBezTo>
                  <a:pt x="397" y="56"/>
                  <a:pt x="509" y="61"/>
                  <a:pt x="621" y="67"/>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73"/>
          <p:cNvSpPr/>
          <p:nvPr/>
        </p:nvSpPr>
        <p:spPr>
          <a:xfrm>
            <a:off x="2351230" y="1936750"/>
            <a:ext cx="826742" cy="573088"/>
          </a:xfrm>
          <a:custGeom>
            <a:rect b="b" l="l" r="r" t="t"/>
            <a:pathLst>
              <a:path extrusionOk="0" h="485" w="621">
                <a:moveTo>
                  <a:pt x="0" y="0"/>
                </a:moveTo>
                <a:cubicBezTo>
                  <a:pt x="114" y="32"/>
                  <a:pt x="228" y="65"/>
                  <a:pt x="282" y="135"/>
                </a:cubicBezTo>
                <a:cubicBezTo>
                  <a:pt x="336" y="205"/>
                  <a:pt x="270" y="360"/>
                  <a:pt x="327" y="418"/>
                </a:cubicBezTo>
                <a:cubicBezTo>
                  <a:pt x="384" y="476"/>
                  <a:pt x="502" y="480"/>
                  <a:pt x="621" y="485"/>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73"/>
          <p:cNvSpPr/>
          <p:nvPr/>
        </p:nvSpPr>
        <p:spPr>
          <a:xfrm>
            <a:off x="5992413" y="1616076"/>
            <a:ext cx="612727" cy="42863"/>
          </a:xfrm>
          <a:custGeom>
            <a:rect b="b" l="l" r="r" t="t"/>
            <a:pathLst>
              <a:path extrusionOk="0" h="181" w="520">
                <a:moveTo>
                  <a:pt x="0" y="32"/>
                </a:moveTo>
                <a:cubicBezTo>
                  <a:pt x="69" y="16"/>
                  <a:pt x="139" y="0"/>
                  <a:pt x="192" y="21"/>
                </a:cubicBezTo>
                <a:cubicBezTo>
                  <a:pt x="245" y="42"/>
                  <a:pt x="262" y="133"/>
                  <a:pt x="317" y="157"/>
                </a:cubicBezTo>
                <a:cubicBezTo>
                  <a:pt x="372" y="181"/>
                  <a:pt x="446" y="174"/>
                  <a:pt x="520" y="168"/>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73"/>
          <p:cNvSpPr/>
          <p:nvPr/>
        </p:nvSpPr>
        <p:spPr>
          <a:xfrm>
            <a:off x="5926450" y="2133601"/>
            <a:ext cx="644976" cy="93663"/>
          </a:xfrm>
          <a:custGeom>
            <a:rect b="b" l="l" r="r" t="t"/>
            <a:pathLst>
              <a:path extrusionOk="0" h="240" w="542">
                <a:moveTo>
                  <a:pt x="0" y="0"/>
                </a:moveTo>
                <a:cubicBezTo>
                  <a:pt x="90" y="21"/>
                  <a:pt x="181" y="43"/>
                  <a:pt x="237" y="79"/>
                </a:cubicBezTo>
                <a:cubicBezTo>
                  <a:pt x="293" y="115"/>
                  <a:pt x="288" y="190"/>
                  <a:pt x="339" y="215"/>
                </a:cubicBezTo>
                <a:cubicBezTo>
                  <a:pt x="390" y="240"/>
                  <a:pt x="466" y="233"/>
                  <a:pt x="542" y="226"/>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73"/>
          <p:cNvSpPr/>
          <p:nvPr/>
        </p:nvSpPr>
        <p:spPr>
          <a:xfrm>
            <a:off x="5910325" y="2725738"/>
            <a:ext cx="661101" cy="728662"/>
          </a:xfrm>
          <a:custGeom>
            <a:rect b="b" l="l" r="r" t="t"/>
            <a:pathLst>
              <a:path extrusionOk="0" h="640" w="587">
                <a:moveTo>
                  <a:pt x="0" y="0"/>
                </a:moveTo>
                <a:cubicBezTo>
                  <a:pt x="86" y="4"/>
                  <a:pt x="173" y="9"/>
                  <a:pt x="226" y="101"/>
                </a:cubicBezTo>
                <a:cubicBezTo>
                  <a:pt x="279" y="193"/>
                  <a:pt x="256" y="466"/>
                  <a:pt x="316" y="553"/>
                </a:cubicBezTo>
                <a:cubicBezTo>
                  <a:pt x="376" y="640"/>
                  <a:pt x="481" y="630"/>
                  <a:pt x="587" y="621"/>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Develop Software Iteratively</a:t>
            </a:r>
            <a:endParaRPr/>
          </a:p>
        </p:txBody>
      </p:sp>
      <p:sp>
        <p:nvSpPr>
          <p:cNvPr id="861" name="Google Shape;861;p74"/>
          <p:cNvSpPr txBox="1"/>
          <p:nvPr/>
        </p:nvSpPr>
        <p:spPr>
          <a:xfrm>
            <a:off x="773972" y="3274219"/>
            <a:ext cx="1778081" cy="709613"/>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Requirements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analysis</a:t>
            </a:r>
            <a:endParaRPr/>
          </a:p>
        </p:txBody>
      </p:sp>
      <p:sp>
        <p:nvSpPr>
          <p:cNvPr id="862" name="Google Shape;862;p74"/>
          <p:cNvSpPr txBox="1"/>
          <p:nvPr/>
        </p:nvSpPr>
        <p:spPr>
          <a:xfrm>
            <a:off x="1619770" y="4082257"/>
            <a:ext cx="1663745" cy="744537"/>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Software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Design</a:t>
            </a:r>
            <a:endParaRPr/>
          </a:p>
        </p:txBody>
      </p:sp>
      <p:sp>
        <p:nvSpPr>
          <p:cNvPr id="863" name="Google Shape;863;p74"/>
          <p:cNvSpPr txBox="1"/>
          <p:nvPr/>
        </p:nvSpPr>
        <p:spPr>
          <a:xfrm>
            <a:off x="2333641" y="4906168"/>
            <a:ext cx="1942257" cy="763588"/>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Implementation (Coding)</a:t>
            </a:r>
            <a:endParaRPr/>
          </a:p>
        </p:txBody>
      </p:sp>
      <p:sp>
        <p:nvSpPr>
          <p:cNvPr id="864" name="Google Shape;864;p74"/>
          <p:cNvSpPr txBox="1"/>
          <p:nvPr/>
        </p:nvSpPr>
        <p:spPr>
          <a:xfrm>
            <a:off x="3326024" y="5769769"/>
            <a:ext cx="1778082" cy="727075"/>
          </a:xfrm>
          <a:prstGeom prst="rect">
            <a:avLst/>
          </a:prstGeom>
          <a:solidFill>
            <a:schemeClr val="folHlink"/>
          </a:solidFill>
          <a:ln cap="flat" cmpd="sng" w="12700">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Testing and Deployment</a:t>
            </a:r>
            <a:endParaRPr/>
          </a:p>
        </p:txBody>
      </p:sp>
      <p:sp>
        <p:nvSpPr>
          <p:cNvPr id="865" name="Google Shape;865;p74"/>
          <p:cNvSpPr txBox="1"/>
          <p:nvPr/>
        </p:nvSpPr>
        <p:spPr>
          <a:xfrm>
            <a:off x="493993" y="1470025"/>
            <a:ext cx="851368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Classic software development processes follow the waterfall lifecycle.  Development proceeds linearly from requirements analysis, through design, implementation, and testing.</a:t>
            </a:r>
            <a:endParaRPr b="1" baseline="30000" sz="2400">
              <a:solidFill>
                <a:schemeClr val="dk1"/>
              </a:solidFill>
              <a:latin typeface="Arial"/>
              <a:ea typeface="Arial"/>
              <a:cs typeface="Arial"/>
              <a:sym typeface="Arial"/>
            </a:endParaRPr>
          </a:p>
        </p:txBody>
      </p:sp>
      <p:sp>
        <p:nvSpPr>
          <p:cNvPr id="866" name="Google Shape;866;p74"/>
          <p:cNvSpPr/>
          <p:nvPr/>
        </p:nvSpPr>
        <p:spPr>
          <a:xfrm>
            <a:off x="5033744" y="2863850"/>
            <a:ext cx="3705680" cy="2870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takes too long to see results.</a:t>
            </a:r>
            <a:endParaRPr/>
          </a:p>
          <a:p>
            <a:pPr indent="-342900" lvl="0" marL="342900" marR="0" rtl="0" algn="l">
              <a:spcBef>
                <a:spcPts val="36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depends on stable, correct requirements.</a:t>
            </a:r>
            <a:endParaRPr/>
          </a:p>
          <a:p>
            <a:pPr indent="-342900" lvl="0" marL="342900" marR="0" rtl="0" algn="l">
              <a:spcBef>
                <a:spcPts val="36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delays the detection of errors until the end.</a:t>
            </a:r>
            <a:endParaRPr/>
          </a:p>
          <a:p>
            <a:pPr indent="-342900" lvl="0" marL="342900" marR="0" rtl="0" algn="l">
              <a:spcBef>
                <a:spcPts val="360"/>
              </a:spcBef>
              <a:spcAft>
                <a:spcPts val="0"/>
              </a:spcAft>
              <a:buClr>
                <a:schemeClr val="dk2"/>
              </a:buClr>
              <a:buSzPts val="1260"/>
              <a:buFont typeface="Noto Sans Symbols"/>
              <a:buChar char="●"/>
            </a:pPr>
            <a:r>
              <a:rPr lang="en-US" sz="1800">
                <a:solidFill>
                  <a:srgbClr val="000099"/>
                </a:solidFill>
                <a:latin typeface="Arial"/>
                <a:ea typeface="Arial"/>
                <a:cs typeface="Arial"/>
                <a:sym typeface="Arial"/>
              </a:rPr>
              <a:t>It does not promote software reuse and prototyping.</a:t>
            </a:r>
            <a:endParaRPr/>
          </a:p>
        </p:txBody>
      </p:sp>
      <p:sp>
        <p:nvSpPr>
          <p:cNvPr id="867" name="Google Shape;867;p74"/>
          <p:cNvSpPr/>
          <p:nvPr/>
        </p:nvSpPr>
        <p:spPr>
          <a:xfrm>
            <a:off x="2625346" y="3625056"/>
            <a:ext cx="237468" cy="355600"/>
          </a:xfrm>
          <a:custGeom>
            <a:rect b="b" l="l" r="r" t="t"/>
            <a:pathLst>
              <a:path extrusionOk="0" h="224" w="162">
                <a:moveTo>
                  <a:pt x="0" y="32"/>
                </a:moveTo>
                <a:cubicBezTo>
                  <a:pt x="55" y="16"/>
                  <a:pt x="110" y="0"/>
                  <a:pt x="136" y="32"/>
                </a:cubicBezTo>
                <a:cubicBezTo>
                  <a:pt x="162" y="64"/>
                  <a:pt x="160" y="144"/>
                  <a:pt x="158" y="224"/>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74"/>
          <p:cNvSpPr/>
          <p:nvPr/>
        </p:nvSpPr>
        <p:spPr>
          <a:xfrm>
            <a:off x="3371466" y="4504531"/>
            <a:ext cx="237468" cy="355600"/>
          </a:xfrm>
          <a:custGeom>
            <a:rect b="b" l="l" r="r" t="t"/>
            <a:pathLst>
              <a:path extrusionOk="0" h="224" w="162">
                <a:moveTo>
                  <a:pt x="0" y="32"/>
                </a:moveTo>
                <a:cubicBezTo>
                  <a:pt x="55" y="16"/>
                  <a:pt x="110" y="0"/>
                  <a:pt x="136" y="32"/>
                </a:cubicBezTo>
                <a:cubicBezTo>
                  <a:pt x="162" y="64"/>
                  <a:pt x="160" y="144"/>
                  <a:pt x="158" y="224"/>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74"/>
          <p:cNvSpPr/>
          <p:nvPr/>
        </p:nvSpPr>
        <p:spPr>
          <a:xfrm>
            <a:off x="4366781" y="5379243"/>
            <a:ext cx="237468" cy="355600"/>
          </a:xfrm>
          <a:custGeom>
            <a:rect b="b" l="l" r="r" t="t"/>
            <a:pathLst>
              <a:path extrusionOk="0" h="224" w="162">
                <a:moveTo>
                  <a:pt x="0" y="32"/>
                </a:moveTo>
                <a:cubicBezTo>
                  <a:pt x="55" y="16"/>
                  <a:pt x="110" y="0"/>
                  <a:pt x="136" y="32"/>
                </a:cubicBezTo>
                <a:cubicBezTo>
                  <a:pt x="162" y="64"/>
                  <a:pt x="160" y="144"/>
                  <a:pt x="158" y="224"/>
                </a:cubicBezTo>
              </a:path>
            </a:pathLst>
          </a:custGeom>
          <a:noFill/>
          <a:ln cap="flat" cmpd="sng" w="57150">
            <a:solidFill>
              <a:schemeClr val="hlink"/>
            </a:solidFill>
            <a:prstDash val="solid"/>
            <a:round/>
            <a:headEnd len="sm" w="sm" type="none"/>
            <a:tailEnd len="sm" w="sm" type="none"/>
          </a:ln>
          <a:effectLst>
            <a:outerShdw rotWithShape="0" algn="ctr" dir="2700000" dist="107763">
              <a:schemeClr val="lt2">
                <a:alpha val="49803"/>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75"/>
          <p:cNvPicPr preferRelativeResize="0"/>
          <p:nvPr/>
        </p:nvPicPr>
        <p:blipFill rotWithShape="1">
          <a:blip r:embed="rId3">
            <a:alphaModFix/>
          </a:blip>
          <a:srcRect b="0" l="0" r="0" t="0"/>
          <a:stretch/>
        </p:blipFill>
        <p:spPr>
          <a:xfrm>
            <a:off x="1881424" y="2969700"/>
            <a:ext cx="5662595" cy="3609975"/>
          </a:xfrm>
          <a:prstGeom prst="rect">
            <a:avLst/>
          </a:prstGeom>
          <a:noFill/>
          <a:ln>
            <a:noFill/>
          </a:ln>
        </p:spPr>
      </p:pic>
      <p:sp>
        <p:nvSpPr>
          <p:cNvPr id="876" name="Google Shape;876;p7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Iterative and Incremental Process</a:t>
            </a:r>
            <a:endParaRPr/>
          </a:p>
        </p:txBody>
      </p:sp>
      <p:sp>
        <p:nvSpPr>
          <p:cNvPr id="877" name="Google Shape;877;p75"/>
          <p:cNvSpPr txBox="1"/>
          <p:nvPr/>
        </p:nvSpPr>
        <p:spPr>
          <a:xfrm>
            <a:off x="455881" y="1487489"/>
            <a:ext cx="851368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This approach is one of continuous discovery, invention, and implementation, with each </a:t>
            </a:r>
            <a:r>
              <a:rPr b="1" lang="en-US" sz="2400">
                <a:solidFill>
                  <a:srgbClr val="000099"/>
                </a:solidFill>
                <a:latin typeface="Arial"/>
                <a:ea typeface="Arial"/>
                <a:cs typeface="Arial"/>
                <a:sym typeface="Arial"/>
              </a:rPr>
              <a:t>iteration</a:t>
            </a:r>
            <a:r>
              <a:rPr b="1" lang="en-US" sz="2400">
                <a:solidFill>
                  <a:schemeClr val="dk1"/>
                </a:solidFill>
                <a:latin typeface="Arial"/>
                <a:ea typeface="Arial"/>
                <a:cs typeface="Arial"/>
                <a:sym typeface="Arial"/>
              </a:rPr>
              <a:t> forcing the development team to drive the desired product to closure in a predictable and repeatable way.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884" name="Google Shape;884;p7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Serious misunderstandings are made visible early</a:t>
            </a:r>
            <a:endParaRPr/>
          </a:p>
          <a:p>
            <a:pPr indent="-182880" lvl="0" marL="182880" rtl="0" algn="l">
              <a:spcBef>
                <a:spcPts val="400"/>
              </a:spcBef>
              <a:spcAft>
                <a:spcPts val="0"/>
              </a:spcAft>
              <a:buSzPts val="1700"/>
              <a:buChar char="•"/>
            </a:pPr>
            <a:r>
              <a:rPr lang="en-US" sz="2000"/>
              <a:t>This approach enables user feedback</a:t>
            </a:r>
            <a:endParaRPr/>
          </a:p>
          <a:p>
            <a:pPr indent="-182880" lvl="0" marL="182880" rtl="0" algn="l">
              <a:spcBef>
                <a:spcPts val="400"/>
              </a:spcBef>
              <a:spcAft>
                <a:spcPts val="0"/>
              </a:spcAft>
              <a:buSzPts val="1700"/>
              <a:buChar char="•"/>
            </a:pPr>
            <a:r>
              <a:rPr lang="en-US" sz="2000"/>
              <a:t>The development team is forced to focus on most critical issues</a:t>
            </a:r>
            <a:endParaRPr/>
          </a:p>
          <a:p>
            <a:pPr indent="-182880" lvl="0" marL="182880" rtl="0" algn="l">
              <a:spcBef>
                <a:spcPts val="400"/>
              </a:spcBef>
              <a:spcAft>
                <a:spcPts val="0"/>
              </a:spcAft>
              <a:buSzPts val="1700"/>
              <a:buChar char="•"/>
            </a:pPr>
            <a:r>
              <a:rPr lang="en-US" sz="2000"/>
              <a:t>Continuous testing enables an objective assessment of the project status</a:t>
            </a:r>
            <a:endParaRPr/>
          </a:p>
          <a:p>
            <a:pPr indent="-182880" lvl="0" marL="182880" rtl="0" algn="l">
              <a:spcBef>
                <a:spcPts val="400"/>
              </a:spcBef>
              <a:spcAft>
                <a:spcPts val="0"/>
              </a:spcAft>
              <a:buSzPts val="1700"/>
              <a:buChar char="•"/>
            </a:pPr>
            <a:r>
              <a:rPr lang="en-US" sz="2000"/>
              <a:t>Inconsistencies among requirements, design, and implementation are detected early</a:t>
            </a:r>
            <a:endParaRPr/>
          </a:p>
          <a:p>
            <a:pPr indent="-182880" lvl="0" marL="182880" rtl="0" algn="l">
              <a:spcBef>
                <a:spcPts val="400"/>
              </a:spcBef>
              <a:spcAft>
                <a:spcPts val="0"/>
              </a:spcAft>
              <a:buSzPts val="1700"/>
              <a:buChar char="•"/>
            </a:pPr>
            <a:r>
              <a:rPr lang="en-US" sz="2000"/>
              <a:t>The workload of the team is spread more evenly during project lifecycle</a:t>
            </a:r>
            <a:endParaRPr/>
          </a:p>
          <a:p>
            <a:pPr indent="-182880" lvl="0" marL="182880" rtl="0" algn="l">
              <a:spcBef>
                <a:spcPts val="400"/>
              </a:spcBef>
              <a:spcAft>
                <a:spcPts val="0"/>
              </a:spcAft>
              <a:buSzPts val="1700"/>
              <a:buChar char="•"/>
            </a:pPr>
            <a:r>
              <a:rPr lang="en-US" sz="2000"/>
              <a:t>The team can leverage lessons learned and improve the process</a:t>
            </a:r>
            <a:endParaRPr/>
          </a:p>
          <a:p>
            <a:pPr indent="-182880" lvl="0" marL="182880" rtl="0" algn="l">
              <a:spcBef>
                <a:spcPts val="400"/>
              </a:spcBef>
              <a:spcAft>
                <a:spcPts val="0"/>
              </a:spcAft>
              <a:buSzPts val="1700"/>
              <a:buChar char="•"/>
            </a:pPr>
            <a:r>
              <a:rPr lang="en-US" sz="2000"/>
              <a:t>Stakeholders can be given concrete evidence of the project status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Manage Requirements</a:t>
            </a:r>
            <a:endParaRPr/>
          </a:p>
        </p:txBody>
      </p:sp>
      <p:sp>
        <p:nvSpPr>
          <p:cNvPr id="891" name="Google Shape;891;p77"/>
          <p:cNvSpPr txBox="1"/>
          <p:nvPr>
            <p:ph idx="1" type="body"/>
          </p:nvPr>
        </p:nvSpPr>
        <p:spPr>
          <a:xfrm>
            <a:off x="395781" y="2517775"/>
            <a:ext cx="8229307" cy="3563938"/>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It is a real problem to capture all requirements before the start of development.  Requirements change during project lifecycle. Understanding and identifying of requirements is a continuous process.</a:t>
            </a:r>
            <a:endParaRPr/>
          </a:p>
          <a:p>
            <a:pPr indent="-182880" lvl="0" marL="182880" rtl="0" algn="l">
              <a:spcBef>
                <a:spcPts val="480"/>
              </a:spcBef>
              <a:spcAft>
                <a:spcPts val="0"/>
              </a:spcAft>
              <a:buSzPts val="2040"/>
              <a:buChar char="•"/>
            </a:pPr>
            <a:r>
              <a:rPr lang="en-US"/>
              <a:t>The active management of requirements is about following three activities: eliciting, organizing, and documenting the system required functionality and constraints.</a:t>
            </a:r>
            <a:endParaRPr/>
          </a:p>
        </p:txBody>
      </p:sp>
      <p:sp>
        <p:nvSpPr>
          <p:cNvPr id="892" name="Google Shape;892;p77"/>
          <p:cNvSpPr txBox="1"/>
          <p:nvPr/>
        </p:nvSpPr>
        <p:spPr>
          <a:xfrm>
            <a:off x="543833" y="1487489"/>
            <a:ext cx="765469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 requirement is a condition or capability a system must have.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899" name="Google Shape;899;p7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 disciplined approach is built into requirements management</a:t>
            </a:r>
            <a:endParaRPr/>
          </a:p>
          <a:p>
            <a:pPr indent="-182880" lvl="0" marL="182880" rtl="0" algn="l">
              <a:spcBef>
                <a:spcPts val="480"/>
              </a:spcBef>
              <a:spcAft>
                <a:spcPts val="0"/>
              </a:spcAft>
              <a:buSzPts val="2040"/>
              <a:buChar char="•"/>
            </a:pPr>
            <a:r>
              <a:rPr lang="en-US"/>
              <a:t>Communication is based on defined requirements</a:t>
            </a:r>
            <a:endParaRPr/>
          </a:p>
          <a:p>
            <a:pPr indent="-182880" lvl="0" marL="182880" rtl="0" algn="l">
              <a:spcBef>
                <a:spcPts val="480"/>
              </a:spcBef>
              <a:spcAft>
                <a:spcPts val="0"/>
              </a:spcAft>
              <a:buSzPts val="2040"/>
              <a:buChar char="•"/>
            </a:pPr>
            <a:r>
              <a:rPr lang="en-US"/>
              <a:t>Requirements have to be prioritized, filtered, and traced</a:t>
            </a:r>
            <a:endParaRPr/>
          </a:p>
          <a:p>
            <a:pPr indent="-182880" lvl="0" marL="182880" rtl="0" algn="l">
              <a:spcBef>
                <a:spcPts val="480"/>
              </a:spcBef>
              <a:spcAft>
                <a:spcPts val="0"/>
              </a:spcAft>
              <a:buSzPts val="2040"/>
              <a:buChar char="•"/>
            </a:pPr>
            <a:r>
              <a:rPr lang="en-US"/>
              <a:t>An objective assessment of functionality is possible</a:t>
            </a:r>
            <a:endParaRPr/>
          </a:p>
          <a:p>
            <a:pPr indent="-182880" lvl="0" marL="182880" rtl="0" algn="l">
              <a:spcBef>
                <a:spcPts val="480"/>
              </a:spcBef>
              <a:spcAft>
                <a:spcPts val="0"/>
              </a:spcAft>
              <a:buSzPts val="2040"/>
              <a:buChar char="•"/>
            </a:pPr>
            <a:r>
              <a:rPr lang="en-US"/>
              <a:t>Inconsistencies are detected more easily</a:t>
            </a:r>
            <a:endParaRPr/>
          </a:p>
          <a:p>
            <a:pPr indent="-182880" lvl="0" marL="182880" rtl="0" algn="l">
              <a:spcBef>
                <a:spcPts val="480"/>
              </a:spcBef>
              <a:spcAft>
                <a:spcPts val="0"/>
              </a:spcAft>
              <a:buSzPts val="2040"/>
              <a:buChar char="•"/>
            </a:pPr>
            <a:r>
              <a:rPr lang="en-US"/>
              <a:t>With a tool support it is possible to provide a repository for system requirements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00" name="Google Shape;200;p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Building a home myself.</a:t>
            </a:r>
            <a:endParaRPr/>
          </a:p>
        </p:txBody>
      </p:sp>
      <p:pic>
        <p:nvPicPr>
          <p:cNvPr id="201" name="Google Shape;201;p8"/>
          <p:cNvPicPr preferRelativeResize="0"/>
          <p:nvPr/>
        </p:nvPicPr>
        <p:blipFill rotWithShape="1">
          <a:blip r:embed="rId3">
            <a:alphaModFix/>
          </a:blip>
          <a:srcRect b="0" l="0" r="0" t="0"/>
          <a:stretch/>
        </p:blipFill>
        <p:spPr>
          <a:xfrm>
            <a:off x="823210" y="2125630"/>
            <a:ext cx="2885093" cy="1910039"/>
          </a:xfrm>
          <a:prstGeom prst="rect">
            <a:avLst/>
          </a:prstGeom>
          <a:noFill/>
          <a:ln>
            <a:noFill/>
          </a:ln>
        </p:spPr>
      </p:pic>
      <p:pic>
        <p:nvPicPr>
          <p:cNvPr id="202" name="Google Shape;202;p8"/>
          <p:cNvPicPr preferRelativeResize="0"/>
          <p:nvPr/>
        </p:nvPicPr>
        <p:blipFill rotWithShape="1">
          <a:blip r:embed="rId4">
            <a:alphaModFix/>
          </a:blip>
          <a:srcRect b="0" l="0" r="0" t="0"/>
          <a:stretch/>
        </p:blipFill>
        <p:spPr>
          <a:xfrm>
            <a:off x="4571999" y="1882737"/>
            <a:ext cx="2319075" cy="2152932"/>
          </a:xfrm>
          <a:prstGeom prst="rect">
            <a:avLst/>
          </a:prstGeom>
          <a:noFill/>
          <a:ln>
            <a:noFill/>
          </a:ln>
        </p:spPr>
      </p:pic>
      <p:pic>
        <p:nvPicPr>
          <p:cNvPr id="203" name="Google Shape;203;p8"/>
          <p:cNvPicPr preferRelativeResize="0"/>
          <p:nvPr/>
        </p:nvPicPr>
        <p:blipFill rotWithShape="1">
          <a:blip r:embed="rId5">
            <a:alphaModFix/>
          </a:blip>
          <a:srcRect b="0" l="0" r="0" t="0"/>
          <a:stretch/>
        </p:blipFill>
        <p:spPr>
          <a:xfrm>
            <a:off x="841019" y="4270488"/>
            <a:ext cx="2871658" cy="1916832"/>
          </a:xfrm>
          <a:prstGeom prst="rect">
            <a:avLst/>
          </a:prstGeom>
          <a:noFill/>
          <a:ln>
            <a:noFill/>
          </a:ln>
        </p:spPr>
      </p:pic>
      <p:pic>
        <p:nvPicPr>
          <p:cNvPr id="204" name="Google Shape;204;p8"/>
          <p:cNvPicPr preferRelativeResize="0"/>
          <p:nvPr/>
        </p:nvPicPr>
        <p:blipFill rotWithShape="1">
          <a:blip r:embed="rId6">
            <a:alphaModFix/>
          </a:blip>
          <a:srcRect b="0" l="0" r="0" t="0"/>
          <a:stretch/>
        </p:blipFill>
        <p:spPr>
          <a:xfrm>
            <a:off x="4684928" y="4165549"/>
            <a:ext cx="2093218" cy="212670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Use Component-Based Architectures</a:t>
            </a:r>
            <a:endParaRPr/>
          </a:p>
        </p:txBody>
      </p:sp>
      <p:sp>
        <p:nvSpPr>
          <p:cNvPr id="906" name="Google Shape;906;p7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Component-Based Development is an important approach </a:t>
            </a:r>
            <a:r>
              <a:rPr lang="en-US">
                <a:solidFill>
                  <a:srgbClr val="292934"/>
                </a:solidFill>
              </a:rPr>
              <a:t>allowing </a:t>
            </a:r>
            <a:r>
              <a:rPr lang="en-US"/>
              <a:t>to build resilient software architecture because it enables the reuse of components from many available sources. Components make reuse possible on a larger scale, enabling systems to be composed from existing parts, off-the-shelf third-party parts, and a few new parts that address the specific domain and integrate the other parts together.</a:t>
            </a:r>
            <a:endParaRPr/>
          </a:p>
          <a:p>
            <a:pPr indent="-182880" lvl="0" marL="182880" rtl="0" algn="l">
              <a:spcBef>
                <a:spcPts val="480"/>
              </a:spcBef>
              <a:spcAft>
                <a:spcPts val="0"/>
              </a:spcAft>
              <a:buSzPts val="2040"/>
              <a:buChar char="•"/>
            </a:pPr>
            <a:r>
              <a:rPr lang="en-US"/>
              <a:t>Iterative approach involves the continuous evolution of the system architecture.  Each iteration produces an executable architecture that can be measured, tested, and evaluated against the system requirements.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913" name="Google Shape;913;p8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Components facilitate resilient architectures</a:t>
            </a:r>
            <a:endParaRPr/>
          </a:p>
          <a:p>
            <a:pPr indent="-182880" lvl="0" marL="182880" rtl="0" algn="l">
              <a:spcBef>
                <a:spcPts val="480"/>
              </a:spcBef>
              <a:spcAft>
                <a:spcPts val="0"/>
              </a:spcAft>
              <a:buSzPts val="2040"/>
              <a:buChar char="•"/>
            </a:pPr>
            <a:r>
              <a:rPr lang="en-US"/>
              <a:t>Modularity enables a clear separation of system elements that are subject to change</a:t>
            </a:r>
            <a:endParaRPr/>
          </a:p>
          <a:p>
            <a:pPr indent="-182880" lvl="0" marL="182880" rtl="0" algn="l">
              <a:spcBef>
                <a:spcPts val="480"/>
              </a:spcBef>
              <a:spcAft>
                <a:spcPts val="0"/>
              </a:spcAft>
              <a:buSzPts val="2040"/>
              <a:buChar char="•"/>
            </a:pPr>
            <a:r>
              <a:rPr lang="en-US"/>
              <a:t>Reuse is facilitated by leveraging standardized frameworks (COM, CORBA, EJB …) and commercially available components</a:t>
            </a:r>
            <a:endParaRPr/>
          </a:p>
          <a:p>
            <a:pPr indent="-182880" lvl="0" marL="182880" rtl="0" algn="l">
              <a:spcBef>
                <a:spcPts val="480"/>
              </a:spcBef>
              <a:spcAft>
                <a:spcPts val="0"/>
              </a:spcAft>
              <a:buSzPts val="2040"/>
              <a:buChar char="•"/>
            </a:pPr>
            <a:r>
              <a:rPr lang="en-US"/>
              <a:t>Components provide a natural basis for configuration management</a:t>
            </a:r>
            <a:endParaRPr/>
          </a:p>
          <a:p>
            <a:pPr indent="-182880" lvl="0" marL="182880" rtl="0" algn="l">
              <a:spcBef>
                <a:spcPts val="480"/>
              </a:spcBef>
              <a:spcAft>
                <a:spcPts val="0"/>
              </a:spcAft>
              <a:buSzPts val="2040"/>
              <a:buChar char="•"/>
            </a:pPr>
            <a:r>
              <a:rPr lang="en-US"/>
              <a:t>Visual modeling tools provide automation for component-based development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Visually Model Software</a:t>
            </a:r>
            <a:endParaRPr/>
          </a:p>
        </p:txBody>
      </p:sp>
      <p:sp>
        <p:nvSpPr>
          <p:cNvPr id="920" name="Google Shape;920;p81"/>
          <p:cNvSpPr txBox="1"/>
          <p:nvPr/>
        </p:nvSpPr>
        <p:spPr>
          <a:xfrm>
            <a:off x="543833" y="1487489"/>
            <a:ext cx="765469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 model is a simplification of reality that completely describes a system from a particular perspective.</a:t>
            </a:r>
            <a:endParaRPr/>
          </a:p>
        </p:txBody>
      </p:sp>
      <p:sp>
        <p:nvSpPr>
          <p:cNvPr id="921" name="Google Shape;921;p81"/>
          <p:cNvSpPr txBox="1"/>
          <p:nvPr/>
        </p:nvSpPr>
        <p:spPr>
          <a:xfrm>
            <a:off x="104076" y="5927725"/>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Dynamic</a:t>
            </a:r>
            <a:endParaRPr/>
          </a:p>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Diagrams</a:t>
            </a:r>
            <a:endParaRPr/>
          </a:p>
        </p:txBody>
      </p:sp>
      <p:sp>
        <p:nvSpPr>
          <p:cNvPr id="922" name="Google Shape;922;p81"/>
          <p:cNvSpPr txBox="1"/>
          <p:nvPr/>
        </p:nvSpPr>
        <p:spPr>
          <a:xfrm>
            <a:off x="7789551" y="3111500"/>
            <a:ext cx="1336859"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Static </a:t>
            </a:r>
            <a:endParaRPr/>
          </a:p>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Diagrams</a:t>
            </a:r>
            <a:endParaRPr/>
          </a:p>
        </p:txBody>
      </p:sp>
      <p:grpSp>
        <p:nvGrpSpPr>
          <p:cNvPr id="923" name="Google Shape;923;p81"/>
          <p:cNvGrpSpPr/>
          <p:nvPr/>
        </p:nvGrpSpPr>
        <p:grpSpPr>
          <a:xfrm>
            <a:off x="1149230" y="2268538"/>
            <a:ext cx="6674036" cy="4443412"/>
            <a:chOff x="784" y="1429"/>
            <a:chExt cx="4553" cy="2799"/>
          </a:xfrm>
        </p:grpSpPr>
        <p:sp>
          <p:nvSpPr>
            <p:cNvPr id="924" name="Google Shape;924;p81"/>
            <p:cNvSpPr/>
            <p:nvPr/>
          </p:nvSpPr>
          <p:spPr>
            <a:xfrm>
              <a:off x="3063" y="1429"/>
              <a:ext cx="839"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cxnSp>
          <p:nvCxnSpPr>
            <p:cNvPr id="925" name="Google Shape;925;p81"/>
            <p:cNvCxnSpPr/>
            <p:nvPr/>
          </p:nvCxnSpPr>
          <p:spPr>
            <a:xfrm flipH="1" rot="10800000">
              <a:off x="3442" y="2321"/>
              <a:ext cx="805" cy="397"/>
            </a:xfrm>
            <a:prstGeom prst="straightConnector1">
              <a:avLst/>
            </a:prstGeom>
            <a:noFill/>
            <a:ln cap="flat" cmpd="sng" w="9525">
              <a:solidFill>
                <a:schemeClr val="dk1"/>
              </a:solidFill>
              <a:prstDash val="solid"/>
              <a:round/>
              <a:headEnd len="sm" w="sm" type="none"/>
              <a:tailEnd len="sm" w="sm" type="none"/>
            </a:ln>
          </p:spPr>
        </p:cxnSp>
        <p:cxnSp>
          <p:nvCxnSpPr>
            <p:cNvPr id="926" name="Google Shape;926;p81"/>
            <p:cNvCxnSpPr/>
            <p:nvPr/>
          </p:nvCxnSpPr>
          <p:spPr>
            <a:xfrm>
              <a:off x="3326" y="2933"/>
              <a:ext cx="1171" cy="0"/>
            </a:xfrm>
            <a:prstGeom prst="straightConnector1">
              <a:avLst/>
            </a:prstGeom>
            <a:noFill/>
            <a:ln cap="flat" cmpd="sng" w="9525">
              <a:solidFill>
                <a:schemeClr val="dk1"/>
              </a:solidFill>
              <a:prstDash val="solid"/>
              <a:round/>
              <a:headEnd len="sm" w="sm" type="none"/>
              <a:tailEnd len="sm" w="sm" type="none"/>
            </a:ln>
          </p:spPr>
        </p:cxnSp>
        <p:cxnSp>
          <p:nvCxnSpPr>
            <p:cNvPr id="927" name="Google Shape;927;p81"/>
            <p:cNvCxnSpPr/>
            <p:nvPr/>
          </p:nvCxnSpPr>
          <p:spPr>
            <a:xfrm>
              <a:off x="2010" y="2417"/>
              <a:ext cx="709" cy="280"/>
            </a:xfrm>
            <a:prstGeom prst="straightConnector1">
              <a:avLst/>
            </a:prstGeom>
            <a:noFill/>
            <a:ln cap="flat" cmpd="sng" w="9525">
              <a:solidFill>
                <a:schemeClr val="dk1"/>
              </a:solidFill>
              <a:prstDash val="solid"/>
              <a:round/>
              <a:headEnd len="sm" w="sm" type="none"/>
              <a:tailEnd len="sm" w="sm" type="none"/>
            </a:ln>
          </p:spPr>
        </p:cxnSp>
        <p:cxnSp>
          <p:nvCxnSpPr>
            <p:cNvPr id="928" name="Google Shape;928;p81"/>
            <p:cNvCxnSpPr/>
            <p:nvPr/>
          </p:nvCxnSpPr>
          <p:spPr>
            <a:xfrm flipH="1" rot="10800000">
              <a:off x="2174" y="3213"/>
              <a:ext cx="662" cy="318"/>
            </a:xfrm>
            <a:prstGeom prst="straightConnector1">
              <a:avLst/>
            </a:prstGeom>
            <a:noFill/>
            <a:ln cap="flat" cmpd="sng" w="9525">
              <a:solidFill>
                <a:schemeClr val="dk1"/>
              </a:solidFill>
              <a:prstDash val="solid"/>
              <a:round/>
              <a:headEnd len="sm" w="sm" type="none"/>
              <a:tailEnd len="sm" w="sm" type="none"/>
            </a:ln>
          </p:spPr>
        </p:cxnSp>
        <p:cxnSp>
          <p:nvCxnSpPr>
            <p:cNvPr id="929" name="Google Shape;929;p81"/>
            <p:cNvCxnSpPr/>
            <p:nvPr/>
          </p:nvCxnSpPr>
          <p:spPr>
            <a:xfrm>
              <a:off x="2654" y="2241"/>
              <a:ext cx="212" cy="384"/>
            </a:xfrm>
            <a:prstGeom prst="straightConnector1">
              <a:avLst/>
            </a:prstGeom>
            <a:noFill/>
            <a:ln cap="flat" cmpd="sng" w="9525">
              <a:solidFill>
                <a:schemeClr val="dk1"/>
              </a:solidFill>
              <a:prstDash val="solid"/>
              <a:round/>
              <a:headEnd len="sm" w="sm" type="none"/>
              <a:tailEnd len="sm" w="sm" type="none"/>
            </a:ln>
          </p:spPr>
        </p:cxnSp>
        <p:cxnSp>
          <p:nvCxnSpPr>
            <p:cNvPr id="930" name="Google Shape;930;p81"/>
            <p:cNvCxnSpPr/>
            <p:nvPr/>
          </p:nvCxnSpPr>
          <p:spPr>
            <a:xfrm flipH="1" rot="10800000">
              <a:off x="1936" y="2933"/>
              <a:ext cx="941" cy="53"/>
            </a:xfrm>
            <a:prstGeom prst="straightConnector1">
              <a:avLst/>
            </a:prstGeom>
            <a:noFill/>
            <a:ln cap="flat" cmpd="sng" w="9525">
              <a:solidFill>
                <a:schemeClr val="dk1"/>
              </a:solidFill>
              <a:prstDash val="solid"/>
              <a:round/>
              <a:headEnd len="sm" w="sm" type="none"/>
              <a:tailEnd len="sm" w="sm" type="none"/>
            </a:ln>
          </p:spPr>
        </p:cxnSp>
        <p:cxnSp>
          <p:nvCxnSpPr>
            <p:cNvPr id="931" name="Google Shape;931;p81"/>
            <p:cNvCxnSpPr/>
            <p:nvPr/>
          </p:nvCxnSpPr>
          <p:spPr>
            <a:xfrm flipH="1">
              <a:off x="3220" y="2110"/>
              <a:ext cx="274" cy="520"/>
            </a:xfrm>
            <a:prstGeom prst="straightConnector1">
              <a:avLst/>
            </a:prstGeom>
            <a:noFill/>
            <a:ln cap="flat" cmpd="sng" w="9525">
              <a:solidFill>
                <a:schemeClr val="dk1"/>
              </a:solidFill>
              <a:prstDash val="solid"/>
              <a:round/>
              <a:headEnd len="sm" w="sm" type="none"/>
              <a:tailEnd len="sm" w="sm" type="none"/>
            </a:ln>
          </p:spPr>
        </p:cxnSp>
        <p:cxnSp>
          <p:nvCxnSpPr>
            <p:cNvPr id="932" name="Google Shape;932;p81"/>
            <p:cNvCxnSpPr/>
            <p:nvPr/>
          </p:nvCxnSpPr>
          <p:spPr>
            <a:xfrm rot="10800000">
              <a:off x="3460" y="3049"/>
              <a:ext cx="381" cy="184"/>
            </a:xfrm>
            <a:prstGeom prst="straightConnector1">
              <a:avLst/>
            </a:prstGeom>
            <a:noFill/>
            <a:ln cap="flat" cmpd="sng" w="9525">
              <a:solidFill>
                <a:schemeClr val="dk1"/>
              </a:solidFill>
              <a:prstDash val="solid"/>
              <a:round/>
              <a:headEnd len="sm" w="sm" type="none"/>
              <a:tailEnd len="sm" w="sm" type="none"/>
            </a:ln>
          </p:spPr>
        </p:cxnSp>
        <p:sp>
          <p:nvSpPr>
            <p:cNvPr id="933" name="Google Shape;933;p81"/>
            <p:cNvSpPr/>
            <p:nvPr/>
          </p:nvSpPr>
          <p:spPr>
            <a:xfrm>
              <a:off x="2493" y="3551"/>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4" name="Google Shape;934;p81"/>
            <p:cNvSpPr/>
            <p:nvPr/>
          </p:nvSpPr>
          <p:spPr>
            <a:xfrm>
              <a:off x="2042" y="1580"/>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5" name="Google Shape;935;p81"/>
            <p:cNvSpPr/>
            <p:nvPr/>
          </p:nvSpPr>
          <p:spPr>
            <a:xfrm>
              <a:off x="784" y="2618"/>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6" name="Google Shape;936;p81"/>
            <p:cNvSpPr/>
            <p:nvPr/>
          </p:nvSpPr>
          <p:spPr>
            <a:xfrm>
              <a:off x="867" y="2694"/>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7" name="Google Shape;937;p81"/>
            <p:cNvSpPr/>
            <p:nvPr/>
          </p:nvSpPr>
          <p:spPr>
            <a:xfrm>
              <a:off x="4331" y="2614"/>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8" name="Google Shape;938;p81"/>
            <p:cNvSpPr/>
            <p:nvPr/>
          </p:nvSpPr>
          <p:spPr>
            <a:xfrm>
              <a:off x="3594" y="3245"/>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39" name="Google Shape;939;p81"/>
            <p:cNvSpPr/>
            <p:nvPr/>
          </p:nvSpPr>
          <p:spPr>
            <a:xfrm>
              <a:off x="4141" y="1775"/>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0" name="Google Shape;940;p81"/>
            <p:cNvSpPr/>
            <p:nvPr/>
          </p:nvSpPr>
          <p:spPr>
            <a:xfrm>
              <a:off x="1168" y="3371"/>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1" name="Google Shape;941;p81"/>
            <p:cNvSpPr/>
            <p:nvPr/>
          </p:nvSpPr>
          <p:spPr>
            <a:xfrm>
              <a:off x="992" y="1876"/>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cxnSp>
          <p:nvCxnSpPr>
            <p:cNvPr id="942" name="Google Shape;942;p81"/>
            <p:cNvCxnSpPr/>
            <p:nvPr/>
          </p:nvCxnSpPr>
          <p:spPr>
            <a:xfrm>
              <a:off x="3063" y="3280"/>
              <a:ext cx="0" cy="251"/>
            </a:xfrm>
            <a:prstGeom prst="straightConnector1">
              <a:avLst/>
            </a:prstGeom>
            <a:noFill/>
            <a:ln cap="flat" cmpd="sng" w="12700">
              <a:solidFill>
                <a:schemeClr val="dk1"/>
              </a:solidFill>
              <a:prstDash val="solid"/>
              <a:round/>
              <a:headEnd len="sm" w="sm" type="none"/>
              <a:tailEnd len="sm" w="sm" type="none"/>
            </a:ln>
          </p:spPr>
        </p:cxnSp>
        <p:sp>
          <p:nvSpPr>
            <p:cNvPr id="943" name="Google Shape;943;p81"/>
            <p:cNvSpPr/>
            <p:nvPr/>
          </p:nvSpPr>
          <p:spPr>
            <a:xfrm>
              <a:off x="2580" y="3636"/>
              <a:ext cx="840"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4" name="Google Shape;944;p81"/>
            <p:cNvSpPr/>
            <p:nvPr/>
          </p:nvSpPr>
          <p:spPr>
            <a:xfrm>
              <a:off x="2668" y="3721"/>
              <a:ext cx="840"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Activity</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b="0" sz="1700">
                <a:solidFill>
                  <a:schemeClr val="dk1"/>
                </a:solidFill>
                <a:latin typeface="Arial"/>
                <a:ea typeface="Arial"/>
                <a:cs typeface="Arial"/>
                <a:sym typeface="Arial"/>
              </a:endParaRPr>
            </a:p>
          </p:txBody>
        </p:sp>
        <p:sp>
          <p:nvSpPr>
            <p:cNvPr id="945" name="Google Shape;945;p81"/>
            <p:cNvSpPr/>
            <p:nvPr/>
          </p:nvSpPr>
          <p:spPr>
            <a:xfrm>
              <a:off x="2719" y="2604"/>
              <a:ext cx="738" cy="666"/>
            </a:xfrm>
            <a:prstGeom prst="can">
              <a:avLst>
                <a:gd fmla="val 39255" name="adj"/>
              </a:avLst>
            </a:prstGeom>
            <a:solidFill>
              <a:schemeClr val="lt1"/>
            </a:solidFill>
            <a:ln cap="flat" cmpd="sng" w="9525">
              <a:solidFill>
                <a:schemeClr val="dk1"/>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l">
                <a:spcBef>
                  <a:spcPts val="0"/>
                </a:spcBef>
                <a:spcAft>
                  <a:spcPts val="0"/>
                </a:spcAft>
                <a:buNone/>
              </a:pPr>
              <a:r>
                <a:t/>
              </a:r>
              <a:endParaRPr b="0" sz="3200">
                <a:solidFill>
                  <a:schemeClr val="dk1"/>
                </a:solidFill>
                <a:latin typeface="Arial"/>
                <a:ea typeface="Arial"/>
                <a:cs typeface="Arial"/>
                <a:sym typeface="Arial"/>
              </a:endParaRPr>
            </a:p>
          </p:txBody>
        </p:sp>
        <p:sp>
          <p:nvSpPr>
            <p:cNvPr id="946" name="Google Shape;946;p81"/>
            <p:cNvSpPr/>
            <p:nvPr/>
          </p:nvSpPr>
          <p:spPr>
            <a:xfrm>
              <a:off x="2796" y="2921"/>
              <a:ext cx="629" cy="217"/>
            </a:xfrm>
            <a:prstGeom prst="rect">
              <a:avLst/>
            </a:prstGeom>
            <a:noFill/>
            <a:ln>
              <a:noFill/>
            </a:ln>
          </p:spPr>
          <p:txBody>
            <a:bodyPr anchorCtr="0" anchor="t" bIns="53975" lIns="107950" spcFirstLastPara="1" rIns="107950" wrap="square" tIns="53975">
              <a:spAutoFit/>
            </a:bodyPr>
            <a:lstStyle/>
            <a:p>
              <a:pPr indent="0" lvl="0" marL="0"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Models</a:t>
              </a:r>
              <a:endParaRPr/>
            </a:p>
          </p:txBody>
        </p:sp>
        <p:sp>
          <p:nvSpPr>
            <p:cNvPr id="947" name="Google Shape;947;p81"/>
            <p:cNvSpPr/>
            <p:nvPr/>
          </p:nvSpPr>
          <p:spPr>
            <a:xfrm>
              <a:off x="1075" y="1955"/>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48" name="Google Shape;948;p81"/>
            <p:cNvSpPr/>
            <p:nvPr/>
          </p:nvSpPr>
          <p:spPr>
            <a:xfrm>
              <a:off x="1158" y="2035"/>
              <a:ext cx="839" cy="50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Sequence</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49" name="Google Shape;949;p81"/>
            <p:cNvSpPr/>
            <p:nvPr/>
          </p:nvSpPr>
          <p:spPr>
            <a:xfrm>
              <a:off x="950" y="2774"/>
              <a:ext cx="987"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Collaboration</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0" name="Google Shape;950;p81"/>
            <p:cNvSpPr/>
            <p:nvPr/>
          </p:nvSpPr>
          <p:spPr>
            <a:xfrm>
              <a:off x="1251" y="3451"/>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1" name="Google Shape;951;p81"/>
            <p:cNvSpPr/>
            <p:nvPr/>
          </p:nvSpPr>
          <p:spPr>
            <a:xfrm>
              <a:off x="1334" y="3531"/>
              <a:ext cx="840" cy="506"/>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3075" lIns="86150" spcFirstLastPara="1" rIns="86150" wrap="square" tIns="43075">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Statechart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2" name="Google Shape;952;p81"/>
            <p:cNvSpPr/>
            <p:nvPr/>
          </p:nvSpPr>
          <p:spPr>
            <a:xfrm>
              <a:off x="3677" y="3325"/>
              <a:ext cx="839"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3" name="Google Shape;953;p81"/>
            <p:cNvSpPr/>
            <p:nvPr/>
          </p:nvSpPr>
          <p:spPr>
            <a:xfrm>
              <a:off x="3759" y="3405"/>
              <a:ext cx="840" cy="50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Deployment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b="0" sz="2300">
                <a:solidFill>
                  <a:schemeClr val="dk1"/>
                </a:solidFill>
                <a:latin typeface="Arial"/>
                <a:ea typeface="Arial"/>
                <a:cs typeface="Arial"/>
                <a:sym typeface="Arial"/>
              </a:endParaRPr>
            </a:p>
          </p:txBody>
        </p:sp>
        <p:sp>
          <p:nvSpPr>
            <p:cNvPr id="954" name="Google Shape;954;p81"/>
            <p:cNvSpPr/>
            <p:nvPr/>
          </p:nvSpPr>
          <p:spPr>
            <a:xfrm>
              <a:off x="4414" y="2694"/>
              <a:ext cx="840" cy="50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5" name="Google Shape;955;p81"/>
            <p:cNvSpPr/>
            <p:nvPr/>
          </p:nvSpPr>
          <p:spPr>
            <a:xfrm>
              <a:off x="4497" y="2773"/>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Component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6" name="Google Shape;956;p81"/>
            <p:cNvSpPr/>
            <p:nvPr/>
          </p:nvSpPr>
          <p:spPr>
            <a:xfrm>
              <a:off x="4224" y="1854"/>
              <a:ext cx="840" cy="50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7" name="Google Shape;957;p81"/>
            <p:cNvSpPr/>
            <p:nvPr/>
          </p:nvSpPr>
          <p:spPr>
            <a:xfrm>
              <a:off x="4307" y="1934"/>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Object</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58" name="Google Shape;958;p81"/>
            <p:cNvSpPr/>
            <p:nvPr/>
          </p:nvSpPr>
          <p:spPr>
            <a:xfrm>
              <a:off x="3146" y="1509"/>
              <a:ext cx="840" cy="50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59" name="Google Shape;959;p81"/>
            <p:cNvSpPr/>
            <p:nvPr/>
          </p:nvSpPr>
          <p:spPr>
            <a:xfrm>
              <a:off x="3229" y="1588"/>
              <a:ext cx="840"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Class</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sp>
          <p:nvSpPr>
            <p:cNvPr id="960" name="Google Shape;960;p81"/>
            <p:cNvSpPr/>
            <p:nvPr/>
          </p:nvSpPr>
          <p:spPr>
            <a:xfrm>
              <a:off x="2125" y="1659"/>
              <a:ext cx="839"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t/>
              </a:r>
              <a:endParaRPr sz="1700">
                <a:solidFill>
                  <a:schemeClr val="dk1"/>
                </a:solidFill>
                <a:latin typeface="Arial"/>
                <a:ea typeface="Arial"/>
                <a:cs typeface="Arial"/>
                <a:sym typeface="Arial"/>
              </a:endParaRPr>
            </a:p>
          </p:txBody>
        </p:sp>
        <p:sp>
          <p:nvSpPr>
            <p:cNvPr id="961" name="Google Shape;961;p81"/>
            <p:cNvSpPr/>
            <p:nvPr/>
          </p:nvSpPr>
          <p:spPr>
            <a:xfrm>
              <a:off x="2208" y="1739"/>
              <a:ext cx="839" cy="50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Use-Case</a:t>
              </a:r>
              <a:endParaRPr/>
            </a:p>
            <a:p>
              <a:pPr indent="-384175" lvl="0" marL="384175" marR="0" rtl="0" algn="l">
                <a:lnSpc>
                  <a:spcPct val="90000"/>
                </a:lnSpc>
                <a:spcBef>
                  <a:spcPts val="0"/>
                </a:spcBef>
                <a:spcAft>
                  <a:spcPts val="0"/>
                </a:spcAft>
                <a:buClr>
                  <a:srgbClr val="F6BF69"/>
                </a:buClr>
                <a:buSzPts val="1700"/>
                <a:buFont typeface="Arial"/>
                <a:buNone/>
              </a:pPr>
              <a:r>
                <a:rPr lang="en-US" sz="1700">
                  <a:solidFill>
                    <a:schemeClr val="dk1"/>
                  </a:solidFill>
                  <a:latin typeface="Arial"/>
                  <a:ea typeface="Arial"/>
                  <a:cs typeface="Arial"/>
                  <a:sym typeface="Arial"/>
                </a:rPr>
                <a:t>Diagrams</a:t>
              </a:r>
              <a:endParaRPr/>
            </a:p>
          </p:txBody>
        </p:sp>
      </p:grpSp>
      <p:sp>
        <p:nvSpPr>
          <p:cNvPr id="962" name="Google Shape;962;p81"/>
          <p:cNvSpPr/>
          <p:nvPr/>
        </p:nvSpPr>
        <p:spPr>
          <a:xfrm>
            <a:off x="5794523" y="6297614"/>
            <a:ext cx="3295241" cy="485775"/>
          </a:xfrm>
          <a:prstGeom prst="wedgeRectCallout">
            <a:avLst>
              <a:gd fmla="val 5204" name="adj1"/>
              <a:gd fmla="val -176472" name="adj2"/>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Visual Modeling with UML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969" name="Google Shape;969;p8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Use cases and scenarios unambiguously specify behavior</a:t>
            </a:r>
            <a:endParaRPr/>
          </a:p>
          <a:p>
            <a:pPr indent="-182880" lvl="0" marL="182880" rtl="0" algn="l">
              <a:spcBef>
                <a:spcPts val="480"/>
              </a:spcBef>
              <a:spcAft>
                <a:spcPts val="0"/>
              </a:spcAft>
              <a:buSzPts val="2040"/>
              <a:buChar char="•"/>
            </a:pPr>
            <a:r>
              <a:rPr lang="en-US"/>
              <a:t>Software design is unambiguously captured by models</a:t>
            </a:r>
            <a:endParaRPr/>
          </a:p>
          <a:p>
            <a:pPr indent="-182880" lvl="0" marL="182880" rtl="0" algn="l">
              <a:spcBef>
                <a:spcPts val="480"/>
              </a:spcBef>
              <a:spcAft>
                <a:spcPts val="0"/>
              </a:spcAft>
              <a:buSzPts val="2040"/>
              <a:buChar char="•"/>
            </a:pPr>
            <a:r>
              <a:rPr lang="en-US"/>
              <a:t>Details can be hidden when needed</a:t>
            </a:r>
            <a:endParaRPr/>
          </a:p>
          <a:p>
            <a:pPr indent="-182880" lvl="0" marL="182880" rtl="0" algn="l">
              <a:spcBef>
                <a:spcPts val="480"/>
              </a:spcBef>
              <a:spcAft>
                <a:spcPts val="0"/>
              </a:spcAft>
              <a:buSzPts val="2040"/>
              <a:buChar char="•"/>
            </a:pPr>
            <a:r>
              <a:rPr lang="en-US"/>
              <a:t>Unambiguous design discovers inconsistencies more readily</a:t>
            </a:r>
            <a:endParaRPr/>
          </a:p>
          <a:p>
            <a:pPr indent="-182880" lvl="0" marL="182880" rtl="0" algn="l">
              <a:spcBef>
                <a:spcPts val="480"/>
              </a:spcBef>
              <a:spcAft>
                <a:spcPts val="0"/>
              </a:spcAft>
              <a:buSzPts val="2040"/>
              <a:buChar char="•"/>
            </a:pPr>
            <a:r>
              <a:rPr lang="en-US"/>
              <a:t>Application quality begins with good design</a:t>
            </a:r>
            <a:endParaRPr/>
          </a:p>
          <a:p>
            <a:pPr indent="-182880" lvl="0" marL="182880" rtl="0" algn="l">
              <a:spcBef>
                <a:spcPts val="480"/>
              </a:spcBef>
              <a:spcAft>
                <a:spcPts val="0"/>
              </a:spcAft>
              <a:buSzPts val="2040"/>
              <a:buChar char="•"/>
            </a:pPr>
            <a:r>
              <a:rPr lang="en-US"/>
              <a:t>Visual modeling tools provide support for UML modeling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Continuously Verify Software Quality</a:t>
            </a:r>
            <a:endParaRPr/>
          </a:p>
        </p:txBody>
      </p:sp>
      <p:sp>
        <p:nvSpPr>
          <p:cNvPr id="976" name="Google Shape;976;p8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Software problems are exponentially more expensive to find and repair after deployment than beforehand.</a:t>
            </a:r>
            <a:endParaRPr/>
          </a:p>
          <a:p>
            <a:pPr indent="-182880" lvl="0" marL="182880" rtl="0" algn="l">
              <a:spcBef>
                <a:spcPts val="480"/>
              </a:spcBef>
              <a:spcAft>
                <a:spcPts val="0"/>
              </a:spcAft>
              <a:buSzPts val="2040"/>
              <a:buChar char="•"/>
            </a:pPr>
            <a:r>
              <a:rPr lang="en-US"/>
              <a:t>Verifying system functionality involves creating test for each key scenario that represents some aspect of required behavior.</a:t>
            </a:r>
            <a:endParaRPr/>
          </a:p>
          <a:p>
            <a:pPr indent="-182880" lvl="0" marL="182880" rtl="0" algn="l">
              <a:spcBef>
                <a:spcPts val="480"/>
              </a:spcBef>
              <a:spcAft>
                <a:spcPts val="0"/>
              </a:spcAft>
              <a:buSzPts val="2040"/>
              <a:buChar char="•"/>
            </a:pPr>
            <a:r>
              <a:rPr lang="en-US"/>
              <a:t>Since the system is developed iteratively every iteration includes testing = continuous assessment of product quality.</a:t>
            </a:r>
            <a:endParaRPr/>
          </a:p>
        </p:txBody>
      </p:sp>
      <p:sp>
        <p:nvSpPr>
          <p:cNvPr id="977" name="Google Shape;977;p83"/>
          <p:cNvSpPr/>
          <p:nvPr/>
        </p:nvSpPr>
        <p:spPr>
          <a:xfrm>
            <a:off x="3070966" y="4738689"/>
            <a:ext cx="2946367" cy="1811337"/>
          </a:xfrm>
          <a:custGeom>
            <a:rect b="b" l="l" r="r" t="t"/>
            <a:pathLst>
              <a:path extrusionOk="0" h="1141" w="2010">
                <a:moveTo>
                  <a:pt x="0" y="0"/>
                </a:moveTo>
                <a:lnTo>
                  <a:pt x="0" y="1141"/>
                </a:lnTo>
                <a:lnTo>
                  <a:pt x="2010" y="1141"/>
                </a:lnTo>
              </a:path>
            </a:pathLst>
          </a:custGeom>
          <a:noFill/>
          <a:ln cap="flat" cmpd="sng" w="12700">
            <a:solidFill>
              <a:schemeClr val="dk1"/>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8" name="Google Shape;978;p83"/>
          <p:cNvSpPr txBox="1"/>
          <p:nvPr/>
        </p:nvSpPr>
        <p:spPr>
          <a:xfrm>
            <a:off x="2222235" y="4848226"/>
            <a:ext cx="798891" cy="384175"/>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Cost</a:t>
            </a:r>
            <a:endParaRPr/>
          </a:p>
        </p:txBody>
      </p:sp>
      <p:sp>
        <p:nvSpPr>
          <p:cNvPr id="979" name="Google Shape;979;p83"/>
          <p:cNvSpPr txBox="1"/>
          <p:nvPr/>
        </p:nvSpPr>
        <p:spPr>
          <a:xfrm>
            <a:off x="5183261" y="6510339"/>
            <a:ext cx="798891" cy="384175"/>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Time</a:t>
            </a:r>
            <a:endParaRPr/>
          </a:p>
        </p:txBody>
      </p:sp>
      <p:sp>
        <p:nvSpPr>
          <p:cNvPr id="980" name="Google Shape;980;p83"/>
          <p:cNvSpPr/>
          <p:nvPr/>
        </p:nvSpPr>
        <p:spPr>
          <a:xfrm>
            <a:off x="3070966" y="4887914"/>
            <a:ext cx="2424523" cy="1628775"/>
          </a:xfrm>
          <a:custGeom>
            <a:rect b="b" l="l" r="r" t="t"/>
            <a:pathLst>
              <a:path extrusionOk="0" h="1026" w="1654">
                <a:moveTo>
                  <a:pt x="0" y="1026"/>
                </a:moveTo>
                <a:cubicBezTo>
                  <a:pt x="135" y="1021"/>
                  <a:pt x="271" y="1017"/>
                  <a:pt x="418" y="984"/>
                </a:cubicBezTo>
                <a:cubicBezTo>
                  <a:pt x="565" y="951"/>
                  <a:pt x="724" y="905"/>
                  <a:pt x="879" y="827"/>
                </a:cubicBezTo>
                <a:cubicBezTo>
                  <a:pt x="1034" y="749"/>
                  <a:pt x="1222" y="651"/>
                  <a:pt x="1351" y="513"/>
                </a:cubicBezTo>
                <a:cubicBezTo>
                  <a:pt x="1480" y="375"/>
                  <a:pt x="1567" y="187"/>
                  <a:pt x="1654" y="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Testing Dimensions of Quality</a:t>
            </a:r>
            <a:endParaRPr/>
          </a:p>
        </p:txBody>
      </p:sp>
      <p:cxnSp>
        <p:nvCxnSpPr>
          <p:cNvPr id="987" name="Google Shape;987;p84"/>
          <p:cNvCxnSpPr/>
          <p:nvPr/>
        </p:nvCxnSpPr>
        <p:spPr>
          <a:xfrm rot="10800000">
            <a:off x="4381439" y="2292351"/>
            <a:ext cx="0" cy="1528763"/>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88" name="Google Shape;988;p84"/>
          <p:cNvCxnSpPr/>
          <p:nvPr/>
        </p:nvCxnSpPr>
        <p:spPr>
          <a:xfrm flipH="1" rot="10800000">
            <a:off x="4375576" y="3060700"/>
            <a:ext cx="1228386" cy="763588"/>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89" name="Google Shape;989;p84"/>
          <p:cNvCxnSpPr/>
          <p:nvPr/>
        </p:nvCxnSpPr>
        <p:spPr>
          <a:xfrm rot="10800000">
            <a:off x="3147190" y="3044825"/>
            <a:ext cx="1228386" cy="763588"/>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90" name="Google Shape;990;p84"/>
          <p:cNvCxnSpPr/>
          <p:nvPr/>
        </p:nvCxnSpPr>
        <p:spPr>
          <a:xfrm>
            <a:off x="4384371" y="3819526"/>
            <a:ext cx="1083266" cy="1039813"/>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cxnSp>
        <p:nvCxnSpPr>
          <p:cNvPr id="991" name="Google Shape;991;p84"/>
          <p:cNvCxnSpPr/>
          <p:nvPr/>
        </p:nvCxnSpPr>
        <p:spPr>
          <a:xfrm flipH="1">
            <a:off x="3352410" y="3825875"/>
            <a:ext cx="1026098" cy="1036638"/>
          </a:xfrm>
          <a:prstGeom prst="straightConnector1">
            <a:avLst/>
          </a:prstGeom>
          <a:noFill/>
          <a:ln cap="flat" cmpd="sng" w="57150">
            <a:solidFill>
              <a:schemeClr val="hlink"/>
            </a:solidFill>
            <a:prstDash val="solid"/>
            <a:round/>
            <a:headEnd len="sm" w="sm" type="none"/>
            <a:tailEnd len="med" w="med" type="triangle"/>
          </a:ln>
          <a:effectLst>
            <a:outerShdw rotWithShape="0" algn="ctr" dir="2700000" dist="107763">
              <a:schemeClr val="lt2">
                <a:alpha val="49803"/>
              </a:schemeClr>
            </a:outerShdw>
          </a:effectLst>
        </p:spPr>
      </p:cxnSp>
      <p:sp>
        <p:nvSpPr>
          <p:cNvPr id="992" name="Google Shape;992;p84"/>
          <p:cNvSpPr txBox="1"/>
          <p:nvPr/>
        </p:nvSpPr>
        <p:spPr>
          <a:xfrm>
            <a:off x="3520983" y="1333500"/>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Functionality</a:t>
            </a:r>
            <a:endParaRPr/>
          </a:p>
        </p:txBody>
      </p:sp>
      <p:sp>
        <p:nvSpPr>
          <p:cNvPr id="993" name="Google Shape;993;p84"/>
          <p:cNvSpPr txBox="1"/>
          <p:nvPr/>
        </p:nvSpPr>
        <p:spPr>
          <a:xfrm>
            <a:off x="5429525" y="2690813"/>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Usability</a:t>
            </a:r>
            <a:endParaRPr/>
          </a:p>
        </p:txBody>
      </p:sp>
      <p:sp>
        <p:nvSpPr>
          <p:cNvPr id="994" name="Google Shape;994;p84"/>
          <p:cNvSpPr txBox="1"/>
          <p:nvPr/>
        </p:nvSpPr>
        <p:spPr>
          <a:xfrm>
            <a:off x="5294666" y="4746625"/>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Reliability</a:t>
            </a:r>
            <a:endParaRPr/>
          </a:p>
        </p:txBody>
      </p:sp>
      <p:sp>
        <p:nvSpPr>
          <p:cNvPr id="995" name="Google Shape;995;p84"/>
          <p:cNvSpPr txBox="1"/>
          <p:nvPr/>
        </p:nvSpPr>
        <p:spPr>
          <a:xfrm>
            <a:off x="2320448" y="4722813"/>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Performance</a:t>
            </a:r>
            <a:endParaRPr/>
          </a:p>
        </p:txBody>
      </p:sp>
      <p:sp>
        <p:nvSpPr>
          <p:cNvPr id="996" name="Google Shape;996;p84"/>
          <p:cNvSpPr txBox="1"/>
          <p:nvPr/>
        </p:nvSpPr>
        <p:spPr>
          <a:xfrm>
            <a:off x="1339791" y="2595563"/>
            <a:ext cx="1688664" cy="717550"/>
          </a:xfrm>
          <a:prstGeom prst="rect">
            <a:avLst/>
          </a:prstGeom>
          <a:noFill/>
          <a:ln>
            <a:noFill/>
          </a:ln>
        </p:spPr>
        <p:txBody>
          <a:bodyPr anchorCtr="0" anchor="ctr" bIns="38250" lIns="76525" spcFirstLastPara="1" rIns="76525" wrap="square" tIns="38250">
            <a:noAutofit/>
          </a:bodyPr>
          <a:lstStyle/>
          <a:p>
            <a:pPr indent="-384175" lvl="0" marL="384175" marR="0" rtl="0" algn="l">
              <a:lnSpc>
                <a:spcPct val="90000"/>
              </a:lnSpc>
              <a:spcBef>
                <a:spcPts val="0"/>
              </a:spcBef>
              <a:spcAft>
                <a:spcPts val="0"/>
              </a:spcAft>
              <a:buClr>
                <a:srgbClr val="F6BF69"/>
              </a:buClr>
              <a:buSzPts val="2000"/>
              <a:buFont typeface="Arial"/>
              <a:buNone/>
            </a:pPr>
            <a:r>
              <a:rPr b="1" lang="en-US" sz="2000">
                <a:solidFill>
                  <a:schemeClr val="dk1"/>
                </a:solidFill>
                <a:latin typeface="Arial"/>
                <a:ea typeface="Arial"/>
                <a:cs typeface="Arial"/>
                <a:sym typeface="Arial"/>
              </a:rPr>
              <a:t>Supportability</a:t>
            </a:r>
            <a:endParaRPr/>
          </a:p>
        </p:txBody>
      </p:sp>
      <p:sp>
        <p:nvSpPr>
          <p:cNvPr id="997" name="Google Shape;997;p84"/>
          <p:cNvSpPr/>
          <p:nvPr/>
        </p:nvSpPr>
        <p:spPr>
          <a:xfrm>
            <a:off x="3607468" y="2859089"/>
            <a:ext cx="1458525" cy="1512887"/>
          </a:xfrm>
          <a:custGeom>
            <a:rect b="b" l="l" r="r" t="t"/>
            <a:pathLst>
              <a:path extrusionOk="0" h="953" w="995">
                <a:moveTo>
                  <a:pt x="534" y="0"/>
                </a:moveTo>
                <a:lnTo>
                  <a:pt x="995" y="325"/>
                </a:lnTo>
                <a:lnTo>
                  <a:pt x="796" y="838"/>
                </a:lnTo>
                <a:lnTo>
                  <a:pt x="178" y="953"/>
                </a:lnTo>
                <a:lnTo>
                  <a:pt x="0" y="294"/>
                </a:lnTo>
                <a:lnTo>
                  <a:pt x="534" y="0"/>
                </a:lnTo>
                <a:close/>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8" name="Google Shape;998;p84"/>
          <p:cNvSpPr/>
          <p:nvPr/>
        </p:nvSpPr>
        <p:spPr>
          <a:xfrm>
            <a:off x="5900064" y="3198813"/>
            <a:ext cx="2579904"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application from the perspective of convenience to end-user.</a:t>
            </a:r>
            <a:endParaRPr/>
          </a:p>
        </p:txBody>
      </p:sp>
      <p:sp>
        <p:nvSpPr>
          <p:cNvPr id="999" name="Google Shape;999;p84"/>
          <p:cNvSpPr/>
          <p:nvPr/>
        </p:nvSpPr>
        <p:spPr>
          <a:xfrm>
            <a:off x="3905036" y="1825626"/>
            <a:ext cx="2867211" cy="581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the accurate workings of each usage scenario</a:t>
            </a:r>
            <a:endParaRPr/>
          </a:p>
        </p:txBody>
      </p:sp>
      <p:sp>
        <p:nvSpPr>
          <p:cNvPr id="1000" name="Google Shape;1000;p84"/>
          <p:cNvSpPr/>
          <p:nvPr/>
        </p:nvSpPr>
        <p:spPr>
          <a:xfrm>
            <a:off x="5760808" y="5240339"/>
            <a:ext cx="2955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that the application behaves consistently and predictably.</a:t>
            </a:r>
            <a:endParaRPr/>
          </a:p>
        </p:txBody>
      </p:sp>
      <p:sp>
        <p:nvSpPr>
          <p:cNvPr id="1001" name="Google Shape;1001;p84"/>
          <p:cNvSpPr/>
          <p:nvPr/>
        </p:nvSpPr>
        <p:spPr>
          <a:xfrm>
            <a:off x="963067" y="5202239"/>
            <a:ext cx="2903857" cy="581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online response under average and peak loading</a:t>
            </a:r>
            <a:endParaRPr/>
          </a:p>
        </p:txBody>
      </p:sp>
      <p:sp>
        <p:nvSpPr>
          <p:cNvPr id="1002" name="Google Shape;1002;p84"/>
          <p:cNvSpPr/>
          <p:nvPr/>
        </p:nvSpPr>
        <p:spPr>
          <a:xfrm>
            <a:off x="293171" y="3109913"/>
            <a:ext cx="2741148"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Test the ability to maintain and support application under production use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1009" name="Google Shape;1009;p8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Project status assessment is made objective because test results are continuously evaluated</a:t>
            </a:r>
            <a:endParaRPr/>
          </a:p>
          <a:p>
            <a:pPr indent="-182880" lvl="0" marL="182880" rtl="0" algn="l">
              <a:spcBef>
                <a:spcPts val="480"/>
              </a:spcBef>
              <a:spcAft>
                <a:spcPts val="0"/>
              </a:spcAft>
              <a:buSzPts val="2040"/>
              <a:buChar char="•"/>
            </a:pPr>
            <a:r>
              <a:rPr lang="en-US"/>
              <a:t>This objective assessment exposes inconsistencies in requirements, design and implementation</a:t>
            </a:r>
            <a:endParaRPr/>
          </a:p>
          <a:p>
            <a:pPr indent="-182880" lvl="0" marL="182880" rtl="0" algn="l">
              <a:spcBef>
                <a:spcPts val="480"/>
              </a:spcBef>
              <a:spcAft>
                <a:spcPts val="0"/>
              </a:spcAft>
              <a:buSzPts val="2040"/>
              <a:buChar char="•"/>
            </a:pPr>
            <a:r>
              <a:rPr lang="en-US"/>
              <a:t>Testing and verification is focused on most important areas</a:t>
            </a:r>
            <a:endParaRPr/>
          </a:p>
          <a:p>
            <a:pPr indent="-182880" lvl="0" marL="182880" rtl="0" algn="l">
              <a:spcBef>
                <a:spcPts val="480"/>
              </a:spcBef>
              <a:spcAft>
                <a:spcPts val="0"/>
              </a:spcAft>
              <a:buSzPts val="2040"/>
              <a:buChar char="•"/>
            </a:pPr>
            <a:r>
              <a:rPr lang="en-US"/>
              <a:t>Defects are identified early and thus the costs of fixing them are reduced</a:t>
            </a:r>
            <a:endParaRPr/>
          </a:p>
          <a:p>
            <a:pPr indent="-182880" lvl="0" marL="182880" rtl="0" algn="l">
              <a:spcBef>
                <a:spcPts val="480"/>
              </a:spcBef>
              <a:spcAft>
                <a:spcPts val="0"/>
              </a:spcAft>
              <a:buSzPts val="2040"/>
              <a:buChar char="•"/>
            </a:pPr>
            <a:r>
              <a:rPr lang="en-US"/>
              <a:t>Automated testing tools provide testing for functionality, reliability, and performance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Control Changes to Software</a:t>
            </a:r>
            <a:endParaRPr/>
          </a:p>
        </p:txBody>
      </p:sp>
      <p:sp>
        <p:nvSpPr>
          <p:cNvPr id="1016" name="Google Shape;1016;p8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ability to manage change - </a:t>
            </a:r>
            <a:r>
              <a:rPr b="1" lang="en-US"/>
              <a:t>making certain that each change is acceptable, and being able to track changes</a:t>
            </a:r>
            <a:r>
              <a:rPr lang="en-US"/>
              <a:t> - is essential in an environment in which change is inevitable. </a:t>
            </a:r>
            <a:endParaRPr/>
          </a:p>
          <a:p>
            <a:pPr indent="-182880" lvl="0" marL="182880" rtl="0" algn="l">
              <a:spcBef>
                <a:spcPts val="480"/>
              </a:spcBef>
              <a:spcAft>
                <a:spcPts val="0"/>
              </a:spcAft>
              <a:buSzPts val="2040"/>
              <a:buChar char="•"/>
            </a:pPr>
            <a:r>
              <a:rPr lang="en-US"/>
              <a:t>Maintaining traceability among elements of each release is essential for assessing and actively managing the impact of change.</a:t>
            </a:r>
            <a:endParaRPr/>
          </a:p>
          <a:p>
            <a:pPr indent="-182880" lvl="0" marL="182880" rtl="0" algn="l">
              <a:spcBef>
                <a:spcPts val="480"/>
              </a:spcBef>
              <a:spcAft>
                <a:spcPts val="0"/>
              </a:spcAft>
              <a:buSzPts val="2040"/>
              <a:buChar char="•"/>
            </a:pPr>
            <a:r>
              <a:rPr lang="en-US"/>
              <a:t>In the absence of disciplined control of changes, the development process degenerates rapidly into chaos.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Solutions to Root Causes</a:t>
            </a:r>
            <a:endParaRPr/>
          </a:p>
        </p:txBody>
      </p:sp>
      <p:sp>
        <p:nvSpPr>
          <p:cNvPr id="1023" name="Google Shape;1023;p8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workflow of requirements changes is defined and repeatable</a:t>
            </a:r>
            <a:endParaRPr/>
          </a:p>
          <a:p>
            <a:pPr indent="-182880" lvl="0" marL="182880" rtl="0" algn="l">
              <a:spcBef>
                <a:spcPts val="480"/>
              </a:spcBef>
              <a:spcAft>
                <a:spcPts val="0"/>
              </a:spcAft>
              <a:buSzPts val="2040"/>
              <a:buChar char="•"/>
            </a:pPr>
            <a:r>
              <a:rPr lang="en-US"/>
              <a:t>Change requests facilitate clear communication</a:t>
            </a:r>
            <a:endParaRPr/>
          </a:p>
          <a:p>
            <a:pPr indent="-182880" lvl="0" marL="182880" rtl="0" algn="l">
              <a:spcBef>
                <a:spcPts val="480"/>
              </a:spcBef>
              <a:spcAft>
                <a:spcPts val="0"/>
              </a:spcAft>
              <a:buSzPts val="2040"/>
              <a:buChar char="•"/>
            </a:pPr>
            <a:r>
              <a:rPr lang="en-US"/>
              <a:t>Isolated workspaces reduce interferences among team members working in parallel</a:t>
            </a:r>
            <a:endParaRPr/>
          </a:p>
          <a:p>
            <a:pPr indent="-182880" lvl="0" marL="182880" rtl="0" algn="l">
              <a:spcBef>
                <a:spcPts val="480"/>
              </a:spcBef>
              <a:spcAft>
                <a:spcPts val="0"/>
              </a:spcAft>
              <a:buSzPts val="2040"/>
              <a:buChar char="•"/>
            </a:pPr>
            <a:r>
              <a:rPr lang="en-US"/>
              <a:t>Workspaces contain all artifacts, which facilitates consistency</a:t>
            </a:r>
            <a:endParaRPr/>
          </a:p>
          <a:p>
            <a:pPr indent="-182880" lvl="0" marL="182880" rtl="0" algn="l">
              <a:spcBef>
                <a:spcPts val="480"/>
              </a:spcBef>
              <a:spcAft>
                <a:spcPts val="0"/>
              </a:spcAft>
              <a:buSzPts val="2040"/>
              <a:buChar char="•"/>
            </a:pPr>
            <a:r>
              <a:rPr lang="en-US"/>
              <a:t>Change propagation is controlled</a:t>
            </a:r>
            <a:endParaRPr/>
          </a:p>
          <a:p>
            <a:pPr indent="-182880" lvl="0" marL="182880" rtl="0" algn="l">
              <a:spcBef>
                <a:spcPts val="480"/>
              </a:spcBef>
              <a:spcAft>
                <a:spcPts val="0"/>
              </a:spcAft>
              <a:buSzPts val="2040"/>
              <a:buChar char="•"/>
            </a:pPr>
            <a:r>
              <a:rPr lang="en-US"/>
              <a:t>Changes can be maintained in a robust system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The Rational Unified Process</a:t>
            </a:r>
            <a:endParaRPr/>
          </a:p>
        </p:txBody>
      </p:sp>
      <p:sp>
        <p:nvSpPr>
          <p:cNvPr id="1030" name="Google Shape;1030;p88"/>
          <p:cNvSpPr txBox="1"/>
          <p:nvPr>
            <p:ph idx="1" type="body"/>
          </p:nvPr>
        </p:nvSpPr>
        <p:spPr>
          <a:xfrm>
            <a:off x="457347" y="3300414"/>
            <a:ext cx="8229307" cy="32464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700"/>
              <a:buChar char="•"/>
            </a:pPr>
            <a:r>
              <a:rPr lang="en-US" sz="2000"/>
              <a:t>RUP is a </a:t>
            </a:r>
            <a:r>
              <a:rPr lang="en-US" sz="2000">
                <a:solidFill>
                  <a:srgbClr val="000099"/>
                </a:solidFill>
              </a:rPr>
              <a:t>process product</a:t>
            </a:r>
            <a:r>
              <a:rPr lang="en-US" sz="2000"/>
              <a:t>.  It is developed and maintained by Rational Software and integrated with its suite of software development tools available from IBM.</a:t>
            </a:r>
            <a:endParaRPr/>
          </a:p>
          <a:p>
            <a:pPr indent="-182880" lvl="0" marL="182880" rtl="0" algn="l">
              <a:spcBef>
                <a:spcPts val="400"/>
              </a:spcBef>
              <a:spcAft>
                <a:spcPts val="0"/>
              </a:spcAft>
              <a:buSzPts val="1700"/>
              <a:buChar char="•"/>
            </a:pPr>
            <a:r>
              <a:rPr lang="en-US" sz="2000"/>
              <a:t>RUP is a </a:t>
            </a:r>
            <a:r>
              <a:rPr lang="en-US" sz="2000">
                <a:solidFill>
                  <a:srgbClr val="000099"/>
                </a:solidFill>
              </a:rPr>
              <a:t>process framework</a:t>
            </a:r>
            <a:r>
              <a:rPr lang="en-US" sz="2000"/>
              <a:t> that can be adapted and extended to suit the needs of an adopting organization.</a:t>
            </a:r>
            <a:endParaRPr/>
          </a:p>
          <a:p>
            <a:pPr indent="-182880" lvl="0" marL="182880" rtl="0" algn="l">
              <a:spcBef>
                <a:spcPts val="400"/>
              </a:spcBef>
              <a:spcAft>
                <a:spcPts val="0"/>
              </a:spcAft>
              <a:buSzPts val="1700"/>
              <a:buChar char="•"/>
            </a:pPr>
            <a:r>
              <a:rPr lang="en-US" sz="2000"/>
              <a:t>RUP captures many of </a:t>
            </a:r>
            <a:r>
              <a:rPr lang="en-US" sz="2000">
                <a:solidFill>
                  <a:srgbClr val="000099"/>
                </a:solidFill>
              </a:rPr>
              <a:t>best practices</a:t>
            </a:r>
            <a:r>
              <a:rPr lang="en-US" sz="2000"/>
              <a:t> mentioned before (develop software iteratively, manage requirements, use component-based architectures, visually model software, continuously verify software quality, control changes to software).</a:t>
            </a:r>
            <a:endParaRPr/>
          </a:p>
        </p:txBody>
      </p:sp>
      <p:sp>
        <p:nvSpPr>
          <p:cNvPr id="1031" name="Google Shape;1031;p88"/>
          <p:cNvSpPr txBox="1"/>
          <p:nvPr/>
        </p:nvSpPr>
        <p:spPr>
          <a:xfrm>
            <a:off x="543833" y="1487489"/>
            <a:ext cx="8116436" cy="1616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The Rational Unified Process® (RUP) is a Software Engineering Process. It provides a disciplined approach to assigning tasks and responsibilities within a development organization. Its goal is to ensure the production of high-quality software that meets the needs of its end-users, within a predictable schedule and budget.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Software Engineering</a:t>
            </a:r>
            <a:endParaRPr/>
          </a:p>
        </p:txBody>
      </p:sp>
      <p:sp>
        <p:nvSpPr>
          <p:cNvPr id="211" name="Google Shape;211;p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As a software engineer you will use you knowledge of computers and computing to help solve problems.</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pic>
        <p:nvPicPr>
          <p:cNvPr descr="Slide3" id="212" name="Google Shape;212;p9"/>
          <p:cNvPicPr preferRelativeResize="0"/>
          <p:nvPr/>
        </p:nvPicPr>
        <p:blipFill rotWithShape="1">
          <a:blip r:embed="rId3">
            <a:alphaModFix/>
          </a:blip>
          <a:srcRect b="0" l="0" r="0" t="0"/>
          <a:stretch/>
        </p:blipFill>
        <p:spPr>
          <a:xfrm>
            <a:off x="1524000" y="2492896"/>
            <a:ext cx="6096000" cy="381793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9"/>
          <p:cNvSpPr txBox="1"/>
          <p:nvPr>
            <p:ph type="title"/>
          </p:nvPr>
        </p:nvSpPr>
        <p:spPr>
          <a:xfrm>
            <a:off x="467544" y="548680"/>
            <a:ext cx="7719189" cy="730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Two Dimensions of the Process</a:t>
            </a:r>
            <a:endParaRPr/>
          </a:p>
        </p:txBody>
      </p:sp>
      <p:pic>
        <p:nvPicPr>
          <p:cNvPr id="1038" name="Google Shape;1038;p89"/>
          <p:cNvPicPr preferRelativeResize="0"/>
          <p:nvPr/>
        </p:nvPicPr>
        <p:blipFill rotWithShape="1">
          <a:blip r:embed="rId3">
            <a:alphaModFix/>
          </a:blip>
          <a:srcRect b="0" l="0" r="0" t="0"/>
          <a:stretch/>
        </p:blipFill>
        <p:spPr>
          <a:xfrm>
            <a:off x="1140435" y="1700808"/>
            <a:ext cx="6719477" cy="4927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Cycles and Phases</a:t>
            </a:r>
            <a:endParaRPr/>
          </a:p>
        </p:txBody>
      </p:sp>
      <p:sp>
        <p:nvSpPr>
          <p:cNvPr id="1045" name="Google Shape;1045;p90"/>
          <p:cNvSpPr txBox="1"/>
          <p:nvPr>
            <p:ph idx="1" type="body"/>
          </p:nvPr>
        </p:nvSpPr>
        <p:spPr>
          <a:xfrm>
            <a:off x="457347" y="2633663"/>
            <a:ext cx="8229307" cy="349726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Font typeface="Noto Sans Symbols"/>
              <a:buNone/>
            </a:pPr>
            <a:r>
              <a:rPr lang="en-US" sz="2220"/>
              <a:t>The development cycle  is divided in </a:t>
            </a:r>
            <a:r>
              <a:rPr b="1" lang="en-US" sz="2220"/>
              <a:t>four consecutive phases</a:t>
            </a:r>
            <a:endParaRPr/>
          </a:p>
          <a:p>
            <a:pPr indent="-182880" lvl="0" marL="182880" rtl="0" algn="l">
              <a:lnSpc>
                <a:spcPct val="90000"/>
              </a:lnSpc>
              <a:spcBef>
                <a:spcPts val="444"/>
              </a:spcBef>
              <a:spcAft>
                <a:spcPts val="0"/>
              </a:spcAft>
              <a:buSzPts val="1887"/>
              <a:buChar char="•"/>
            </a:pPr>
            <a:r>
              <a:rPr b="1" lang="en-US" sz="2220"/>
              <a:t>Inception:</a:t>
            </a:r>
            <a:r>
              <a:rPr lang="en-US" sz="2220"/>
              <a:t> a good idea is developed into a vision of the end product and the business case for the product is presented.</a:t>
            </a:r>
            <a:endParaRPr/>
          </a:p>
          <a:p>
            <a:pPr indent="-182880" lvl="0" marL="182880" rtl="0" algn="l">
              <a:lnSpc>
                <a:spcPct val="90000"/>
              </a:lnSpc>
              <a:spcBef>
                <a:spcPts val="444"/>
              </a:spcBef>
              <a:spcAft>
                <a:spcPts val="0"/>
              </a:spcAft>
              <a:buSzPts val="1887"/>
              <a:buChar char="•"/>
            </a:pPr>
            <a:r>
              <a:rPr b="1" lang="en-US" sz="2220"/>
              <a:t>Elaboration:</a:t>
            </a:r>
            <a:r>
              <a:rPr lang="en-US" sz="2220"/>
              <a:t> most of the product requirements are specified and the system architecture is designed.</a:t>
            </a:r>
            <a:endParaRPr/>
          </a:p>
          <a:p>
            <a:pPr indent="-182880" lvl="0" marL="182880" rtl="0" algn="l">
              <a:lnSpc>
                <a:spcPct val="90000"/>
              </a:lnSpc>
              <a:spcBef>
                <a:spcPts val="444"/>
              </a:spcBef>
              <a:spcAft>
                <a:spcPts val="0"/>
              </a:spcAft>
              <a:buSzPts val="1887"/>
              <a:buChar char="•"/>
            </a:pPr>
            <a:r>
              <a:rPr b="1" lang="en-US" sz="2220"/>
              <a:t>Construction:</a:t>
            </a:r>
            <a:r>
              <a:rPr lang="en-US" sz="2220"/>
              <a:t> the product is built – completed software is added to the skeleton (architecture)</a:t>
            </a:r>
            <a:endParaRPr/>
          </a:p>
          <a:p>
            <a:pPr indent="-182880" lvl="0" marL="182880" rtl="0" algn="l">
              <a:lnSpc>
                <a:spcPct val="90000"/>
              </a:lnSpc>
              <a:spcBef>
                <a:spcPts val="444"/>
              </a:spcBef>
              <a:spcAft>
                <a:spcPts val="0"/>
              </a:spcAft>
              <a:buSzPts val="1887"/>
              <a:buChar char="•"/>
            </a:pPr>
            <a:r>
              <a:rPr b="1" lang="en-US" sz="2220"/>
              <a:t>Transition:</a:t>
            </a:r>
            <a:r>
              <a:rPr lang="en-US" sz="2220"/>
              <a:t> the product is moved to user community (beta testing, training …)</a:t>
            </a:r>
            <a:endParaRPr/>
          </a:p>
          <a:p>
            <a:pPr indent="-63055" lvl="0" marL="182880" rtl="0" algn="l">
              <a:lnSpc>
                <a:spcPct val="90000"/>
              </a:lnSpc>
              <a:spcBef>
                <a:spcPts val="444"/>
              </a:spcBef>
              <a:spcAft>
                <a:spcPts val="0"/>
              </a:spcAft>
              <a:buSzPts val="1887"/>
              <a:buNone/>
            </a:pPr>
            <a:r>
              <a:t/>
            </a:r>
            <a:endParaRPr sz="2220"/>
          </a:p>
        </p:txBody>
      </p:sp>
      <p:sp>
        <p:nvSpPr>
          <p:cNvPr id="1046" name="Google Shape;1046;p90"/>
          <p:cNvSpPr/>
          <p:nvPr/>
        </p:nvSpPr>
        <p:spPr>
          <a:xfrm>
            <a:off x="608330" y="1531938"/>
            <a:ext cx="7708086" cy="757643"/>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Each cycle results in a new release of the system, and each is a product ready for delivery.  This product has to accommodate the specified needs.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1"/>
          <p:cNvSpPr txBox="1"/>
          <p:nvPr>
            <p:ph type="title"/>
          </p:nvPr>
        </p:nvSpPr>
        <p:spPr>
          <a:xfrm>
            <a:off x="520379" y="302633"/>
            <a:ext cx="7719189" cy="7953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Iterations</a:t>
            </a:r>
            <a:endParaRPr/>
          </a:p>
        </p:txBody>
      </p:sp>
      <p:sp>
        <p:nvSpPr>
          <p:cNvPr id="1053" name="Google Shape;1053;p91"/>
          <p:cNvSpPr/>
          <p:nvPr/>
        </p:nvSpPr>
        <p:spPr>
          <a:xfrm>
            <a:off x="520379" y="1117601"/>
            <a:ext cx="8057801" cy="1357313"/>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25400" lIns="63500" spcFirstLastPara="1" rIns="63500" wrap="square" tIns="25400">
            <a:spAutoFit/>
          </a:bodyPr>
          <a:lstStyle/>
          <a:p>
            <a:pPr indent="0" lvl="0" marL="0" marR="0" rtl="0" algn="l">
              <a:lnSpc>
                <a:spcPct val="85000"/>
              </a:lnSpc>
              <a:spcBef>
                <a:spcPts val="0"/>
              </a:spcBef>
              <a:spcAft>
                <a:spcPts val="0"/>
              </a:spcAft>
              <a:buNone/>
            </a:pPr>
            <a:r>
              <a:rPr b="1" lang="en-US" sz="2000">
                <a:solidFill>
                  <a:schemeClr val="dk1"/>
                </a:solidFill>
                <a:latin typeface="Arial"/>
                <a:ea typeface="Arial"/>
                <a:cs typeface="Arial"/>
                <a:sym typeface="Arial"/>
              </a:rPr>
              <a:t>Each phase can be further broken down into iterations. An iteration is a complete development loop resulting in a release (internal or external) of an executable product, a subset of the final product under development, which grows incrementally from iteration to iteration to become the final system.</a:t>
            </a:r>
            <a:endParaRPr b="1" sz="2000">
              <a:solidFill>
                <a:schemeClr val="dk1"/>
              </a:solidFill>
              <a:latin typeface="Arial"/>
              <a:ea typeface="Arial"/>
              <a:cs typeface="Arial"/>
              <a:sym typeface="Arial"/>
            </a:endParaRPr>
          </a:p>
        </p:txBody>
      </p:sp>
      <p:pic>
        <p:nvPicPr>
          <p:cNvPr id="1054" name="Google Shape;1054;p91"/>
          <p:cNvPicPr preferRelativeResize="0"/>
          <p:nvPr>
            <p:ph idx="1" type="body"/>
          </p:nvPr>
        </p:nvPicPr>
        <p:blipFill rotWithShape="1">
          <a:blip r:embed="rId3">
            <a:alphaModFix/>
          </a:blip>
          <a:srcRect b="0" l="0" r="0" t="0"/>
          <a:stretch/>
        </p:blipFill>
        <p:spPr>
          <a:xfrm>
            <a:off x="1719448" y="2732089"/>
            <a:ext cx="5834101" cy="3717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Static Structure of the Process</a:t>
            </a:r>
            <a:endParaRPr/>
          </a:p>
        </p:txBody>
      </p:sp>
      <p:sp>
        <p:nvSpPr>
          <p:cNvPr id="1061" name="Google Shape;1061;p92"/>
          <p:cNvSpPr txBox="1"/>
          <p:nvPr>
            <p:ph idx="1" type="body"/>
          </p:nvPr>
        </p:nvSpPr>
        <p:spPr>
          <a:xfrm>
            <a:off x="408974" y="2616201"/>
            <a:ext cx="8229307" cy="3927475"/>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1887"/>
              <a:buChar char="•"/>
            </a:pPr>
            <a:r>
              <a:rPr b="1" lang="en-US" sz="2220"/>
              <a:t>Workers</a:t>
            </a:r>
            <a:r>
              <a:rPr lang="en-US" sz="2220"/>
              <a:t> (Roles) define the behavior and responsibilities of an individual (designer, analyst, programmer ...), or a group of individuals working together as a team.</a:t>
            </a:r>
            <a:endParaRPr/>
          </a:p>
          <a:p>
            <a:pPr indent="-182880" lvl="0" marL="182880" rtl="0" algn="l">
              <a:spcBef>
                <a:spcPts val="444"/>
              </a:spcBef>
              <a:spcAft>
                <a:spcPts val="0"/>
              </a:spcAft>
              <a:buSzPts val="1887"/>
              <a:buChar char="•"/>
            </a:pPr>
            <a:r>
              <a:rPr b="1" lang="en-US" sz="2220">
                <a:solidFill>
                  <a:schemeClr val="accent1"/>
                </a:solidFill>
              </a:rPr>
              <a:t>Artifacts</a:t>
            </a:r>
            <a:r>
              <a:rPr lang="en-US" sz="2220"/>
              <a:t> are things that are produced, modified, or used by a process (model, document, source code …).</a:t>
            </a:r>
            <a:endParaRPr/>
          </a:p>
          <a:p>
            <a:pPr indent="-182880" lvl="0" marL="182880" rtl="0" algn="l">
              <a:spcBef>
                <a:spcPts val="444"/>
              </a:spcBef>
              <a:spcAft>
                <a:spcPts val="0"/>
              </a:spcAft>
              <a:buSzPts val="1887"/>
              <a:buChar char="•"/>
            </a:pPr>
            <a:r>
              <a:rPr b="1" lang="en-US" sz="2220">
                <a:solidFill>
                  <a:schemeClr val="accent2"/>
                </a:solidFill>
              </a:rPr>
              <a:t>Activities</a:t>
            </a:r>
            <a:r>
              <a:rPr lang="en-US" sz="2220"/>
              <a:t> are performed by workers to create or update some artifacts (review design, compile code, perform test …). </a:t>
            </a:r>
            <a:endParaRPr/>
          </a:p>
          <a:p>
            <a:pPr indent="-182880" lvl="0" marL="182880" rtl="0" algn="l">
              <a:spcBef>
                <a:spcPts val="444"/>
              </a:spcBef>
              <a:spcAft>
                <a:spcPts val="0"/>
              </a:spcAft>
              <a:buSzPts val="1887"/>
              <a:buChar char="•"/>
            </a:pPr>
            <a:r>
              <a:rPr b="1" lang="en-US" sz="2220">
                <a:solidFill>
                  <a:schemeClr val="hlink"/>
                </a:solidFill>
              </a:rPr>
              <a:t>Workflows</a:t>
            </a:r>
            <a:r>
              <a:rPr lang="en-US" sz="2220"/>
              <a:t> are sequences of activities that produce results of observable value (business modeling, implementation …).</a:t>
            </a:r>
            <a:endParaRPr sz="2220"/>
          </a:p>
        </p:txBody>
      </p:sp>
      <p:sp>
        <p:nvSpPr>
          <p:cNvPr id="1062" name="Google Shape;1062;p92"/>
          <p:cNvSpPr/>
          <p:nvPr/>
        </p:nvSpPr>
        <p:spPr>
          <a:xfrm>
            <a:off x="505721" y="1560514"/>
            <a:ext cx="82586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260"/>
              <a:buFont typeface="Noto Sans Symbols"/>
              <a:buNone/>
            </a:pPr>
            <a:r>
              <a:rPr lang="en-US" sz="1800">
                <a:solidFill>
                  <a:schemeClr val="dk1"/>
                </a:solidFill>
                <a:latin typeface="Arial"/>
                <a:ea typeface="Arial"/>
                <a:cs typeface="Arial"/>
                <a:sym typeface="Arial"/>
              </a:rPr>
              <a:t>A process describes </a:t>
            </a:r>
            <a:r>
              <a:rPr b="1" lang="en-US" sz="1800">
                <a:solidFill>
                  <a:schemeClr val="dk1"/>
                </a:solidFill>
                <a:latin typeface="Arial"/>
                <a:ea typeface="Arial"/>
                <a:cs typeface="Arial"/>
                <a:sym typeface="Arial"/>
              </a:rPr>
              <a:t>who</a:t>
            </a:r>
            <a:r>
              <a:rPr lang="en-US" sz="1800">
                <a:solidFill>
                  <a:schemeClr val="dk1"/>
                </a:solidFill>
                <a:latin typeface="Arial"/>
                <a:ea typeface="Arial"/>
                <a:cs typeface="Arial"/>
                <a:sym typeface="Arial"/>
              </a:rPr>
              <a:t> is doing </a:t>
            </a:r>
            <a:r>
              <a:rPr b="1" lang="en-US" sz="1800">
                <a:solidFill>
                  <a:schemeClr val="accent1"/>
                </a:solidFill>
                <a:latin typeface="Arial"/>
                <a:ea typeface="Arial"/>
                <a:cs typeface="Arial"/>
                <a:sym typeface="Arial"/>
              </a:rPr>
              <a:t>what</a:t>
            </a:r>
            <a:r>
              <a:rPr lang="en-US" sz="1800">
                <a:solidFill>
                  <a:schemeClr val="dk1"/>
                </a:solidFill>
                <a:latin typeface="Arial"/>
                <a:ea typeface="Arial"/>
                <a:cs typeface="Arial"/>
                <a:sym typeface="Arial"/>
              </a:rPr>
              <a:t>, </a:t>
            </a:r>
            <a:r>
              <a:rPr b="1" lang="en-US" sz="1800">
                <a:solidFill>
                  <a:schemeClr val="accent2"/>
                </a:solidFill>
                <a:latin typeface="Arial"/>
                <a:ea typeface="Arial"/>
                <a:cs typeface="Arial"/>
                <a:sym typeface="Arial"/>
              </a:rPr>
              <a:t>how</a:t>
            </a:r>
            <a:r>
              <a:rPr lang="en-US" sz="1800">
                <a:solidFill>
                  <a:schemeClr val="dk1"/>
                </a:solidFill>
                <a:latin typeface="Arial"/>
                <a:ea typeface="Arial"/>
                <a:cs typeface="Arial"/>
                <a:sym typeface="Arial"/>
              </a:rPr>
              <a:t>, and </a:t>
            </a:r>
            <a:r>
              <a:rPr b="1" lang="en-US" sz="1800">
                <a:solidFill>
                  <a:schemeClr val="hlink"/>
                </a:solidFill>
                <a:latin typeface="Arial"/>
                <a:ea typeface="Arial"/>
                <a:cs typeface="Arial"/>
                <a:sym typeface="Arial"/>
              </a:rPr>
              <a:t>when</a:t>
            </a:r>
            <a:r>
              <a:rPr lang="en-US" sz="1800">
                <a:solidFill>
                  <a:schemeClr val="dk1"/>
                </a:solidFill>
                <a:latin typeface="Arial"/>
                <a:ea typeface="Arial"/>
                <a:cs typeface="Arial"/>
                <a:sym typeface="Arial"/>
              </a:rPr>
              <a:t> using following modeling elements: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9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Roles</a:t>
            </a:r>
            <a:endParaRPr/>
          </a:p>
        </p:txBody>
      </p:sp>
      <p:sp>
        <p:nvSpPr>
          <p:cNvPr id="1069" name="Google Shape;1069;p93"/>
          <p:cNvSpPr txBox="1"/>
          <p:nvPr>
            <p:ph idx="1" type="body"/>
          </p:nvPr>
        </p:nvSpPr>
        <p:spPr>
          <a:xfrm>
            <a:off x="457347" y="2833689"/>
            <a:ext cx="8229307" cy="3297237"/>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behavior is expressed in terms of </a:t>
            </a:r>
            <a:r>
              <a:rPr lang="en-US">
                <a:solidFill>
                  <a:srgbClr val="000099"/>
                </a:solidFill>
              </a:rPr>
              <a:t>activities</a:t>
            </a:r>
            <a:r>
              <a:rPr lang="en-US"/>
              <a:t> the role performs, and each role is associated with a set of cohesive activities.</a:t>
            </a:r>
            <a:endParaRPr/>
          </a:p>
          <a:p>
            <a:pPr indent="-182880" lvl="0" marL="182880" rtl="0" algn="l">
              <a:spcBef>
                <a:spcPts val="480"/>
              </a:spcBef>
              <a:spcAft>
                <a:spcPts val="0"/>
              </a:spcAft>
              <a:buSzPts val="2040"/>
              <a:buChar char="•"/>
            </a:pPr>
            <a:r>
              <a:rPr lang="en-US"/>
              <a:t>The responsibilities of each role are usually expressed in relation to certain </a:t>
            </a:r>
            <a:r>
              <a:rPr lang="en-US">
                <a:solidFill>
                  <a:srgbClr val="000099"/>
                </a:solidFill>
              </a:rPr>
              <a:t>artifact</a:t>
            </a:r>
            <a:r>
              <a:rPr lang="en-US"/>
              <a:t> that the role creates, modifies, or </a:t>
            </a:r>
            <a:r>
              <a:rPr lang="en-US">
                <a:solidFill>
                  <a:srgbClr val="292934"/>
                </a:solidFill>
              </a:rPr>
              <a:t>controls.</a:t>
            </a:r>
            <a:endParaRPr/>
          </a:p>
          <a:p>
            <a:pPr indent="-182880" lvl="0" marL="182880" rtl="0" algn="l">
              <a:spcBef>
                <a:spcPts val="480"/>
              </a:spcBef>
              <a:spcAft>
                <a:spcPts val="0"/>
              </a:spcAft>
              <a:buSzPts val="2040"/>
              <a:buChar char="•"/>
            </a:pPr>
            <a:r>
              <a:rPr lang="en-US"/>
              <a:t>Roles are not individuals, nor job titles.  One can play several </a:t>
            </a:r>
            <a:r>
              <a:rPr lang="en-US">
                <a:solidFill>
                  <a:srgbClr val="292934"/>
                </a:solidFill>
              </a:rPr>
              <a:t>roles in the process</a:t>
            </a:r>
            <a:r>
              <a:rPr lang="en-US"/>
              <a:t>.</a:t>
            </a:r>
            <a:endParaRPr/>
          </a:p>
        </p:txBody>
      </p:sp>
      <p:sp>
        <p:nvSpPr>
          <p:cNvPr id="1070" name="Google Shape;1070;p93"/>
          <p:cNvSpPr txBox="1"/>
          <p:nvPr/>
        </p:nvSpPr>
        <p:spPr>
          <a:xfrm>
            <a:off x="435359" y="1487488"/>
            <a:ext cx="776316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Role defines the behavior and responsibilities of an individual (designer, analyst, programmer ...), or a group of individuals working together as a team.</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9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Activities</a:t>
            </a:r>
            <a:endParaRPr/>
          </a:p>
        </p:txBody>
      </p:sp>
      <p:sp>
        <p:nvSpPr>
          <p:cNvPr id="1077" name="Google Shape;1077;p94"/>
          <p:cNvSpPr txBox="1"/>
          <p:nvPr>
            <p:ph idx="1" type="body"/>
          </p:nvPr>
        </p:nvSpPr>
        <p:spPr>
          <a:xfrm>
            <a:off x="457347" y="2898775"/>
            <a:ext cx="8229307" cy="323215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granularity of an activity may vary from hours to days.  It usually involves one person in the associated role and affects one or only small number of </a:t>
            </a:r>
            <a:r>
              <a:rPr lang="en-US">
                <a:solidFill>
                  <a:srgbClr val="000099"/>
                </a:solidFill>
              </a:rPr>
              <a:t>artifacts</a:t>
            </a:r>
            <a:r>
              <a:rPr lang="en-US"/>
              <a:t>.</a:t>
            </a:r>
            <a:endParaRPr/>
          </a:p>
          <a:p>
            <a:pPr indent="-182880" lvl="0" marL="182880" rtl="0" algn="l">
              <a:spcBef>
                <a:spcPts val="480"/>
              </a:spcBef>
              <a:spcAft>
                <a:spcPts val="0"/>
              </a:spcAft>
              <a:buSzPts val="2040"/>
              <a:buChar char="•"/>
            </a:pPr>
            <a:r>
              <a:rPr lang="en-US"/>
              <a:t>Activities may be repeated several times on the same </a:t>
            </a:r>
            <a:r>
              <a:rPr lang="en-US">
                <a:solidFill>
                  <a:srgbClr val="000099"/>
                </a:solidFill>
              </a:rPr>
              <a:t>artifact</a:t>
            </a:r>
            <a:r>
              <a:rPr lang="en-US"/>
              <a:t>, especially from one iteration to another.</a:t>
            </a:r>
            <a:endParaRPr/>
          </a:p>
        </p:txBody>
      </p:sp>
      <p:sp>
        <p:nvSpPr>
          <p:cNvPr id="1078" name="Google Shape;1078;p94"/>
          <p:cNvSpPr txBox="1"/>
          <p:nvPr/>
        </p:nvSpPr>
        <p:spPr>
          <a:xfrm>
            <a:off x="435359" y="1487488"/>
            <a:ext cx="776316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An activity is a unit of work that an individual in that role may be asked to perform and that produces a meaningful result in the context of the project.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Artifacts</a:t>
            </a:r>
            <a:endParaRPr/>
          </a:p>
        </p:txBody>
      </p:sp>
      <p:sp>
        <p:nvSpPr>
          <p:cNvPr id="1085" name="Google Shape;1085;p95"/>
          <p:cNvSpPr txBox="1"/>
          <p:nvPr>
            <p:ph idx="1" type="body"/>
          </p:nvPr>
        </p:nvSpPr>
        <p:spPr>
          <a:xfrm>
            <a:off x="457347" y="2266951"/>
            <a:ext cx="8229307" cy="386397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sz="2000"/>
              <a:t>Deliverables are only the subset of other artifacts.</a:t>
            </a:r>
            <a:endParaRPr/>
          </a:p>
          <a:p>
            <a:pPr indent="-182880" lvl="0" marL="182880" rtl="0" algn="l">
              <a:lnSpc>
                <a:spcPct val="90000"/>
              </a:lnSpc>
              <a:spcBef>
                <a:spcPts val="400"/>
              </a:spcBef>
              <a:spcAft>
                <a:spcPts val="0"/>
              </a:spcAft>
              <a:buSzPts val="1700"/>
              <a:buChar char="•"/>
            </a:pPr>
            <a:r>
              <a:rPr lang="en-US" sz="2000"/>
              <a:t>Artifacts are very likely to be subject to version control and configuration management.</a:t>
            </a:r>
            <a:endParaRPr/>
          </a:p>
          <a:p>
            <a:pPr indent="-182880" lvl="0" marL="182880" rtl="0" algn="l">
              <a:lnSpc>
                <a:spcPct val="90000"/>
              </a:lnSpc>
              <a:spcBef>
                <a:spcPts val="400"/>
              </a:spcBef>
              <a:spcAft>
                <a:spcPts val="0"/>
              </a:spcAft>
              <a:buSzPts val="1700"/>
              <a:buChar char="•"/>
            </a:pPr>
            <a:r>
              <a:rPr lang="en-US" sz="2000"/>
              <a:t>Sets of Artifacts:</a:t>
            </a:r>
            <a:endParaRPr/>
          </a:p>
          <a:p>
            <a:pPr indent="-182880" lvl="1" marL="457200" rtl="0" algn="l">
              <a:lnSpc>
                <a:spcPct val="90000"/>
              </a:lnSpc>
              <a:spcBef>
                <a:spcPts val="400"/>
              </a:spcBef>
              <a:spcAft>
                <a:spcPts val="0"/>
              </a:spcAft>
              <a:buSzPts val="1700"/>
              <a:buChar char="•"/>
            </a:pPr>
            <a:r>
              <a:rPr b="1" lang="en-US" sz="2000">
                <a:solidFill>
                  <a:srgbClr val="000099"/>
                </a:solidFill>
              </a:rPr>
              <a:t>Management set</a:t>
            </a:r>
            <a:r>
              <a:rPr lang="en-US" sz="2000"/>
              <a:t> – planning and operational artifacts</a:t>
            </a:r>
            <a:endParaRPr/>
          </a:p>
          <a:p>
            <a:pPr indent="-182880" lvl="1" marL="457200" rtl="0" algn="l">
              <a:lnSpc>
                <a:spcPct val="90000"/>
              </a:lnSpc>
              <a:spcBef>
                <a:spcPts val="400"/>
              </a:spcBef>
              <a:spcAft>
                <a:spcPts val="0"/>
              </a:spcAft>
              <a:buSzPts val="1700"/>
              <a:buChar char="•"/>
            </a:pPr>
            <a:r>
              <a:rPr b="1" lang="en-US" sz="2000">
                <a:solidFill>
                  <a:srgbClr val="000099"/>
                </a:solidFill>
              </a:rPr>
              <a:t>Requirements set</a:t>
            </a:r>
            <a:r>
              <a:rPr lang="en-US" sz="2000"/>
              <a:t> – the vision document and requirements in the form of stakeholders’ needs</a:t>
            </a:r>
            <a:endParaRPr/>
          </a:p>
          <a:p>
            <a:pPr indent="-182880" lvl="1" marL="457200" rtl="0" algn="l">
              <a:lnSpc>
                <a:spcPct val="90000"/>
              </a:lnSpc>
              <a:spcBef>
                <a:spcPts val="400"/>
              </a:spcBef>
              <a:spcAft>
                <a:spcPts val="0"/>
              </a:spcAft>
              <a:buSzPts val="1700"/>
              <a:buChar char="•"/>
            </a:pPr>
            <a:r>
              <a:rPr b="1" lang="en-US" sz="2000">
                <a:solidFill>
                  <a:srgbClr val="000099"/>
                </a:solidFill>
              </a:rPr>
              <a:t>Design set</a:t>
            </a:r>
            <a:r>
              <a:rPr lang="en-US" sz="2000"/>
              <a:t> – the design model and architecture description</a:t>
            </a:r>
            <a:endParaRPr/>
          </a:p>
          <a:p>
            <a:pPr indent="-182880" lvl="1" marL="457200" rtl="0" algn="l">
              <a:lnSpc>
                <a:spcPct val="90000"/>
              </a:lnSpc>
              <a:spcBef>
                <a:spcPts val="400"/>
              </a:spcBef>
              <a:spcAft>
                <a:spcPts val="0"/>
              </a:spcAft>
              <a:buSzPts val="1700"/>
              <a:buChar char="•"/>
            </a:pPr>
            <a:r>
              <a:rPr b="1" lang="en-US" sz="2000">
                <a:solidFill>
                  <a:srgbClr val="000099"/>
                </a:solidFill>
              </a:rPr>
              <a:t>Implementation set</a:t>
            </a:r>
            <a:r>
              <a:rPr lang="en-US" sz="2000"/>
              <a:t> – the source code and executables, the associated data files</a:t>
            </a:r>
            <a:endParaRPr/>
          </a:p>
          <a:p>
            <a:pPr indent="-182880" lvl="1" marL="457200" rtl="0" algn="l">
              <a:lnSpc>
                <a:spcPct val="90000"/>
              </a:lnSpc>
              <a:spcBef>
                <a:spcPts val="400"/>
              </a:spcBef>
              <a:spcAft>
                <a:spcPts val="0"/>
              </a:spcAft>
              <a:buSzPts val="1700"/>
              <a:buChar char="•"/>
            </a:pPr>
            <a:r>
              <a:rPr b="1" lang="en-US" sz="2000">
                <a:solidFill>
                  <a:srgbClr val="000099"/>
                </a:solidFill>
              </a:rPr>
              <a:t>Deployment set</a:t>
            </a:r>
            <a:r>
              <a:rPr lang="en-US" sz="2000"/>
              <a:t> – installation instructions, user documentation, and training material</a:t>
            </a:r>
            <a:endParaRPr/>
          </a:p>
          <a:p>
            <a:pPr indent="-74929" lvl="0" marL="182880" rtl="0" algn="l">
              <a:lnSpc>
                <a:spcPct val="90000"/>
              </a:lnSpc>
              <a:spcBef>
                <a:spcPts val="400"/>
              </a:spcBef>
              <a:spcAft>
                <a:spcPts val="0"/>
              </a:spcAft>
              <a:buSzPts val="1700"/>
              <a:buNone/>
            </a:pPr>
            <a:r>
              <a:t/>
            </a:r>
            <a:endParaRPr sz="2000"/>
          </a:p>
        </p:txBody>
      </p:sp>
      <p:sp>
        <p:nvSpPr>
          <p:cNvPr id="1086" name="Google Shape;1086;p95"/>
          <p:cNvSpPr txBox="1"/>
          <p:nvPr/>
        </p:nvSpPr>
        <p:spPr>
          <a:xfrm>
            <a:off x="435359" y="1487488"/>
            <a:ext cx="7640033"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Artifacts are things that are produced, modified, or used by a process (model, document, source code, executables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The Unified Modeling Language</a:t>
            </a:r>
            <a:endParaRPr/>
          </a:p>
        </p:txBody>
      </p:sp>
      <p:sp>
        <p:nvSpPr>
          <p:cNvPr id="1093" name="Google Shape;1093;p9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Unified Modeling Language (UML) is a standard language for writing software blueprints.</a:t>
            </a:r>
            <a:endParaRPr/>
          </a:p>
          <a:p>
            <a:pPr indent="-182880" lvl="0" marL="182880" rtl="0" algn="l">
              <a:spcBef>
                <a:spcPts val="480"/>
              </a:spcBef>
              <a:spcAft>
                <a:spcPts val="0"/>
              </a:spcAft>
              <a:buSzPts val="2040"/>
              <a:buChar char="•"/>
            </a:pPr>
            <a:r>
              <a:rPr lang="en-US"/>
              <a:t>The UML may be used to </a:t>
            </a:r>
            <a:r>
              <a:rPr b="1" lang="en-US"/>
              <a:t>visualize</a:t>
            </a:r>
            <a:r>
              <a:rPr lang="en-US"/>
              <a:t>, </a:t>
            </a:r>
            <a:r>
              <a:rPr b="1" lang="en-US">
                <a:solidFill>
                  <a:schemeClr val="accent1"/>
                </a:solidFill>
              </a:rPr>
              <a:t>specify</a:t>
            </a:r>
            <a:r>
              <a:rPr lang="en-US"/>
              <a:t>, </a:t>
            </a:r>
            <a:r>
              <a:rPr b="1" lang="en-US">
                <a:solidFill>
                  <a:schemeClr val="accent2"/>
                </a:solidFill>
              </a:rPr>
              <a:t>construct </a:t>
            </a:r>
            <a:r>
              <a:rPr lang="en-US"/>
              <a:t>and document the artifacts of a software-intensive system.</a:t>
            </a:r>
            <a:endParaRPr/>
          </a:p>
          <a:p>
            <a:pPr indent="-182880" lvl="1" marL="457200" rtl="0" algn="l">
              <a:spcBef>
                <a:spcPts val="480"/>
              </a:spcBef>
              <a:spcAft>
                <a:spcPts val="0"/>
              </a:spcAft>
              <a:buSzPts val="2040"/>
              <a:buChar char="•"/>
            </a:pPr>
            <a:r>
              <a:rPr b="1" lang="en-US" sz="2400"/>
              <a:t>Visualizing</a:t>
            </a:r>
            <a:r>
              <a:rPr lang="en-US"/>
              <a:t> means graphical language</a:t>
            </a:r>
            <a:endParaRPr/>
          </a:p>
          <a:p>
            <a:pPr indent="-182880" lvl="1" marL="457200" rtl="0" algn="l">
              <a:spcBef>
                <a:spcPts val="480"/>
              </a:spcBef>
              <a:spcAft>
                <a:spcPts val="0"/>
              </a:spcAft>
              <a:buSzPts val="2040"/>
              <a:buChar char="•"/>
            </a:pPr>
            <a:r>
              <a:rPr b="1" lang="en-US" sz="2400">
                <a:solidFill>
                  <a:schemeClr val="accent1"/>
                </a:solidFill>
              </a:rPr>
              <a:t>Specifying</a:t>
            </a:r>
            <a:r>
              <a:rPr lang="en-US"/>
              <a:t> means building precise, unambiguous, and complete models</a:t>
            </a:r>
            <a:endParaRPr/>
          </a:p>
          <a:p>
            <a:pPr indent="-182880" lvl="1" marL="457200" rtl="0" algn="l">
              <a:spcBef>
                <a:spcPts val="480"/>
              </a:spcBef>
              <a:spcAft>
                <a:spcPts val="0"/>
              </a:spcAft>
              <a:buSzPts val="2040"/>
              <a:buChar char="•"/>
            </a:pPr>
            <a:r>
              <a:rPr b="1" lang="en-US" sz="2400">
                <a:solidFill>
                  <a:schemeClr val="accent2"/>
                </a:solidFill>
              </a:rPr>
              <a:t>Constructing</a:t>
            </a:r>
            <a:r>
              <a:rPr lang="en-US"/>
              <a:t> means that models can be directly connected to a variety of programming languages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type="title"/>
          </p:nvPr>
        </p:nvSpPr>
        <p:spPr>
          <a:xfrm>
            <a:off x="457347" y="122239"/>
            <a:ext cx="7719189" cy="9413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Building Blocks of the UML</a:t>
            </a:r>
            <a:endParaRPr/>
          </a:p>
        </p:txBody>
      </p:sp>
      <p:sp>
        <p:nvSpPr>
          <p:cNvPr id="1100" name="Google Shape;1100;p97"/>
          <p:cNvSpPr/>
          <p:nvPr/>
        </p:nvSpPr>
        <p:spPr>
          <a:xfrm>
            <a:off x="3928490" y="1204913"/>
            <a:ext cx="844332"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UML</a:t>
            </a:r>
            <a:endParaRPr/>
          </a:p>
        </p:txBody>
      </p:sp>
      <p:sp>
        <p:nvSpPr>
          <p:cNvPr id="1101" name="Google Shape;1101;p97"/>
          <p:cNvSpPr/>
          <p:nvPr/>
        </p:nvSpPr>
        <p:spPr>
          <a:xfrm>
            <a:off x="467608" y="2336800"/>
            <a:ext cx="1247442"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Things</a:t>
            </a:r>
            <a:endParaRPr/>
          </a:p>
        </p:txBody>
      </p:sp>
      <p:sp>
        <p:nvSpPr>
          <p:cNvPr id="1102" name="Google Shape;1102;p97"/>
          <p:cNvSpPr/>
          <p:nvPr/>
        </p:nvSpPr>
        <p:spPr>
          <a:xfrm>
            <a:off x="2288200" y="2332038"/>
            <a:ext cx="2053662"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Relationships</a:t>
            </a:r>
            <a:endParaRPr/>
          </a:p>
        </p:txBody>
      </p:sp>
      <p:sp>
        <p:nvSpPr>
          <p:cNvPr id="1103" name="Google Shape;1103;p97"/>
          <p:cNvSpPr/>
          <p:nvPr/>
        </p:nvSpPr>
        <p:spPr>
          <a:xfrm>
            <a:off x="4854910" y="2311400"/>
            <a:ext cx="1612440"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Diagrams</a:t>
            </a:r>
            <a:endParaRPr/>
          </a:p>
        </p:txBody>
      </p:sp>
      <p:sp>
        <p:nvSpPr>
          <p:cNvPr id="1104" name="Google Shape;1104;p97"/>
          <p:cNvSpPr/>
          <p:nvPr/>
        </p:nvSpPr>
        <p:spPr>
          <a:xfrm>
            <a:off x="7156302" y="2308225"/>
            <a:ext cx="1474650" cy="609600"/>
          </a:xfrm>
          <a:prstGeom prst="flowChartProcess">
            <a:avLst/>
          </a:prstGeom>
          <a:solidFill>
            <a:schemeClr val="fo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Grouping</a:t>
            </a:r>
            <a:endParaRPr/>
          </a:p>
        </p:txBody>
      </p:sp>
      <p:sp>
        <p:nvSpPr>
          <p:cNvPr id="1105" name="Google Shape;1105;p97"/>
          <p:cNvSpPr txBox="1"/>
          <p:nvPr/>
        </p:nvSpPr>
        <p:spPr>
          <a:xfrm>
            <a:off x="345942" y="3108326"/>
            <a:ext cx="177805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Use case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Object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Interface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Component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Node</a:t>
            </a:r>
            <a:endParaRPr sz="2400">
              <a:solidFill>
                <a:schemeClr val="dk1"/>
              </a:solidFill>
              <a:latin typeface="Arial"/>
              <a:ea typeface="Arial"/>
              <a:cs typeface="Arial"/>
              <a:sym typeface="Arial"/>
            </a:endParaRPr>
          </a:p>
        </p:txBody>
      </p:sp>
      <p:sp>
        <p:nvSpPr>
          <p:cNvPr id="1106" name="Google Shape;1106;p97"/>
          <p:cNvSpPr txBox="1"/>
          <p:nvPr/>
        </p:nvSpPr>
        <p:spPr>
          <a:xfrm>
            <a:off x="2295528" y="3135314"/>
            <a:ext cx="217239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Dependency</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Association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Generalization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Realization</a:t>
            </a:r>
            <a:endParaRPr sz="2400">
              <a:solidFill>
                <a:schemeClr val="dk1"/>
              </a:solidFill>
              <a:latin typeface="Arial"/>
              <a:ea typeface="Arial"/>
              <a:cs typeface="Arial"/>
              <a:sym typeface="Arial"/>
            </a:endParaRPr>
          </a:p>
        </p:txBody>
      </p:sp>
      <p:sp>
        <p:nvSpPr>
          <p:cNvPr id="1107" name="Google Shape;1107;p97"/>
          <p:cNvSpPr txBox="1"/>
          <p:nvPr/>
        </p:nvSpPr>
        <p:spPr>
          <a:xfrm>
            <a:off x="4869569" y="3135314"/>
            <a:ext cx="2002471"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Use case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Class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Sequence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Collaboration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Statechart</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Activity</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Component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Deployment</a:t>
            </a:r>
            <a:endParaRPr sz="2400">
              <a:solidFill>
                <a:schemeClr val="dk1"/>
              </a:solidFill>
              <a:latin typeface="Arial"/>
              <a:ea typeface="Arial"/>
              <a:cs typeface="Arial"/>
              <a:sym typeface="Arial"/>
            </a:endParaRPr>
          </a:p>
        </p:txBody>
      </p:sp>
      <p:sp>
        <p:nvSpPr>
          <p:cNvPr id="1108" name="Google Shape;1108;p97"/>
          <p:cNvSpPr txBox="1"/>
          <p:nvPr/>
        </p:nvSpPr>
        <p:spPr>
          <a:xfrm>
            <a:off x="7148973" y="3070225"/>
            <a:ext cx="17075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Package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Subsystem</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Model</a:t>
            </a:r>
            <a:endParaRPr sz="2400">
              <a:solidFill>
                <a:schemeClr val="dk1"/>
              </a:solidFill>
              <a:latin typeface="Arial"/>
              <a:ea typeface="Arial"/>
              <a:cs typeface="Arial"/>
              <a:sym typeface="Arial"/>
            </a:endParaRPr>
          </a:p>
        </p:txBody>
      </p:sp>
      <p:cxnSp>
        <p:nvCxnSpPr>
          <p:cNvPr id="1109" name="Google Shape;1109;p97"/>
          <p:cNvCxnSpPr>
            <a:stCxn id="1100" idx="2"/>
            <a:endCxn id="1101" idx="0"/>
          </p:cNvCxnSpPr>
          <p:nvPr/>
        </p:nvCxnSpPr>
        <p:spPr>
          <a:xfrm flipH="1">
            <a:off x="1091456" y="1814513"/>
            <a:ext cx="3259200" cy="522300"/>
          </a:xfrm>
          <a:prstGeom prst="straightConnector1">
            <a:avLst/>
          </a:prstGeom>
          <a:noFill/>
          <a:ln cap="flat" cmpd="sng" w="12700">
            <a:solidFill>
              <a:schemeClr val="dk1"/>
            </a:solidFill>
            <a:prstDash val="solid"/>
            <a:round/>
            <a:headEnd len="sm" w="sm" type="none"/>
            <a:tailEnd len="sm" w="sm" type="none"/>
          </a:ln>
        </p:spPr>
      </p:cxnSp>
      <p:cxnSp>
        <p:nvCxnSpPr>
          <p:cNvPr id="1110" name="Google Shape;1110;p97"/>
          <p:cNvCxnSpPr>
            <a:stCxn id="1100" idx="2"/>
            <a:endCxn id="1102" idx="0"/>
          </p:cNvCxnSpPr>
          <p:nvPr/>
        </p:nvCxnSpPr>
        <p:spPr>
          <a:xfrm flipH="1">
            <a:off x="3315056" y="1814513"/>
            <a:ext cx="1035600" cy="517500"/>
          </a:xfrm>
          <a:prstGeom prst="straightConnector1">
            <a:avLst/>
          </a:prstGeom>
          <a:noFill/>
          <a:ln cap="flat" cmpd="sng" w="12700">
            <a:solidFill>
              <a:schemeClr val="dk1"/>
            </a:solidFill>
            <a:prstDash val="solid"/>
            <a:round/>
            <a:headEnd len="sm" w="sm" type="none"/>
            <a:tailEnd len="sm" w="sm" type="none"/>
          </a:ln>
        </p:spPr>
      </p:cxnSp>
      <p:cxnSp>
        <p:nvCxnSpPr>
          <p:cNvPr id="1111" name="Google Shape;1111;p97"/>
          <p:cNvCxnSpPr>
            <a:stCxn id="1100" idx="2"/>
            <a:endCxn id="1103" idx="0"/>
          </p:cNvCxnSpPr>
          <p:nvPr/>
        </p:nvCxnSpPr>
        <p:spPr>
          <a:xfrm>
            <a:off x="4350656" y="1814513"/>
            <a:ext cx="1310400" cy="496800"/>
          </a:xfrm>
          <a:prstGeom prst="straightConnector1">
            <a:avLst/>
          </a:prstGeom>
          <a:noFill/>
          <a:ln cap="flat" cmpd="sng" w="12700">
            <a:solidFill>
              <a:schemeClr val="dk1"/>
            </a:solidFill>
            <a:prstDash val="solid"/>
            <a:round/>
            <a:headEnd len="sm" w="sm" type="none"/>
            <a:tailEnd len="sm" w="sm" type="none"/>
          </a:ln>
        </p:spPr>
      </p:cxnSp>
      <p:cxnSp>
        <p:nvCxnSpPr>
          <p:cNvPr id="1112" name="Google Shape;1112;p97"/>
          <p:cNvCxnSpPr>
            <a:stCxn id="1100" idx="2"/>
            <a:endCxn id="1104" idx="0"/>
          </p:cNvCxnSpPr>
          <p:nvPr/>
        </p:nvCxnSpPr>
        <p:spPr>
          <a:xfrm>
            <a:off x="4350656" y="1814513"/>
            <a:ext cx="3543000" cy="493800"/>
          </a:xfrm>
          <a:prstGeom prst="straightConnector1">
            <a:avLst/>
          </a:prstGeom>
          <a:noFill/>
          <a:ln cap="flat" cmpd="sng" w="12700">
            <a:solidFill>
              <a:schemeClr val="dk1"/>
            </a:solidFill>
            <a:prstDash val="solid"/>
            <a:round/>
            <a:headEnd len="sm" w="sm" type="none"/>
            <a:tailEnd len="sm" w="sm" type="none"/>
          </a:ln>
        </p:spPr>
      </p:cxnSp>
      <p:sp>
        <p:nvSpPr>
          <p:cNvPr id="1113" name="Google Shape;1113;p97"/>
          <p:cNvSpPr/>
          <p:nvPr/>
        </p:nvSpPr>
        <p:spPr>
          <a:xfrm>
            <a:off x="3144259" y="6134100"/>
            <a:ext cx="2082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2"/>
                </a:solidFill>
                <a:latin typeface="Arial"/>
                <a:ea typeface="Arial"/>
                <a:cs typeface="Arial"/>
                <a:sym typeface="Arial"/>
                <a:hlinkClick r:id="rId3">
                  <a:extLst>
                    <a:ext uri="{A12FA001-AC4F-418D-AE19-62706E023703}">
                      <ahyp:hlinkClr val="tx"/>
                    </a:ext>
                  </a:extLst>
                </a:hlinkClick>
              </a:rPr>
              <a:t>http://www.uml.org</a:t>
            </a:r>
            <a:endParaRPr sz="1800">
              <a:solidFill>
                <a:schemeClr val="accent2"/>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Core Engineering Workflows</a:t>
            </a:r>
            <a:endParaRPr/>
          </a:p>
        </p:txBody>
      </p:sp>
      <p:sp>
        <p:nvSpPr>
          <p:cNvPr id="1120" name="Google Shape;1120;p9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Business Modeling</a:t>
            </a:r>
            <a:r>
              <a:rPr lang="en-US"/>
              <a:t> describes the structure and dynamics of the organization</a:t>
            </a:r>
            <a:endParaRPr/>
          </a:p>
          <a:p>
            <a:pPr indent="-182880" lvl="0" marL="182880" rtl="0" algn="l">
              <a:spcBef>
                <a:spcPts val="480"/>
              </a:spcBef>
              <a:spcAft>
                <a:spcPts val="0"/>
              </a:spcAft>
              <a:buSzPts val="2040"/>
              <a:buChar char="•"/>
            </a:pPr>
            <a:r>
              <a:rPr b="1" lang="en-US"/>
              <a:t>Requirement</a:t>
            </a:r>
            <a:r>
              <a:rPr lang="en-US"/>
              <a:t> describe the use case-based method for eliciting requirements</a:t>
            </a:r>
            <a:endParaRPr/>
          </a:p>
          <a:p>
            <a:pPr indent="-182880" lvl="0" marL="182880" rtl="0" algn="l">
              <a:spcBef>
                <a:spcPts val="480"/>
              </a:spcBef>
              <a:spcAft>
                <a:spcPts val="0"/>
              </a:spcAft>
              <a:buSzPts val="2040"/>
              <a:buChar char="•"/>
            </a:pPr>
            <a:r>
              <a:rPr b="1" lang="en-US"/>
              <a:t>Analysis and Design</a:t>
            </a:r>
            <a:r>
              <a:rPr lang="en-US"/>
              <a:t> describe the multiple architectural views</a:t>
            </a:r>
            <a:endParaRPr/>
          </a:p>
          <a:p>
            <a:pPr indent="-182880" lvl="0" marL="182880" rtl="0" algn="l">
              <a:spcBef>
                <a:spcPts val="480"/>
              </a:spcBef>
              <a:spcAft>
                <a:spcPts val="0"/>
              </a:spcAft>
              <a:buSzPts val="2040"/>
              <a:buChar char="•"/>
            </a:pPr>
            <a:r>
              <a:rPr b="1" lang="en-US"/>
              <a:t>Implementation</a:t>
            </a:r>
            <a:r>
              <a:rPr lang="en-US"/>
              <a:t> takes into account sw development, unit test, and integration</a:t>
            </a:r>
            <a:endParaRPr/>
          </a:p>
          <a:p>
            <a:pPr indent="-182880" lvl="0" marL="182880" rtl="0" algn="l">
              <a:spcBef>
                <a:spcPts val="480"/>
              </a:spcBef>
              <a:spcAft>
                <a:spcPts val="0"/>
              </a:spcAft>
              <a:buSzPts val="2040"/>
              <a:buChar char="•"/>
            </a:pPr>
            <a:r>
              <a:rPr b="1" lang="en-US"/>
              <a:t>Test</a:t>
            </a:r>
            <a:r>
              <a:rPr lang="en-US"/>
              <a:t> describes test cases and procedures</a:t>
            </a:r>
            <a:endParaRPr/>
          </a:p>
          <a:p>
            <a:pPr indent="-182880" lvl="0" marL="182880" rtl="0" algn="l">
              <a:spcBef>
                <a:spcPts val="480"/>
              </a:spcBef>
              <a:spcAft>
                <a:spcPts val="0"/>
              </a:spcAft>
              <a:buSzPts val="2040"/>
              <a:buChar char="•"/>
            </a:pPr>
            <a:r>
              <a:rPr b="1" lang="en-US"/>
              <a:t>Deployment</a:t>
            </a:r>
            <a:r>
              <a:rPr lang="en-US"/>
              <a:t> covers the deliverable system configuration</a:t>
            </a:r>
            <a:endParaRPr/>
          </a:p>
          <a:p>
            <a:pPr indent="-53339" lvl="0" marL="182880" rtl="0" algn="l">
              <a:spcBef>
                <a:spcPts val="480"/>
              </a:spcBef>
              <a:spcAft>
                <a:spcPts val="0"/>
              </a:spcAft>
              <a:buSzPts val="204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řehlednost">
  <a:themeElements>
    <a:clrScheme name="Přehlednost">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iv systému Office">
  <a:themeElements>
    <a:clrScheme name="Kancelář">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řehlednost">
  <a:themeElements>
    <a:clrScheme name="Přehlednost">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2012-07-09T07:49:18Z</dcterms:created>
  <dc:creator>Svata</dc:creator>
</cp:coreProperties>
</file>